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1" r:id="rId12"/>
    <p:sldId id="273" r:id="rId13"/>
    <p:sldId id="274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</p:sldIdLst>
  <p:sldSz cx="10985500" cy="6858000"/>
  <p:notesSz cx="109855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32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0199" y="373380"/>
            <a:ext cx="9705101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47825" y="3840480"/>
            <a:ext cx="768985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49275" y="1577340"/>
            <a:ext cx="477869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657532" y="1577340"/>
            <a:ext cx="477869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04880" y="0"/>
            <a:ext cx="775856" cy="65667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03299" y="940930"/>
            <a:ext cx="64816" cy="583723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64652" y="389635"/>
            <a:ext cx="799465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4652" y="1255877"/>
            <a:ext cx="8056194" cy="3178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5070" y="6377940"/>
            <a:ext cx="35153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49275" y="6377940"/>
            <a:ext cx="252666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082242" y="6563431"/>
            <a:ext cx="282575" cy="2736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18" Type="http://schemas.openxmlformats.org/officeDocument/2006/relationships/image" Target="../media/image158.png"/><Relationship Id="rId26" Type="http://schemas.openxmlformats.org/officeDocument/2006/relationships/image" Target="../media/image164.png"/><Relationship Id="rId3" Type="http://schemas.openxmlformats.org/officeDocument/2006/relationships/image" Target="../media/image146.png"/><Relationship Id="rId21" Type="http://schemas.openxmlformats.org/officeDocument/2006/relationships/image" Target="../media/image161.png"/><Relationship Id="rId7" Type="http://schemas.openxmlformats.org/officeDocument/2006/relationships/image" Target="../media/image149.png"/><Relationship Id="rId12" Type="http://schemas.openxmlformats.org/officeDocument/2006/relationships/image" Target="../media/image153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145.png"/><Relationship Id="rId16" Type="http://schemas.openxmlformats.org/officeDocument/2006/relationships/image" Target="../media/image157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2.png"/><Relationship Id="rId24" Type="http://schemas.openxmlformats.org/officeDocument/2006/relationships/image" Target="../media/image163.png"/><Relationship Id="rId5" Type="http://schemas.openxmlformats.org/officeDocument/2006/relationships/image" Target="../media/image86.png"/><Relationship Id="rId15" Type="http://schemas.openxmlformats.org/officeDocument/2006/relationships/image" Target="../media/image156.png"/><Relationship Id="rId23" Type="http://schemas.openxmlformats.org/officeDocument/2006/relationships/image" Target="../media/image103.png"/><Relationship Id="rId10" Type="http://schemas.openxmlformats.org/officeDocument/2006/relationships/image" Target="../media/image91.png"/><Relationship Id="rId19" Type="http://schemas.openxmlformats.org/officeDocument/2006/relationships/image" Target="../media/image159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Relationship Id="rId22" Type="http://schemas.openxmlformats.org/officeDocument/2006/relationships/image" Target="../media/image1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g"/><Relationship Id="rId13" Type="http://schemas.openxmlformats.org/officeDocument/2006/relationships/image" Target="../media/image189.jp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7.jpg"/><Relationship Id="rId5" Type="http://schemas.openxmlformats.org/officeDocument/2006/relationships/image" Target="../media/image180.png"/><Relationship Id="rId10" Type="http://schemas.openxmlformats.org/officeDocument/2006/relationships/image" Target="../media/image186.jpg"/><Relationship Id="rId4" Type="http://schemas.openxmlformats.org/officeDocument/2006/relationships/image" Target="../media/image179.png"/><Relationship Id="rId9" Type="http://schemas.openxmlformats.org/officeDocument/2006/relationships/image" Target="../media/image18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g"/><Relationship Id="rId13" Type="http://schemas.openxmlformats.org/officeDocument/2006/relationships/image" Target="../media/image189.jp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7.jpg"/><Relationship Id="rId5" Type="http://schemas.openxmlformats.org/officeDocument/2006/relationships/image" Target="../media/image180.png"/><Relationship Id="rId10" Type="http://schemas.openxmlformats.org/officeDocument/2006/relationships/image" Target="../media/image186.jpg"/><Relationship Id="rId4" Type="http://schemas.openxmlformats.org/officeDocument/2006/relationships/image" Target="../media/image179.png"/><Relationship Id="rId9" Type="http://schemas.openxmlformats.org/officeDocument/2006/relationships/image" Target="../media/image18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g"/><Relationship Id="rId13" Type="http://schemas.openxmlformats.org/officeDocument/2006/relationships/image" Target="../media/image189.jp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7.jpg"/><Relationship Id="rId5" Type="http://schemas.openxmlformats.org/officeDocument/2006/relationships/image" Target="../media/image180.png"/><Relationship Id="rId10" Type="http://schemas.openxmlformats.org/officeDocument/2006/relationships/image" Target="../media/image186.jpg"/><Relationship Id="rId4" Type="http://schemas.openxmlformats.org/officeDocument/2006/relationships/image" Target="../media/image179.png"/><Relationship Id="rId9" Type="http://schemas.openxmlformats.org/officeDocument/2006/relationships/image" Target="../media/image18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g"/><Relationship Id="rId13" Type="http://schemas.openxmlformats.org/officeDocument/2006/relationships/image" Target="../media/image189.jpg"/><Relationship Id="rId3" Type="http://schemas.openxmlformats.org/officeDocument/2006/relationships/image" Target="../media/image178.png"/><Relationship Id="rId7" Type="http://schemas.openxmlformats.org/officeDocument/2006/relationships/image" Target="../media/image214.png"/><Relationship Id="rId12" Type="http://schemas.openxmlformats.org/officeDocument/2006/relationships/image" Target="../media/image18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187.jpg"/><Relationship Id="rId5" Type="http://schemas.openxmlformats.org/officeDocument/2006/relationships/image" Target="../media/image212.png"/><Relationship Id="rId10" Type="http://schemas.openxmlformats.org/officeDocument/2006/relationships/image" Target="../media/image186.jpg"/><Relationship Id="rId4" Type="http://schemas.openxmlformats.org/officeDocument/2006/relationships/image" Target="../media/image211.png"/><Relationship Id="rId9" Type="http://schemas.openxmlformats.org/officeDocument/2006/relationships/image" Target="../media/image18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" Type="http://schemas.openxmlformats.org/officeDocument/2006/relationships/image" Target="../media/image215.png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g"/><Relationship Id="rId13" Type="http://schemas.openxmlformats.org/officeDocument/2006/relationships/image" Target="../media/image189.jp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7.jpg"/><Relationship Id="rId5" Type="http://schemas.openxmlformats.org/officeDocument/2006/relationships/image" Target="../media/image180.png"/><Relationship Id="rId10" Type="http://schemas.openxmlformats.org/officeDocument/2006/relationships/image" Target="../media/image186.jpg"/><Relationship Id="rId4" Type="http://schemas.openxmlformats.org/officeDocument/2006/relationships/image" Target="../media/image179.png"/><Relationship Id="rId9" Type="http://schemas.openxmlformats.org/officeDocument/2006/relationships/image" Target="../media/image185.jp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4" Type="http://schemas.openxmlformats.org/officeDocument/2006/relationships/image" Target="../media/image65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43" Type="http://schemas.openxmlformats.org/officeDocument/2006/relationships/image" Target="../media/image64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jp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jpg"/><Relationship Id="rId9" Type="http://schemas.openxmlformats.org/officeDocument/2006/relationships/image" Target="../media/image2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g"/><Relationship Id="rId13" Type="http://schemas.openxmlformats.org/officeDocument/2006/relationships/image" Target="../media/image189.jp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7.jpg"/><Relationship Id="rId5" Type="http://schemas.openxmlformats.org/officeDocument/2006/relationships/image" Target="../media/image180.png"/><Relationship Id="rId10" Type="http://schemas.openxmlformats.org/officeDocument/2006/relationships/image" Target="../media/image186.jpg"/><Relationship Id="rId4" Type="http://schemas.openxmlformats.org/officeDocument/2006/relationships/image" Target="../media/image179.png"/><Relationship Id="rId9" Type="http://schemas.openxmlformats.org/officeDocument/2006/relationships/image" Target="../media/image18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41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177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jpg"/><Relationship Id="rId26" Type="http://schemas.openxmlformats.org/officeDocument/2006/relationships/image" Target="../media/image89.png"/><Relationship Id="rId39" Type="http://schemas.openxmlformats.org/officeDocument/2006/relationships/image" Target="../media/image99.png"/><Relationship Id="rId21" Type="http://schemas.openxmlformats.org/officeDocument/2006/relationships/image" Target="../media/image84.png"/><Relationship Id="rId34" Type="http://schemas.openxmlformats.org/officeDocument/2006/relationships/image" Target="../media/image35.png"/><Relationship Id="rId42" Type="http://schemas.openxmlformats.org/officeDocument/2006/relationships/image" Target="../media/image61.png"/><Relationship Id="rId47" Type="http://schemas.openxmlformats.org/officeDocument/2006/relationships/image" Target="../media/image105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6" Type="http://schemas.openxmlformats.org/officeDocument/2006/relationships/image" Target="../media/image79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98.png"/><Relationship Id="rId40" Type="http://schemas.openxmlformats.org/officeDocument/2006/relationships/image" Target="../media/image59.png"/><Relationship Id="rId45" Type="http://schemas.openxmlformats.org/officeDocument/2006/relationships/image" Target="../media/image103.png"/><Relationship Id="rId5" Type="http://schemas.openxmlformats.org/officeDocument/2006/relationships/image" Target="../media/image26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5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4" Type="http://schemas.openxmlformats.org/officeDocument/2006/relationships/image" Target="../media/image102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7.png"/><Relationship Id="rId43" Type="http://schemas.openxmlformats.org/officeDocument/2006/relationships/image" Target="../media/image101.png"/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55.png"/><Relationship Id="rId46" Type="http://schemas.openxmlformats.org/officeDocument/2006/relationships/image" Target="../media/image104.png"/><Relationship Id="rId20" Type="http://schemas.openxmlformats.org/officeDocument/2006/relationships/image" Target="../media/image83.jpg"/><Relationship Id="rId41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jpg"/><Relationship Id="rId4" Type="http://schemas.openxmlformats.org/officeDocument/2006/relationships/image" Target="../media/image277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jpg"/><Relationship Id="rId4" Type="http://schemas.openxmlformats.org/officeDocument/2006/relationships/image" Target="../media/image28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6.jpg"/><Relationship Id="rId4" Type="http://schemas.openxmlformats.org/officeDocument/2006/relationships/image" Target="../media/image285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7.png"/><Relationship Id="rId3" Type="http://schemas.openxmlformats.org/officeDocument/2006/relationships/image" Target="../media/image116.png"/><Relationship Id="rId21" Type="http://schemas.openxmlformats.org/officeDocument/2006/relationships/image" Target="../media/image132.png"/><Relationship Id="rId34" Type="http://schemas.openxmlformats.org/officeDocument/2006/relationships/image" Target="../media/image14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6.png"/><Relationship Id="rId33" Type="http://schemas.openxmlformats.org/officeDocument/2006/relationships/image" Target="../media/image143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0" Type="http://schemas.openxmlformats.org/officeDocument/2006/relationships/image" Target="../media/image14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5.png"/><Relationship Id="rId32" Type="http://schemas.openxmlformats.org/officeDocument/2006/relationships/image" Target="../media/image142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0" Type="http://schemas.openxmlformats.org/officeDocument/2006/relationships/image" Target="../media/image123.png"/><Relationship Id="rId19" Type="http://schemas.openxmlformats.org/officeDocument/2006/relationships/image" Target="../media/image13.png"/><Relationship Id="rId31" Type="http://schemas.openxmlformats.org/officeDocument/2006/relationships/image" Target="../media/image141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0.png"/><Relationship Id="rId8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6157" y="3602228"/>
            <a:ext cx="1918335" cy="95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B6973"/>
                </a:solidFill>
                <a:latin typeface="Calibri"/>
                <a:cs typeface="Calibri"/>
              </a:rPr>
              <a:t>Dimitris</a:t>
            </a:r>
            <a:r>
              <a:rPr sz="1800" spc="-40" dirty="0">
                <a:solidFill>
                  <a:srgbClr val="5B697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B6973"/>
                </a:solidFill>
                <a:latin typeface="Calibri"/>
                <a:cs typeface="Calibri"/>
              </a:rPr>
              <a:t>SACHARIDIS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Calibri"/>
              <a:cs typeface="Calibri"/>
            </a:endParaRPr>
          </a:p>
          <a:p>
            <a:pPr marL="907415">
              <a:lnSpc>
                <a:spcPct val="100000"/>
              </a:lnSpc>
            </a:pPr>
            <a:r>
              <a:rPr sz="1800" spc="-5" dirty="0">
                <a:solidFill>
                  <a:srgbClr val="5B6973"/>
                </a:solidFill>
                <a:latin typeface="Calibri"/>
                <a:cs typeface="Calibri"/>
              </a:rPr>
              <a:t>2023-2024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009442" y="1688845"/>
            <a:ext cx="895985" cy="264795"/>
            <a:chOff x="7009442" y="1688845"/>
            <a:chExt cx="895985" cy="264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9442" y="1688845"/>
              <a:ext cx="764000" cy="2643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7772" y="1835689"/>
              <a:ext cx="97036" cy="2718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2036" y="1688845"/>
            <a:ext cx="824460" cy="2643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67260" y="2154182"/>
            <a:ext cx="5492813" cy="3502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51736" y="2649482"/>
            <a:ext cx="3223022" cy="28158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63909" y="2991612"/>
            <a:ext cx="31381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1" spc="-15" dirty="0">
                <a:solidFill>
                  <a:srgbClr val="FF0000"/>
                </a:solidFill>
                <a:latin typeface="Calibri"/>
                <a:cs typeface="Calibri"/>
              </a:rPr>
              <a:t>Part</a:t>
            </a:r>
            <a:r>
              <a:rPr sz="3200" i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i="1" dirty="0">
                <a:solidFill>
                  <a:srgbClr val="FF0000"/>
                </a:solidFill>
                <a:latin typeface="Calibri"/>
                <a:cs typeface="Calibri"/>
              </a:rPr>
              <a:t>I:</a:t>
            </a:r>
            <a:r>
              <a:rPr sz="3200" i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i="1" spc="-5" dirty="0">
                <a:solidFill>
                  <a:srgbClr val="FF0000"/>
                </a:solidFill>
                <a:latin typeface="Calibri"/>
                <a:cs typeface="Calibri"/>
              </a:rPr>
              <a:t>Introduction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88619"/>
            <a:ext cx="38823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Arial MT"/>
                <a:cs typeface="Arial MT"/>
              </a:rPr>
              <a:t>Process</a:t>
            </a:r>
            <a:r>
              <a:rPr sz="3200" spc="-7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performance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0197" y="1361947"/>
            <a:ext cx="8667115" cy="25126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558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If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you had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to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choose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between two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services, you would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typically </a:t>
            </a:r>
            <a:r>
              <a:rPr sz="2400" spc="-6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choose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one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that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is: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 dirty="0">
              <a:latin typeface="Arial MT"/>
              <a:cs typeface="Arial MT"/>
            </a:endParaRPr>
          </a:p>
          <a:p>
            <a:pPr marL="195580" indent="-182880">
              <a:lnSpc>
                <a:spcPct val="100000"/>
              </a:lnSpc>
              <a:buClr>
                <a:srgbClr val="7F7F7F"/>
              </a:buClr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Faster</a:t>
            </a:r>
            <a:endParaRPr sz="2400" dirty="0">
              <a:latin typeface="Arial MT"/>
              <a:cs typeface="Arial MT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Cheaper</a:t>
            </a:r>
            <a:endParaRPr sz="2400" dirty="0">
              <a:latin typeface="Arial MT"/>
              <a:cs typeface="Arial MT"/>
            </a:endParaRPr>
          </a:p>
          <a:p>
            <a:pPr marL="195580" indent="-182880">
              <a:lnSpc>
                <a:spcPct val="100000"/>
              </a:lnSpc>
              <a:spcBef>
                <a:spcPts val="530"/>
              </a:spcBef>
              <a:buClr>
                <a:srgbClr val="7F7F7F"/>
              </a:buClr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Better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D0130EB-FB98-4D1C-9C04-527CD0BDA77B}"/>
              </a:ext>
            </a:extLst>
          </p:cNvPr>
          <p:cNvSpPr txBox="1"/>
          <p:nvPr/>
        </p:nvSpPr>
        <p:spPr>
          <a:xfrm>
            <a:off x="768350" y="4191000"/>
            <a:ext cx="5922010" cy="164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Three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dimensions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process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performance</a:t>
            </a:r>
            <a:endParaRPr sz="3450" dirty="0">
              <a:latin typeface="Arial MT"/>
              <a:cs typeface="Arial MT"/>
            </a:endParaRPr>
          </a:p>
          <a:p>
            <a:pPr marL="195580" indent="-182880">
              <a:lnSpc>
                <a:spcPct val="100000"/>
              </a:lnSpc>
              <a:buClr>
                <a:srgbClr val="7F7F7F"/>
              </a:buClr>
              <a:buChar char="•"/>
              <a:tabLst>
                <a:tab pos="195580" algn="l"/>
              </a:tabLst>
            </a:pP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Time</a:t>
            </a:r>
            <a:endParaRPr sz="2400" dirty="0">
              <a:latin typeface="Arial MT"/>
              <a:cs typeface="Arial MT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Cost</a:t>
            </a:r>
            <a:endParaRPr sz="2400" dirty="0">
              <a:latin typeface="Arial MT"/>
              <a:cs typeface="Arial MT"/>
            </a:endParaRPr>
          </a:p>
          <a:p>
            <a:pPr marL="195580" indent="-182880">
              <a:lnSpc>
                <a:spcPct val="100000"/>
              </a:lnSpc>
              <a:spcBef>
                <a:spcPts val="620"/>
              </a:spcBef>
              <a:buClr>
                <a:srgbClr val="7F7F7F"/>
              </a:buClr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Quality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095"/>
            <a:ext cx="10982325" cy="6852284"/>
            <a:chOff x="0" y="6095"/>
            <a:chExt cx="10982325" cy="68522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95"/>
              <a:ext cx="10981944" cy="68519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8255" y="2749296"/>
              <a:ext cx="1027176" cy="10302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5583" y="2880359"/>
              <a:ext cx="1109471" cy="838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3094" y="2773652"/>
              <a:ext cx="936000" cy="937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93094" y="2773652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74538" y="2943859"/>
            <a:ext cx="77406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87960" marR="5080" indent="-175895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Greet</a:t>
            </a:r>
            <a:r>
              <a:rPr sz="18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seat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27832" y="2749295"/>
            <a:ext cx="1027430" cy="1030605"/>
            <a:chOff x="3227832" y="2749295"/>
            <a:chExt cx="1027430" cy="103060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7832" y="2749295"/>
              <a:ext cx="1027175" cy="10302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0984" y="2880359"/>
              <a:ext cx="880872" cy="838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3624" y="2773652"/>
              <a:ext cx="936000" cy="9376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73624" y="2773652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68574" y="2943859"/>
            <a:ext cx="54610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9525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Take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07408" y="2749295"/>
            <a:ext cx="1030605" cy="1030605"/>
            <a:chOff x="4407408" y="2749295"/>
            <a:chExt cx="1030605" cy="103060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7408" y="2749295"/>
              <a:ext cx="1030224" cy="10302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68368" y="2880359"/>
              <a:ext cx="908303" cy="838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4155" y="2773652"/>
              <a:ext cx="935998" cy="93762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54155" y="2773652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37197" y="2943859"/>
            <a:ext cx="57023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4130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Bring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86984" y="2749295"/>
            <a:ext cx="1030605" cy="1030605"/>
            <a:chOff x="5586984" y="2749295"/>
            <a:chExt cx="1030605" cy="103060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6984" y="2749295"/>
              <a:ext cx="1030223" cy="10302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0136" y="2880359"/>
              <a:ext cx="886967" cy="838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4685" y="2773652"/>
              <a:ext cx="936000" cy="93762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34685" y="2773652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27252" y="2943859"/>
            <a:ext cx="55181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1275" marR="5080" indent="-28575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Serve 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meal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983835" y="2749295"/>
            <a:ext cx="4843780" cy="1030605"/>
            <a:chOff x="2983835" y="2749295"/>
            <a:chExt cx="4843780" cy="1030605"/>
          </a:xfrm>
        </p:grpSpPr>
        <p:sp>
          <p:nvSpPr>
            <p:cNvPr id="28" name="object 28"/>
            <p:cNvSpPr/>
            <p:nvPr/>
          </p:nvSpPr>
          <p:spPr>
            <a:xfrm>
              <a:off x="2991773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991773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153122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30" y="0"/>
                  </a:moveTo>
                  <a:lnTo>
                    <a:pt x="214730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30" y="153799"/>
                  </a:lnTo>
                  <a:lnTo>
                    <a:pt x="214730" y="205065"/>
                  </a:lnTo>
                  <a:lnTo>
                    <a:pt x="317262" y="102533"/>
                  </a:lnTo>
                  <a:lnTo>
                    <a:pt x="214730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153122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365201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365201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607" y="2749295"/>
              <a:ext cx="1027176" cy="103022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9127" y="2880359"/>
              <a:ext cx="1088135" cy="8382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5215" y="2773652"/>
              <a:ext cx="936000" cy="93762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815215" y="2773652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908565" y="2943859"/>
            <a:ext cx="74930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29870" marR="5080" indent="-217804">
              <a:lnSpc>
                <a:spcPts val="2090"/>
              </a:lnSpc>
              <a:spcBef>
                <a:spcPts val="225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ese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bill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946135" y="2749295"/>
            <a:ext cx="1036319" cy="1030605"/>
            <a:chOff x="7946135" y="2749295"/>
            <a:chExt cx="1036319" cy="1030605"/>
          </a:xfrm>
        </p:grpSpPr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49183" y="2749295"/>
              <a:ext cx="1030224" cy="103022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6135" y="2880359"/>
              <a:ext cx="1036320" cy="8382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95744" y="2773652"/>
              <a:ext cx="936000" cy="93762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995744" y="2773652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114494" y="2943859"/>
            <a:ext cx="69977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97155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Issue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invoic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693060" y="2746248"/>
            <a:ext cx="2563495" cy="1057910"/>
            <a:chOff x="7693060" y="2746248"/>
            <a:chExt cx="2563495" cy="1057910"/>
          </a:xfrm>
        </p:grpSpPr>
        <p:sp>
          <p:nvSpPr>
            <p:cNvPr id="46" name="object 46"/>
            <p:cNvSpPr/>
            <p:nvPr/>
          </p:nvSpPr>
          <p:spPr>
            <a:xfrm>
              <a:off x="7700998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2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700998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76944" y="2746248"/>
              <a:ext cx="1057655" cy="105765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55024" y="2880360"/>
              <a:ext cx="1301496" cy="85953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110492" y="2780104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468000" y="0"/>
                  </a:moveTo>
                  <a:lnTo>
                    <a:pt x="420149" y="2420"/>
                  </a:lnTo>
                  <a:lnTo>
                    <a:pt x="373681" y="9524"/>
                  </a:lnTo>
                  <a:lnTo>
                    <a:pt x="328831" y="21076"/>
                  </a:lnTo>
                  <a:lnTo>
                    <a:pt x="285833" y="36841"/>
                  </a:lnTo>
                  <a:lnTo>
                    <a:pt x="244923" y="56583"/>
                  </a:lnTo>
                  <a:lnTo>
                    <a:pt x="206336" y="80065"/>
                  </a:lnTo>
                  <a:lnTo>
                    <a:pt x="170308" y="107053"/>
                  </a:lnTo>
                  <a:lnTo>
                    <a:pt x="137074" y="137311"/>
                  </a:lnTo>
                  <a:lnTo>
                    <a:pt x="106868" y="170603"/>
                  </a:lnTo>
                  <a:lnTo>
                    <a:pt x="79927" y="206694"/>
                  </a:lnTo>
                  <a:lnTo>
                    <a:pt x="56485" y="245347"/>
                  </a:lnTo>
                  <a:lnTo>
                    <a:pt x="36777" y="286328"/>
                  </a:lnTo>
                  <a:lnTo>
                    <a:pt x="21040" y="329400"/>
                  </a:lnTo>
                  <a:lnTo>
                    <a:pt x="9508" y="374328"/>
                  </a:lnTo>
                  <a:lnTo>
                    <a:pt x="2416" y="420877"/>
                  </a:lnTo>
                  <a:lnTo>
                    <a:pt x="0" y="468810"/>
                  </a:lnTo>
                  <a:lnTo>
                    <a:pt x="2416" y="516743"/>
                  </a:lnTo>
                  <a:lnTo>
                    <a:pt x="9508" y="563292"/>
                  </a:lnTo>
                  <a:lnTo>
                    <a:pt x="21040" y="608220"/>
                  </a:lnTo>
                  <a:lnTo>
                    <a:pt x="36777" y="651292"/>
                  </a:lnTo>
                  <a:lnTo>
                    <a:pt x="56485" y="692273"/>
                  </a:lnTo>
                  <a:lnTo>
                    <a:pt x="79927" y="730927"/>
                  </a:lnTo>
                  <a:lnTo>
                    <a:pt x="106868" y="767018"/>
                  </a:lnTo>
                  <a:lnTo>
                    <a:pt x="137074" y="800310"/>
                  </a:lnTo>
                  <a:lnTo>
                    <a:pt x="170308" y="830568"/>
                  </a:lnTo>
                  <a:lnTo>
                    <a:pt x="206336" y="857556"/>
                  </a:lnTo>
                  <a:lnTo>
                    <a:pt x="244923" y="881038"/>
                  </a:lnTo>
                  <a:lnTo>
                    <a:pt x="285833" y="900780"/>
                  </a:lnTo>
                  <a:lnTo>
                    <a:pt x="328831" y="916545"/>
                  </a:lnTo>
                  <a:lnTo>
                    <a:pt x="373681" y="928097"/>
                  </a:lnTo>
                  <a:lnTo>
                    <a:pt x="420149" y="935201"/>
                  </a:lnTo>
                  <a:lnTo>
                    <a:pt x="468000" y="937621"/>
                  </a:lnTo>
                  <a:lnTo>
                    <a:pt x="515850" y="935201"/>
                  </a:lnTo>
                  <a:lnTo>
                    <a:pt x="562318" y="928097"/>
                  </a:lnTo>
                  <a:lnTo>
                    <a:pt x="607168" y="916545"/>
                  </a:lnTo>
                  <a:lnTo>
                    <a:pt x="650166" y="900780"/>
                  </a:lnTo>
                  <a:lnTo>
                    <a:pt x="691076" y="881038"/>
                  </a:lnTo>
                  <a:lnTo>
                    <a:pt x="729663" y="857556"/>
                  </a:lnTo>
                  <a:lnTo>
                    <a:pt x="765691" y="830568"/>
                  </a:lnTo>
                  <a:lnTo>
                    <a:pt x="798926" y="800310"/>
                  </a:lnTo>
                  <a:lnTo>
                    <a:pt x="829131" y="767018"/>
                  </a:lnTo>
                  <a:lnTo>
                    <a:pt x="856073" y="730927"/>
                  </a:lnTo>
                  <a:lnTo>
                    <a:pt x="879515" y="692273"/>
                  </a:lnTo>
                  <a:lnTo>
                    <a:pt x="899222" y="651292"/>
                  </a:lnTo>
                  <a:lnTo>
                    <a:pt x="914959" y="608220"/>
                  </a:lnTo>
                  <a:lnTo>
                    <a:pt x="926492" y="563292"/>
                  </a:lnTo>
                  <a:lnTo>
                    <a:pt x="933583" y="516743"/>
                  </a:lnTo>
                  <a:lnTo>
                    <a:pt x="936000" y="468810"/>
                  </a:lnTo>
                  <a:lnTo>
                    <a:pt x="933583" y="420877"/>
                  </a:lnTo>
                  <a:lnTo>
                    <a:pt x="926492" y="374328"/>
                  </a:lnTo>
                  <a:lnTo>
                    <a:pt x="914959" y="329400"/>
                  </a:lnTo>
                  <a:lnTo>
                    <a:pt x="899222" y="286328"/>
                  </a:lnTo>
                  <a:lnTo>
                    <a:pt x="879515" y="245347"/>
                  </a:lnTo>
                  <a:lnTo>
                    <a:pt x="856073" y="206694"/>
                  </a:lnTo>
                  <a:lnTo>
                    <a:pt x="829131" y="170603"/>
                  </a:lnTo>
                  <a:lnTo>
                    <a:pt x="798926" y="137311"/>
                  </a:lnTo>
                  <a:lnTo>
                    <a:pt x="765691" y="107053"/>
                  </a:lnTo>
                  <a:lnTo>
                    <a:pt x="729663" y="80065"/>
                  </a:lnTo>
                  <a:lnTo>
                    <a:pt x="691076" y="56583"/>
                  </a:lnTo>
                  <a:lnTo>
                    <a:pt x="650166" y="36841"/>
                  </a:lnTo>
                  <a:lnTo>
                    <a:pt x="607168" y="21076"/>
                  </a:lnTo>
                  <a:lnTo>
                    <a:pt x="562318" y="9524"/>
                  </a:lnTo>
                  <a:lnTo>
                    <a:pt x="515850" y="2420"/>
                  </a:lnTo>
                  <a:lnTo>
                    <a:pt x="468000" y="0"/>
                  </a:lnTo>
                  <a:close/>
                </a:path>
              </a:pathLst>
            </a:custGeom>
            <a:solidFill>
              <a:srgbClr val="E0773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9110492" y="2780104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468811"/>
                  </a:moveTo>
                  <a:lnTo>
                    <a:pt x="2416" y="420877"/>
                  </a:lnTo>
                  <a:lnTo>
                    <a:pt x="9508" y="374329"/>
                  </a:lnTo>
                  <a:lnTo>
                    <a:pt x="21040" y="329400"/>
                  </a:lnTo>
                  <a:lnTo>
                    <a:pt x="36777" y="286328"/>
                  </a:lnTo>
                  <a:lnTo>
                    <a:pt x="56485" y="245347"/>
                  </a:lnTo>
                  <a:lnTo>
                    <a:pt x="79927" y="206694"/>
                  </a:lnTo>
                  <a:lnTo>
                    <a:pt x="106868" y="170603"/>
                  </a:lnTo>
                  <a:lnTo>
                    <a:pt x="137074" y="137311"/>
                  </a:lnTo>
                  <a:lnTo>
                    <a:pt x="170308" y="107053"/>
                  </a:lnTo>
                  <a:lnTo>
                    <a:pt x="206336" y="80065"/>
                  </a:lnTo>
                  <a:lnTo>
                    <a:pt x="244923" y="56582"/>
                  </a:lnTo>
                  <a:lnTo>
                    <a:pt x="285833" y="36841"/>
                  </a:lnTo>
                  <a:lnTo>
                    <a:pt x="328831" y="21076"/>
                  </a:lnTo>
                  <a:lnTo>
                    <a:pt x="373681" y="9524"/>
                  </a:lnTo>
                  <a:lnTo>
                    <a:pt x="420149" y="2420"/>
                  </a:lnTo>
                  <a:lnTo>
                    <a:pt x="468000" y="0"/>
                  </a:lnTo>
                  <a:lnTo>
                    <a:pt x="515850" y="2420"/>
                  </a:lnTo>
                  <a:lnTo>
                    <a:pt x="562318" y="9524"/>
                  </a:lnTo>
                  <a:lnTo>
                    <a:pt x="607168" y="21076"/>
                  </a:lnTo>
                  <a:lnTo>
                    <a:pt x="650166" y="36841"/>
                  </a:lnTo>
                  <a:lnTo>
                    <a:pt x="691076" y="56582"/>
                  </a:lnTo>
                  <a:lnTo>
                    <a:pt x="729663" y="80065"/>
                  </a:lnTo>
                  <a:lnTo>
                    <a:pt x="765691" y="107053"/>
                  </a:lnTo>
                  <a:lnTo>
                    <a:pt x="798925" y="137311"/>
                  </a:lnTo>
                  <a:lnTo>
                    <a:pt x="829131" y="170603"/>
                  </a:lnTo>
                  <a:lnTo>
                    <a:pt x="856072" y="206694"/>
                  </a:lnTo>
                  <a:lnTo>
                    <a:pt x="879514" y="245347"/>
                  </a:lnTo>
                  <a:lnTo>
                    <a:pt x="899222" y="286328"/>
                  </a:lnTo>
                  <a:lnTo>
                    <a:pt x="914959" y="329400"/>
                  </a:lnTo>
                  <a:lnTo>
                    <a:pt x="926491" y="374329"/>
                  </a:lnTo>
                  <a:lnTo>
                    <a:pt x="933583" y="420877"/>
                  </a:lnTo>
                  <a:lnTo>
                    <a:pt x="936000" y="468811"/>
                  </a:lnTo>
                  <a:lnTo>
                    <a:pt x="933583" y="516744"/>
                  </a:lnTo>
                  <a:lnTo>
                    <a:pt x="926491" y="563292"/>
                  </a:lnTo>
                  <a:lnTo>
                    <a:pt x="914959" y="608221"/>
                  </a:lnTo>
                  <a:lnTo>
                    <a:pt x="899222" y="651293"/>
                  </a:lnTo>
                  <a:lnTo>
                    <a:pt x="879514" y="692274"/>
                  </a:lnTo>
                  <a:lnTo>
                    <a:pt x="856072" y="730927"/>
                  </a:lnTo>
                  <a:lnTo>
                    <a:pt x="829131" y="767018"/>
                  </a:lnTo>
                  <a:lnTo>
                    <a:pt x="798925" y="800310"/>
                  </a:lnTo>
                  <a:lnTo>
                    <a:pt x="765691" y="830568"/>
                  </a:lnTo>
                  <a:lnTo>
                    <a:pt x="729663" y="857556"/>
                  </a:lnTo>
                  <a:lnTo>
                    <a:pt x="691076" y="881039"/>
                  </a:lnTo>
                  <a:lnTo>
                    <a:pt x="650166" y="900780"/>
                  </a:lnTo>
                  <a:lnTo>
                    <a:pt x="607168" y="916545"/>
                  </a:lnTo>
                  <a:lnTo>
                    <a:pt x="562318" y="928097"/>
                  </a:lnTo>
                  <a:lnTo>
                    <a:pt x="515850" y="935201"/>
                  </a:lnTo>
                  <a:lnTo>
                    <a:pt x="468000" y="937622"/>
                  </a:lnTo>
                  <a:lnTo>
                    <a:pt x="420149" y="935201"/>
                  </a:lnTo>
                  <a:lnTo>
                    <a:pt x="373681" y="928097"/>
                  </a:lnTo>
                  <a:lnTo>
                    <a:pt x="328831" y="916545"/>
                  </a:lnTo>
                  <a:lnTo>
                    <a:pt x="285833" y="900780"/>
                  </a:lnTo>
                  <a:lnTo>
                    <a:pt x="244923" y="881039"/>
                  </a:lnTo>
                  <a:lnTo>
                    <a:pt x="206336" y="857556"/>
                  </a:lnTo>
                  <a:lnTo>
                    <a:pt x="170308" y="830568"/>
                  </a:lnTo>
                  <a:lnTo>
                    <a:pt x="137074" y="800310"/>
                  </a:lnTo>
                  <a:lnTo>
                    <a:pt x="106868" y="767018"/>
                  </a:lnTo>
                  <a:lnTo>
                    <a:pt x="79927" y="730927"/>
                  </a:lnTo>
                  <a:lnTo>
                    <a:pt x="56485" y="692274"/>
                  </a:lnTo>
                  <a:lnTo>
                    <a:pt x="36777" y="651293"/>
                  </a:lnTo>
                  <a:lnTo>
                    <a:pt x="21040" y="608221"/>
                  </a:lnTo>
                  <a:lnTo>
                    <a:pt x="9508" y="563292"/>
                  </a:lnTo>
                  <a:lnTo>
                    <a:pt x="2416" y="516744"/>
                  </a:lnTo>
                  <a:lnTo>
                    <a:pt x="0" y="468811"/>
                  </a:lnTo>
                  <a:close/>
                </a:path>
              </a:pathLst>
            </a:custGeom>
            <a:ln w="15875">
              <a:solidFill>
                <a:srgbClr val="A4562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107798" y="2949955"/>
            <a:ext cx="94170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64160" marR="5080" indent="-252095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Cu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paid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04672" y="2727960"/>
            <a:ext cx="1298575" cy="1057910"/>
            <a:chOff x="804672" y="2727960"/>
            <a:chExt cx="1298575" cy="1057910"/>
          </a:xfrm>
        </p:grpSpPr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6592" y="2727960"/>
              <a:ext cx="1054608" cy="105765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4672" y="2859024"/>
              <a:ext cx="1298448" cy="86258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58810" y="2760548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467999" y="0"/>
                  </a:moveTo>
                  <a:lnTo>
                    <a:pt x="420149" y="2420"/>
                  </a:lnTo>
                  <a:lnTo>
                    <a:pt x="373681" y="9524"/>
                  </a:lnTo>
                  <a:lnTo>
                    <a:pt x="328830" y="21076"/>
                  </a:lnTo>
                  <a:lnTo>
                    <a:pt x="285833" y="36841"/>
                  </a:lnTo>
                  <a:lnTo>
                    <a:pt x="244923" y="56582"/>
                  </a:lnTo>
                  <a:lnTo>
                    <a:pt x="206336" y="80065"/>
                  </a:lnTo>
                  <a:lnTo>
                    <a:pt x="170308" y="107053"/>
                  </a:lnTo>
                  <a:lnTo>
                    <a:pt x="137073" y="137311"/>
                  </a:lnTo>
                  <a:lnTo>
                    <a:pt x="106868" y="170603"/>
                  </a:lnTo>
                  <a:lnTo>
                    <a:pt x="79927" y="206693"/>
                  </a:lnTo>
                  <a:lnTo>
                    <a:pt x="56485" y="245347"/>
                  </a:lnTo>
                  <a:lnTo>
                    <a:pt x="36777" y="286327"/>
                  </a:lnTo>
                  <a:lnTo>
                    <a:pt x="21040" y="329400"/>
                  </a:lnTo>
                  <a:lnTo>
                    <a:pt x="9508" y="374328"/>
                  </a:lnTo>
                  <a:lnTo>
                    <a:pt x="2416" y="420877"/>
                  </a:lnTo>
                  <a:lnTo>
                    <a:pt x="0" y="468810"/>
                  </a:lnTo>
                  <a:lnTo>
                    <a:pt x="2416" y="516743"/>
                  </a:lnTo>
                  <a:lnTo>
                    <a:pt x="9508" y="563292"/>
                  </a:lnTo>
                  <a:lnTo>
                    <a:pt x="21040" y="608220"/>
                  </a:lnTo>
                  <a:lnTo>
                    <a:pt x="36777" y="651292"/>
                  </a:lnTo>
                  <a:lnTo>
                    <a:pt x="56485" y="692273"/>
                  </a:lnTo>
                  <a:lnTo>
                    <a:pt x="79927" y="730927"/>
                  </a:lnTo>
                  <a:lnTo>
                    <a:pt x="106868" y="767018"/>
                  </a:lnTo>
                  <a:lnTo>
                    <a:pt x="137073" y="800310"/>
                  </a:lnTo>
                  <a:lnTo>
                    <a:pt x="170308" y="830568"/>
                  </a:lnTo>
                  <a:lnTo>
                    <a:pt x="206336" y="857556"/>
                  </a:lnTo>
                  <a:lnTo>
                    <a:pt x="244923" y="881038"/>
                  </a:lnTo>
                  <a:lnTo>
                    <a:pt x="285833" y="900780"/>
                  </a:lnTo>
                  <a:lnTo>
                    <a:pt x="328830" y="916545"/>
                  </a:lnTo>
                  <a:lnTo>
                    <a:pt x="373681" y="928097"/>
                  </a:lnTo>
                  <a:lnTo>
                    <a:pt x="420149" y="935201"/>
                  </a:lnTo>
                  <a:lnTo>
                    <a:pt x="467999" y="937621"/>
                  </a:lnTo>
                  <a:lnTo>
                    <a:pt x="515849" y="935201"/>
                  </a:lnTo>
                  <a:lnTo>
                    <a:pt x="562318" y="928097"/>
                  </a:lnTo>
                  <a:lnTo>
                    <a:pt x="607168" y="916545"/>
                  </a:lnTo>
                  <a:lnTo>
                    <a:pt x="650166" y="900780"/>
                  </a:lnTo>
                  <a:lnTo>
                    <a:pt x="691076" y="881038"/>
                  </a:lnTo>
                  <a:lnTo>
                    <a:pt x="729663" y="857556"/>
                  </a:lnTo>
                  <a:lnTo>
                    <a:pt x="765691" y="830568"/>
                  </a:lnTo>
                  <a:lnTo>
                    <a:pt x="798925" y="800310"/>
                  </a:lnTo>
                  <a:lnTo>
                    <a:pt x="829131" y="767018"/>
                  </a:lnTo>
                  <a:lnTo>
                    <a:pt x="856072" y="730927"/>
                  </a:lnTo>
                  <a:lnTo>
                    <a:pt x="879514" y="692273"/>
                  </a:lnTo>
                  <a:lnTo>
                    <a:pt x="899221" y="651292"/>
                  </a:lnTo>
                  <a:lnTo>
                    <a:pt x="914959" y="608220"/>
                  </a:lnTo>
                  <a:lnTo>
                    <a:pt x="926491" y="563292"/>
                  </a:lnTo>
                  <a:lnTo>
                    <a:pt x="933583" y="516743"/>
                  </a:lnTo>
                  <a:lnTo>
                    <a:pt x="935999" y="468810"/>
                  </a:lnTo>
                  <a:lnTo>
                    <a:pt x="933583" y="420877"/>
                  </a:lnTo>
                  <a:lnTo>
                    <a:pt x="926491" y="374328"/>
                  </a:lnTo>
                  <a:lnTo>
                    <a:pt x="914959" y="329400"/>
                  </a:lnTo>
                  <a:lnTo>
                    <a:pt x="899221" y="286327"/>
                  </a:lnTo>
                  <a:lnTo>
                    <a:pt x="879514" y="245347"/>
                  </a:lnTo>
                  <a:lnTo>
                    <a:pt x="856072" y="206693"/>
                  </a:lnTo>
                  <a:lnTo>
                    <a:pt x="829131" y="170603"/>
                  </a:lnTo>
                  <a:lnTo>
                    <a:pt x="798925" y="137311"/>
                  </a:lnTo>
                  <a:lnTo>
                    <a:pt x="765691" y="107053"/>
                  </a:lnTo>
                  <a:lnTo>
                    <a:pt x="729663" y="80065"/>
                  </a:lnTo>
                  <a:lnTo>
                    <a:pt x="691076" y="56582"/>
                  </a:lnTo>
                  <a:lnTo>
                    <a:pt x="650166" y="36841"/>
                  </a:lnTo>
                  <a:lnTo>
                    <a:pt x="607168" y="21076"/>
                  </a:lnTo>
                  <a:lnTo>
                    <a:pt x="562318" y="9524"/>
                  </a:lnTo>
                  <a:lnTo>
                    <a:pt x="515849" y="2420"/>
                  </a:lnTo>
                  <a:lnTo>
                    <a:pt x="467999" y="0"/>
                  </a:lnTo>
                  <a:close/>
                </a:path>
              </a:pathLst>
            </a:custGeom>
            <a:solidFill>
              <a:srgbClr val="E0773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958810" y="2760548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468811"/>
                  </a:moveTo>
                  <a:lnTo>
                    <a:pt x="2416" y="420877"/>
                  </a:lnTo>
                  <a:lnTo>
                    <a:pt x="9508" y="374329"/>
                  </a:lnTo>
                  <a:lnTo>
                    <a:pt x="21040" y="329400"/>
                  </a:lnTo>
                  <a:lnTo>
                    <a:pt x="36777" y="286328"/>
                  </a:lnTo>
                  <a:lnTo>
                    <a:pt x="56485" y="245347"/>
                  </a:lnTo>
                  <a:lnTo>
                    <a:pt x="79927" y="206694"/>
                  </a:lnTo>
                  <a:lnTo>
                    <a:pt x="106868" y="170603"/>
                  </a:lnTo>
                  <a:lnTo>
                    <a:pt x="137074" y="137311"/>
                  </a:lnTo>
                  <a:lnTo>
                    <a:pt x="170308" y="107053"/>
                  </a:lnTo>
                  <a:lnTo>
                    <a:pt x="206336" y="80065"/>
                  </a:lnTo>
                  <a:lnTo>
                    <a:pt x="244923" y="56582"/>
                  </a:lnTo>
                  <a:lnTo>
                    <a:pt x="285833" y="36841"/>
                  </a:lnTo>
                  <a:lnTo>
                    <a:pt x="328831" y="21076"/>
                  </a:lnTo>
                  <a:lnTo>
                    <a:pt x="373681" y="9524"/>
                  </a:lnTo>
                  <a:lnTo>
                    <a:pt x="420149" y="2420"/>
                  </a:lnTo>
                  <a:lnTo>
                    <a:pt x="468000" y="0"/>
                  </a:lnTo>
                  <a:lnTo>
                    <a:pt x="515850" y="2420"/>
                  </a:lnTo>
                  <a:lnTo>
                    <a:pt x="562318" y="9524"/>
                  </a:lnTo>
                  <a:lnTo>
                    <a:pt x="607168" y="21076"/>
                  </a:lnTo>
                  <a:lnTo>
                    <a:pt x="650166" y="36841"/>
                  </a:lnTo>
                  <a:lnTo>
                    <a:pt x="691076" y="56582"/>
                  </a:lnTo>
                  <a:lnTo>
                    <a:pt x="729663" y="80065"/>
                  </a:lnTo>
                  <a:lnTo>
                    <a:pt x="765691" y="107053"/>
                  </a:lnTo>
                  <a:lnTo>
                    <a:pt x="798925" y="137311"/>
                  </a:lnTo>
                  <a:lnTo>
                    <a:pt x="829131" y="170603"/>
                  </a:lnTo>
                  <a:lnTo>
                    <a:pt x="856072" y="206694"/>
                  </a:lnTo>
                  <a:lnTo>
                    <a:pt x="879514" y="245347"/>
                  </a:lnTo>
                  <a:lnTo>
                    <a:pt x="899222" y="286328"/>
                  </a:lnTo>
                  <a:lnTo>
                    <a:pt x="914959" y="329400"/>
                  </a:lnTo>
                  <a:lnTo>
                    <a:pt x="926491" y="374329"/>
                  </a:lnTo>
                  <a:lnTo>
                    <a:pt x="933583" y="420877"/>
                  </a:lnTo>
                  <a:lnTo>
                    <a:pt x="936000" y="468811"/>
                  </a:lnTo>
                  <a:lnTo>
                    <a:pt x="933583" y="516744"/>
                  </a:lnTo>
                  <a:lnTo>
                    <a:pt x="926491" y="563292"/>
                  </a:lnTo>
                  <a:lnTo>
                    <a:pt x="914959" y="608221"/>
                  </a:lnTo>
                  <a:lnTo>
                    <a:pt x="899222" y="651293"/>
                  </a:lnTo>
                  <a:lnTo>
                    <a:pt x="879514" y="692274"/>
                  </a:lnTo>
                  <a:lnTo>
                    <a:pt x="856072" y="730927"/>
                  </a:lnTo>
                  <a:lnTo>
                    <a:pt x="829131" y="767018"/>
                  </a:lnTo>
                  <a:lnTo>
                    <a:pt x="798925" y="800310"/>
                  </a:lnTo>
                  <a:lnTo>
                    <a:pt x="765691" y="830568"/>
                  </a:lnTo>
                  <a:lnTo>
                    <a:pt x="729663" y="857556"/>
                  </a:lnTo>
                  <a:lnTo>
                    <a:pt x="691076" y="881039"/>
                  </a:lnTo>
                  <a:lnTo>
                    <a:pt x="650166" y="900780"/>
                  </a:lnTo>
                  <a:lnTo>
                    <a:pt x="607168" y="916545"/>
                  </a:lnTo>
                  <a:lnTo>
                    <a:pt x="562318" y="928097"/>
                  </a:lnTo>
                  <a:lnTo>
                    <a:pt x="515850" y="935201"/>
                  </a:lnTo>
                  <a:lnTo>
                    <a:pt x="468000" y="937622"/>
                  </a:lnTo>
                  <a:lnTo>
                    <a:pt x="420149" y="935201"/>
                  </a:lnTo>
                  <a:lnTo>
                    <a:pt x="373681" y="928097"/>
                  </a:lnTo>
                  <a:lnTo>
                    <a:pt x="328831" y="916545"/>
                  </a:lnTo>
                  <a:lnTo>
                    <a:pt x="285833" y="900780"/>
                  </a:lnTo>
                  <a:lnTo>
                    <a:pt x="244923" y="881039"/>
                  </a:lnTo>
                  <a:lnTo>
                    <a:pt x="206336" y="857556"/>
                  </a:lnTo>
                  <a:lnTo>
                    <a:pt x="170308" y="830568"/>
                  </a:lnTo>
                  <a:lnTo>
                    <a:pt x="137074" y="800310"/>
                  </a:lnTo>
                  <a:lnTo>
                    <a:pt x="106868" y="767018"/>
                  </a:lnTo>
                  <a:lnTo>
                    <a:pt x="79927" y="730927"/>
                  </a:lnTo>
                  <a:lnTo>
                    <a:pt x="56485" y="692274"/>
                  </a:lnTo>
                  <a:lnTo>
                    <a:pt x="36777" y="651293"/>
                  </a:lnTo>
                  <a:lnTo>
                    <a:pt x="21040" y="608221"/>
                  </a:lnTo>
                  <a:lnTo>
                    <a:pt x="9508" y="563292"/>
                  </a:lnTo>
                  <a:lnTo>
                    <a:pt x="2416" y="516744"/>
                  </a:lnTo>
                  <a:lnTo>
                    <a:pt x="0" y="468811"/>
                  </a:lnTo>
                  <a:close/>
                </a:path>
              </a:pathLst>
            </a:custGeom>
            <a:ln w="15875">
              <a:solidFill>
                <a:srgbClr val="A4562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6115" y="2928620"/>
            <a:ext cx="9417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33350" marR="5080" indent="-12065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Cu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arrived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83919" y="118871"/>
            <a:ext cx="9309100" cy="3234690"/>
            <a:chOff x="883919" y="118871"/>
            <a:chExt cx="9309100" cy="3234690"/>
          </a:xfrm>
        </p:grpSpPr>
        <p:sp>
          <p:nvSpPr>
            <p:cNvPr id="60" name="object 60"/>
            <p:cNvSpPr/>
            <p:nvPr/>
          </p:nvSpPr>
          <p:spPr>
            <a:xfrm>
              <a:off x="8879083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879083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858009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2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858009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3919" y="2121407"/>
              <a:ext cx="1200912" cy="84429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7926" y="2146299"/>
              <a:ext cx="1096703" cy="73875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89136" y="2121407"/>
              <a:ext cx="1103376" cy="105460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13257" y="2146301"/>
              <a:ext cx="1000500" cy="95114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548744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6548744" y="3139930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1831" y="118871"/>
              <a:ext cx="5934456" cy="950976"/>
            </a:xfrm>
            <a:prstGeom prst="rect">
              <a:avLst/>
            </a:prstGeom>
          </p:spPr>
        </p:pic>
      </p:grp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194610" y="227076"/>
            <a:ext cx="5374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Improving</a:t>
            </a:r>
            <a:r>
              <a:rPr sz="3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1145540"/>
            <a:ext cx="10210800" cy="7437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75"/>
              </a:spcBef>
            </a:pP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Body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principles, methods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tools </a:t>
            </a:r>
            <a:r>
              <a:rPr sz="2400" i="1" spc="-20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design, analyze, </a:t>
            </a:r>
            <a:r>
              <a:rPr sz="2400" i="1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20" dirty="0">
                <a:solidFill>
                  <a:srgbClr val="404040"/>
                </a:solidFill>
                <a:latin typeface="Calibri"/>
                <a:cs typeface="Calibri"/>
              </a:rPr>
              <a:t>execute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monitor </a:t>
            </a:r>
            <a:r>
              <a:rPr sz="2400" i="1" dirty="0">
                <a:solidFill>
                  <a:srgbClr val="CC0000"/>
                </a:solidFill>
                <a:latin typeface="Calibri"/>
                <a:cs typeface="Calibri"/>
              </a:rPr>
              <a:t>business </a:t>
            </a:r>
            <a:r>
              <a:rPr sz="2400" i="1" spc="-5" dirty="0">
                <a:solidFill>
                  <a:srgbClr val="CC0000"/>
                </a:solidFill>
                <a:latin typeface="Calibri"/>
                <a:cs typeface="Calibri"/>
              </a:rPr>
              <a:t>processes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, with the aim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400" i="1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CC0000"/>
                </a:solidFill>
                <a:latin typeface="Calibri"/>
                <a:cs typeface="Calibri"/>
              </a:rPr>
              <a:t>improving </a:t>
            </a:r>
            <a:r>
              <a:rPr sz="2400" i="1" spc="-5" dirty="0">
                <a:solidFill>
                  <a:srgbClr val="404040"/>
                </a:solidFill>
                <a:latin typeface="Calibri"/>
                <a:cs typeface="Calibri"/>
              </a:rPr>
              <a:t>their performance.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62160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Business</a:t>
            </a:r>
            <a:r>
              <a:rPr sz="3200" spc="-10" dirty="0"/>
              <a:t> </a:t>
            </a:r>
            <a:r>
              <a:rPr sz="3200" spc="-15" dirty="0"/>
              <a:t>Process</a:t>
            </a:r>
            <a:r>
              <a:rPr sz="3200" spc="-5" dirty="0"/>
              <a:t> Management</a:t>
            </a:r>
            <a:r>
              <a:rPr sz="3200" dirty="0"/>
              <a:t> </a:t>
            </a:r>
            <a:r>
              <a:rPr sz="3200" spc="-5" dirty="0"/>
              <a:t>(BPM)</a:t>
            </a:r>
            <a:endParaRPr sz="3200" dirty="0"/>
          </a:p>
        </p:txBody>
      </p:sp>
      <p:grpSp>
        <p:nvGrpSpPr>
          <p:cNvPr id="4" name="object 4"/>
          <p:cNvGrpSpPr/>
          <p:nvPr/>
        </p:nvGrpSpPr>
        <p:grpSpPr>
          <a:xfrm>
            <a:off x="4594502" y="4004677"/>
            <a:ext cx="1706245" cy="1156970"/>
            <a:chOff x="4594502" y="4004677"/>
            <a:chExt cx="1706245" cy="11569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9583" y="4009757"/>
              <a:ext cx="1696085" cy="11465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99582" y="4009757"/>
              <a:ext cx="1696085" cy="1146810"/>
            </a:xfrm>
            <a:custGeom>
              <a:avLst/>
              <a:gdLst/>
              <a:ahLst/>
              <a:cxnLst/>
              <a:rect l="l" t="t" r="r" b="b"/>
              <a:pathLst>
                <a:path w="1696085" h="1146810">
                  <a:moveTo>
                    <a:pt x="1696084" y="573308"/>
                  </a:moveTo>
                  <a:lnTo>
                    <a:pt x="1694128" y="534053"/>
                  </a:lnTo>
                  <a:lnTo>
                    <a:pt x="1688344" y="495509"/>
                  </a:lnTo>
                  <a:lnTo>
                    <a:pt x="1678858" y="457760"/>
                  </a:lnTo>
                  <a:lnTo>
                    <a:pt x="1665796" y="420892"/>
                  </a:lnTo>
                  <a:lnTo>
                    <a:pt x="1649284" y="384991"/>
                  </a:lnTo>
                  <a:lnTo>
                    <a:pt x="1629449" y="350141"/>
                  </a:lnTo>
                  <a:lnTo>
                    <a:pt x="1606418" y="316429"/>
                  </a:lnTo>
                  <a:lnTo>
                    <a:pt x="1580316" y="283939"/>
                  </a:lnTo>
                  <a:lnTo>
                    <a:pt x="1551269" y="252756"/>
                  </a:lnTo>
                  <a:lnTo>
                    <a:pt x="1519404" y="222967"/>
                  </a:lnTo>
                  <a:lnTo>
                    <a:pt x="1484848" y="194656"/>
                  </a:lnTo>
                  <a:lnTo>
                    <a:pt x="1447726" y="167910"/>
                  </a:lnTo>
                  <a:lnTo>
                    <a:pt x="1408164" y="142812"/>
                  </a:lnTo>
                  <a:lnTo>
                    <a:pt x="1366289" y="119449"/>
                  </a:lnTo>
                  <a:lnTo>
                    <a:pt x="1322228" y="97906"/>
                  </a:lnTo>
                  <a:lnTo>
                    <a:pt x="1276105" y="78268"/>
                  </a:lnTo>
                  <a:lnTo>
                    <a:pt x="1228049" y="60621"/>
                  </a:lnTo>
                  <a:lnTo>
                    <a:pt x="1178184" y="45050"/>
                  </a:lnTo>
                  <a:lnTo>
                    <a:pt x="1126638" y="31640"/>
                  </a:lnTo>
                  <a:lnTo>
                    <a:pt x="1073536" y="20477"/>
                  </a:lnTo>
                  <a:lnTo>
                    <a:pt x="1019005" y="11646"/>
                  </a:lnTo>
                  <a:lnTo>
                    <a:pt x="963170" y="5233"/>
                  </a:lnTo>
                  <a:lnTo>
                    <a:pt x="906159" y="1322"/>
                  </a:lnTo>
                  <a:lnTo>
                    <a:pt x="848097" y="0"/>
                  </a:lnTo>
                  <a:lnTo>
                    <a:pt x="790035" y="1322"/>
                  </a:lnTo>
                  <a:lnTo>
                    <a:pt x="733022" y="5233"/>
                  </a:lnTo>
                  <a:lnTo>
                    <a:pt x="677185" y="11646"/>
                  </a:lnTo>
                  <a:lnTo>
                    <a:pt x="622650" y="20477"/>
                  </a:lnTo>
                  <a:lnTo>
                    <a:pt x="569544" y="31640"/>
                  </a:lnTo>
                  <a:lnTo>
                    <a:pt x="517993" y="45050"/>
                  </a:lnTo>
                  <a:lnTo>
                    <a:pt x="468123" y="60621"/>
                  </a:lnTo>
                  <a:lnTo>
                    <a:pt x="420060" y="78268"/>
                  </a:lnTo>
                  <a:lnTo>
                    <a:pt x="373932" y="97906"/>
                  </a:lnTo>
                  <a:lnTo>
                    <a:pt x="329864" y="119449"/>
                  </a:lnTo>
                  <a:lnTo>
                    <a:pt x="287982" y="142812"/>
                  </a:lnTo>
                  <a:lnTo>
                    <a:pt x="248414" y="167910"/>
                  </a:lnTo>
                  <a:lnTo>
                    <a:pt x="211284" y="194656"/>
                  </a:lnTo>
                  <a:lnTo>
                    <a:pt x="176721" y="222967"/>
                  </a:lnTo>
                  <a:lnTo>
                    <a:pt x="144850" y="252756"/>
                  </a:lnTo>
                  <a:lnTo>
                    <a:pt x="115797" y="283939"/>
                  </a:lnTo>
                  <a:lnTo>
                    <a:pt x="89689" y="316429"/>
                  </a:lnTo>
                  <a:lnTo>
                    <a:pt x="66652" y="350141"/>
                  </a:lnTo>
                  <a:lnTo>
                    <a:pt x="46812" y="384991"/>
                  </a:lnTo>
                  <a:lnTo>
                    <a:pt x="30297" y="420892"/>
                  </a:lnTo>
                  <a:lnTo>
                    <a:pt x="17231" y="457760"/>
                  </a:lnTo>
                  <a:lnTo>
                    <a:pt x="7742" y="495509"/>
                  </a:lnTo>
                  <a:lnTo>
                    <a:pt x="1956" y="534053"/>
                  </a:lnTo>
                  <a:lnTo>
                    <a:pt x="0" y="573308"/>
                  </a:lnTo>
                  <a:lnTo>
                    <a:pt x="1956" y="612547"/>
                  </a:lnTo>
                  <a:lnTo>
                    <a:pt x="7742" y="651079"/>
                  </a:lnTo>
                  <a:lnTo>
                    <a:pt x="17231" y="688817"/>
                  </a:lnTo>
                  <a:lnTo>
                    <a:pt x="30297" y="725675"/>
                  </a:lnTo>
                  <a:lnTo>
                    <a:pt x="46812" y="761569"/>
                  </a:lnTo>
                  <a:lnTo>
                    <a:pt x="66652" y="796412"/>
                  </a:lnTo>
                  <a:lnTo>
                    <a:pt x="89689" y="830120"/>
                  </a:lnTo>
                  <a:lnTo>
                    <a:pt x="115797" y="862607"/>
                  </a:lnTo>
                  <a:lnTo>
                    <a:pt x="144850" y="893787"/>
                  </a:lnTo>
                  <a:lnTo>
                    <a:pt x="176721" y="923575"/>
                  </a:lnTo>
                  <a:lnTo>
                    <a:pt x="211284" y="951885"/>
                  </a:lnTo>
                  <a:lnTo>
                    <a:pt x="248414" y="978632"/>
                  </a:lnTo>
                  <a:lnTo>
                    <a:pt x="287982" y="1003731"/>
                  </a:lnTo>
                  <a:lnTo>
                    <a:pt x="329864" y="1027096"/>
                  </a:lnTo>
                  <a:lnTo>
                    <a:pt x="373932" y="1048641"/>
                  </a:lnTo>
                  <a:lnTo>
                    <a:pt x="420060" y="1068281"/>
                  </a:lnTo>
                  <a:lnTo>
                    <a:pt x="468123" y="1085931"/>
                  </a:lnTo>
                  <a:lnTo>
                    <a:pt x="517993" y="1101505"/>
                  </a:lnTo>
                  <a:lnTo>
                    <a:pt x="569544" y="1114917"/>
                  </a:lnTo>
                  <a:lnTo>
                    <a:pt x="622650" y="1126082"/>
                  </a:lnTo>
                  <a:lnTo>
                    <a:pt x="677185" y="1134915"/>
                  </a:lnTo>
                  <a:lnTo>
                    <a:pt x="733022" y="1141330"/>
                  </a:lnTo>
                  <a:lnTo>
                    <a:pt x="790035" y="1145242"/>
                  </a:lnTo>
                  <a:lnTo>
                    <a:pt x="848097" y="1146565"/>
                  </a:lnTo>
                  <a:lnTo>
                    <a:pt x="906159" y="1145242"/>
                  </a:lnTo>
                  <a:lnTo>
                    <a:pt x="963170" y="1141330"/>
                  </a:lnTo>
                  <a:lnTo>
                    <a:pt x="1019005" y="1134915"/>
                  </a:lnTo>
                  <a:lnTo>
                    <a:pt x="1073536" y="1126082"/>
                  </a:lnTo>
                  <a:lnTo>
                    <a:pt x="1126638" y="1114917"/>
                  </a:lnTo>
                  <a:lnTo>
                    <a:pt x="1178184" y="1101505"/>
                  </a:lnTo>
                  <a:lnTo>
                    <a:pt x="1228049" y="1085931"/>
                  </a:lnTo>
                  <a:lnTo>
                    <a:pt x="1276105" y="1068281"/>
                  </a:lnTo>
                  <a:lnTo>
                    <a:pt x="1322228" y="1048641"/>
                  </a:lnTo>
                  <a:lnTo>
                    <a:pt x="1366289" y="1027096"/>
                  </a:lnTo>
                  <a:lnTo>
                    <a:pt x="1408164" y="1003731"/>
                  </a:lnTo>
                  <a:lnTo>
                    <a:pt x="1447726" y="978632"/>
                  </a:lnTo>
                  <a:lnTo>
                    <a:pt x="1484848" y="951885"/>
                  </a:lnTo>
                  <a:lnTo>
                    <a:pt x="1519404" y="923575"/>
                  </a:lnTo>
                  <a:lnTo>
                    <a:pt x="1551269" y="893787"/>
                  </a:lnTo>
                  <a:lnTo>
                    <a:pt x="1580316" y="862607"/>
                  </a:lnTo>
                  <a:lnTo>
                    <a:pt x="1606418" y="830120"/>
                  </a:lnTo>
                  <a:lnTo>
                    <a:pt x="1629449" y="796412"/>
                  </a:lnTo>
                  <a:lnTo>
                    <a:pt x="1649284" y="761569"/>
                  </a:lnTo>
                  <a:lnTo>
                    <a:pt x="1665796" y="725675"/>
                  </a:lnTo>
                  <a:lnTo>
                    <a:pt x="1678858" y="688817"/>
                  </a:lnTo>
                  <a:lnTo>
                    <a:pt x="1688344" y="651079"/>
                  </a:lnTo>
                  <a:lnTo>
                    <a:pt x="1694128" y="612547"/>
                  </a:lnTo>
                  <a:lnTo>
                    <a:pt x="1696084" y="573308"/>
                  </a:lnTo>
                  <a:close/>
                </a:path>
              </a:pathLst>
            </a:custGeom>
            <a:ln w="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929361" y="4276005"/>
            <a:ext cx="1049655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6515">
              <a:lnSpc>
                <a:spcPct val="100699"/>
              </a:lnSpc>
              <a:spcBef>
                <a:spcPts val="95"/>
              </a:spcBef>
            </a:pPr>
            <a:r>
              <a:rPr sz="1800" b="1" spc="-105" dirty="0">
                <a:solidFill>
                  <a:srgbClr val="FFFFFF"/>
                </a:solidFill>
                <a:latin typeface="Arial"/>
                <a:cs typeface="Arial"/>
              </a:rPr>
              <a:t>Business </a:t>
            </a:r>
            <a:r>
              <a:rPr sz="1800" b="1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ocesses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62161" y="3965558"/>
            <a:ext cx="2568575" cy="1410970"/>
          </a:xfrm>
          <a:custGeom>
            <a:avLst/>
            <a:gdLst/>
            <a:ahLst/>
            <a:cxnLst/>
            <a:rect l="l" t="t" r="r" b="b"/>
            <a:pathLst>
              <a:path w="2568575" h="1410970">
                <a:moveTo>
                  <a:pt x="788869" y="1408458"/>
                </a:moveTo>
                <a:lnTo>
                  <a:pt x="932247" y="1143826"/>
                </a:lnTo>
              </a:path>
              <a:path w="2568575" h="1410970">
                <a:moveTo>
                  <a:pt x="286659" y="22162"/>
                </a:moveTo>
                <a:lnTo>
                  <a:pt x="683716" y="208128"/>
                </a:lnTo>
              </a:path>
              <a:path w="2568575" h="1410970">
                <a:moveTo>
                  <a:pt x="2330150" y="0"/>
                </a:moveTo>
                <a:lnTo>
                  <a:pt x="1889666" y="208128"/>
                </a:lnTo>
              </a:path>
              <a:path w="2568575" h="1410970">
                <a:moveTo>
                  <a:pt x="439835" y="739021"/>
                </a:moveTo>
                <a:lnTo>
                  <a:pt x="0" y="839136"/>
                </a:lnTo>
              </a:path>
              <a:path w="2568575" h="1410970">
                <a:moveTo>
                  <a:pt x="1760915" y="1410419"/>
                </a:moveTo>
                <a:lnTo>
                  <a:pt x="1617675" y="1145788"/>
                </a:lnTo>
              </a:path>
              <a:path w="2568575" h="1410970">
                <a:moveTo>
                  <a:pt x="2128675" y="739021"/>
                </a:moveTo>
                <a:lnTo>
                  <a:pt x="2568469" y="839136"/>
                </a:lnTo>
              </a:path>
            </a:pathLst>
          </a:custGeom>
          <a:ln w="28659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450163" y="3630566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269012"/>
                </a:moveTo>
                <a:lnTo>
                  <a:pt x="0" y="0"/>
                </a:lnTo>
              </a:path>
            </a:pathLst>
          </a:custGeom>
          <a:ln w="29807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5053558" y="3472597"/>
            <a:ext cx="79184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-65" dirty="0">
                <a:latin typeface="Arial MT"/>
                <a:cs typeface="Arial MT"/>
              </a:rPr>
              <a:t>I</a:t>
            </a:r>
            <a:r>
              <a:rPr sz="1400" spc="-80" dirty="0">
                <a:latin typeface="Arial MT"/>
                <a:cs typeface="Arial MT"/>
              </a:rPr>
              <a:t>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s</a:t>
            </a:r>
            <a:r>
              <a:rPr sz="1400" spc="-130" dirty="0">
                <a:latin typeface="Arial MT"/>
                <a:cs typeface="Arial MT"/>
              </a:rPr>
              <a:t>y</a:t>
            </a:r>
            <a:r>
              <a:rPr sz="1400" spc="-50" dirty="0">
                <a:latin typeface="Arial MT"/>
                <a:cs typeface="Arial MT"/>
              </a:rPr>
              <a:t>s</a:t>
            </a:r>
            <a:r>
              <a:rPr sz="1400" spc="-65" dirty="0">
                <a:latin typeface="Arial MT"/>
                <a:cs typeface="Arial MT"/>
              </a:rPr>
              <a:t>t</a:t>
            </a:r>
            <a:r>
              <a:rPr sz="1400" spc="-50" dirty="0">
                <a:latin typeface="Arial MT"/>
                <a:cs typeface="Arial MT"/>
              </a:rPr>
              <a:t>e</a:t>
            </a:r>
            <a:r>
              <a:rPr sz="1400" spc="-190" dirty="0">
                <a:latin typeface="Arial MT"/>
                <a:cs typeface="Arial MT"/>
              </a:rPr>
              <a:t>m</a:t>
            </a:r>
            <a:r>
              <a:rPr sz="1400" spc="-65" dirty="0">
                <a:latin typeface="Arial MT"/>
                <a:cs typeface="Arial MT"/>
              </a:rPr>
              <a:t>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36419" y="3784662"/>
            <a:ext cx="81280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-125" dirty="0">
                <a:latin typeface="Arial MT"/>
                <a:cs typeface="Arial MT"/>
              </a:rPr>
              <a:t>E</a:t>
            </a:r>
            <a:r>
              <a:rPr sz="1400" spc="-114" dirty="0">
                <a:latin typeface="Arial MT"/>
                <a:cs typeface="Arial MT"/>
              </a:rPr>
              <a:t>m</a:t>
            </a:r>
            <a:r>
              <a:rPr sz="1400" spc="-125" dirty="0">
                <a:latin typeface="Arial MT"/>
                <a:cs typeface="Arial MT"/>
              </a:rPr>
              <a:t>p</a:t>
            </a:r>
            <a:r>
              <a:rPr sz="1400" spc="10" dirty="0">
                <a:latin typeface="Arial MT"/>
                <a:cs typeface="Arial MT"/>
              </a:rPr>
              <a:t>l</a:t>
            </a:r>
            <a:r>
              <a:rPr sz="1400" spc="-130" dirty="0">
                <a:latin typeface="Arial MT"/>
                <a:cs typeface="Arial MT"/>
              </a:rPr>
              <a:t>o</a:t>
            </a:r>
            <a:r>
              <a:rPr sz="1400" spc="-50" dirty="0">
                <a:latin typeface="Arial MT"/>
                <a:cs typeface="Arial MT"/>
              </a:rPr>
              <a:t>ye</a:t>
            </a:r>
            <a:r>
              <a:rPr sz="1400" spc="-130" dirty="0">
                <a:latin typeface="Arial MT"/>
                <a:cs typeface="Arial MT"/>
              </a:rPr>
              <a:t>e</a:t>
            </a:r>
            <a:r>
              <a:rPr sz="1400" spc="-65" dirty="0">
                <a:latin typeface="Arial MT"/>
                <a:cs typeface="Arial MT"/>
              </a:rPr>
              <a:t>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67799" y="5004582"/>
            <a:ext cx="36385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-120" dirty="0">
                <a:latin typeface="Arial MT"/>
                <a:cs typeface="Arial MT"/>
              </a:rPr>
              <a:t>D</a:t>
            </a:r>
            <a:r>
              <a:rPr sz="1400" spc="-50" dirty="0">
                <a:latin typeface="Arial MT"/>
                <a:cs typeface="Arial MT"/>
              </a:rPr>
              <a:t>a</a:t>
            </a:r>
            <a:r>
              <a:rPr sz="1400" spc="-70" dirty="0">
                <a:latin typeface="Arial MT"/>
                <a:cs typeface="Arial MT"/>
              </a:rPr>
              <a:t>t</a:t>
            </a:r>
            <a:r>
              <a:rPr sz="1400" spc="-75" dirty="0">
                <a:latin typeface="Arial MT"/>
                <a:cs typeface="Arial MT"/>
              </a:rPr>
              <a:t>a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40976" y="4919560"/>
            <a:ext cx="626110" cy="458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30480">
              <a:lnSpc>
                <a:spcPct val="100000"/>
              </a:lnSpc>
              <a:spcBef>
                <a:spcPts val="130"/>
              </a:spcBef>
            </a:pPr>
            <a:r>
              <a:rPr sz="1400" spc="-80" dirty="0">
                <a:latin typeface="Arial MT"/>
                <a:cs typeface="Arial MT"/>
              </a:rPr>
              <a:t>Trading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25" dirty="0">
                <a:latin typeface="Arial MT"/>
                <a:cs typeface="Arial MT"/>
              </a:rPr>
              <a:t>P</a:t>
            </a:r>
            <a:r>
              <a:rPr sz="1400" spc="-50" dirty="0">
                <a:latin typeface="Arial MT"/>
                <a:cs typeface="Arial MT"/>
              </a:rPr>
              <a:t>a</a:t>
            </a:r>
            <a:r>
              <a:rPr sz="1400" spc="-60" dirty="0">
                <a:latin typeface="Arial MT"/>
                <a:cs typeface="Arial MT"/>
              </a:rPr>
              <a:t>r</a:t>
            </a:r>
            <a:r>
              <a:rPr sz="1400" spc="-65" dirty="0">
                <a:latin typeface="Arial MT"/>
                <a:cs typeface="Arial MT"/>
              </a:rPr>
              <a:t>t</a:t>
            </a:r>
            <a:r>
              <a:rPr sz="1400" spc="-50" dirty="0">
                <a:latin typeface="Arial MT"/>
                <a:cs typeface="Arial MT"/>
              </a:rPr>
              <a:t>n</a:t>
            </a:r>
            <a:r>
              <a:rPr sz="1400" spc="-130" dirty="0">
                <a:latin typeface="Arial MT"/>
                <a:cs typeface="Arial MT"/>
              </a:rPr>
              <a:t>e</a:t>
            </a:r>
            <a:r>
              <a:rPr sz="1400" spc="-60" dirty="0">
                <a:latin typeface="Arial MT"/>
                <a:cs typeface="Arial MT"/>
              </a:rPr>
              <a:t>r</a:t>
            </a:r>
            <a:r>
              <a:rPr sz="1400" spc="-65" dirty="0">
                <a:latin typeface="Arial MT"/>
                <a:cs typeface="Arial MT"/>
              </a:rPr>
              <a:t>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7827" y="5944279"/>
            <a:ext cx="6858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25" dirty="0">
                <a:latin typeface="Arial MT"/>
                <a:cs typeface="Arial MT"/>
              </a:rPr>
              <a:t>S</a:t>
            </a:r>
            <a:r>
              <a:rPr sz="1400" spc="-50" dirty="0">
                <a:latin typeface="Arial MT"/>
                <a:cs typeface="Arial MT"/>
              </a:rPr>
              <a:t>u</a:t>
            </a:r>
            <a:r>
              <a:rPr sz="1400" spc="-130" dirty="0">
                <a:latin typeface="Arial MT"/>
                <a:cs typeface="Arial MT"/>
              </a:rPr>
              <a:t>p</a:t>
            </a:r>
            <a:r>
              <a:rPr sz="1400" spc="-50" dirty="0">
                <a:latin typeface="Arial MT"/>
                <a:cs typeface="Arial MT"/>
              </a:rPr>
              <a:t>p</a:t>
            </a:r>
            <a:r>
              <a:rPr sz="1400" spc="-70" dirty="0">
                <a:latin typeface="Arial MT"/>
                <a:cs typeface="Arial MT"/>
              </a:rPr>
              <a:t>l</a:t>
            </a:r>
            <a:r>
              <a:rPr sz="1400" spc="10" dirty="0">
                <a:latin typeface="Arial MT"/>
                <a:cs typeface="Arial MT"/>
              </a:rPr>
              <a:t>i</a:t>
            </a:r>
            <a:r>
              <a:rPr sz="1400" spc="-130" dirty="0">
                <a:latin typeface="Arial MT"/>
                <a:cs typeface="Arial MT"/>
              </a:rPr>
              <a:t>e</a:t>
            </a:r>
            <a:r>
              <a:rPr sz="1400" spc="-65" dirty="0">
                <a:latin typeface="Arial MT"/>
                <a:cs typeface="Arial MT"/>
              </a:rPr>
              <a:t>rs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0119" y="5959246"/>
            <a:ext cx="114427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-65" dirty="0">
                <a:latin typeface="Arial MT"/>
                <a:cs typeface="Arial MT"/>
              </a:rPr>
              <a:t>I</a:t>
            </a:r>
            <a:r>
              <a:rPr sz="1400" spc="-80" dirty="0">
                <a:latin typeface="Arial MT"/>
                <a:cs typeface="Arial MT"/>
              </a:rPr>
              <a:t>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70" dirty="0">
                <a:latin typeface="Arial MT"/>
                <a:cs typeface="Arial MT"/>
              </a:rPr>
              <a:t>i</a:t>
            </a:r>
            <a:r>
              <a:rPr sz="1400" spc="-50" dirty="0">
                <a:latin typeface="Arial MT"/>
                <a:cs typeface="Arial MT"/>
              </a:rPr>
              <a:t>n</a:t>
            </a:r>
            <a:r>
              <a:rPr sz="1400" spc="-65" dirty="0">
                <a:latin typeface="Arial MT"/>
                <a:cs typeface="Arial MT"/>
              </a:rPr>
              <a:t>f</a:t>
            </a:r>
            <a:r>
              <a:rPr sz="1400" spc="-60" dirty="0">
                <a:latin typeface="Arial MT"/>
                <a:cs typeface="Arial MT"/>
              </a:rPr>
              <a:t>r</a:t>
            </a:r>
            <a:r>
              <a:rPr sz="1400" spc="-50" dirty="0">
                <a:latin typeface="Arial MT"/>
                <a:cs typeface="Arial MT"/>
              </a:rPr>
              <a:t>a</a:t>
            </a:r>
            <a:r>
              <a:rPr sz="1400" spc="-130" dirty="0">
                <a:latin typeface="Arial MT"/>
                <a:cs typeface="Arial MT"/>
              </a:rPr>
              <a:t>s</a:t>
            </a:r>
            <a:r>
              <a:rPr sz="1400" spc="10" dirty="0">
                <a:latin typeface="Arial MT"/>
                <a:cs typeface="Arial MT"/>
              </a:rPr>
              <a:t>t</a:t>
            </a:r>
            <a:r>
              <a:rPr sz="1400" spc="-60" dirty="0">
                <a:latin typeface="Arial MT"/>
                <a:cs typeface="Arial MT"/>
              </a:rPr>
              <a:t>r</a:t>
            </a:r>
            <a:r>
              <a:rPr sz="1400" spc="-130" dirty="0">
                <a:latin typeface="Arial MT"/>
                <a:cs typeface="Arial MT"/>
              </a:rPr>
              <a:t>u</a:t>
            </a:r>
            <a:r>
              <a:rPr sz="1400" spc="-50" dirty="0">
                <a:latin typeface="Arial MT"/>
                <a:cs typeface="Arial MT"/>
              </a:rPr>
              <a:t>c</a:t>
            </a:r>
            <a:r>
              <a:rPr sz="1400" spc="-65" dirty="0">
                <a:latin typeface="Arial MT"/>
                <a:cs typeface="Arial MT"/>
              </a:rPr>
              <a:t>t</a:t>
            </a:r>
            <a:r>
              <a:rPr sz="1400" spc="-50" dirty="0">
                <a:latin typeface="Arial MT"/>
                <a:cs typeface="Arial MT"/>
              </a:rPr>
              <a:t>u</a:t>
            </a:r>
            <a:r>
              <a:rPr sz="1400" spc="-60" dirty="0">
                <a:latin typeface="Arial MT"/>
                <a:cs typeface="Arial MT"/>
              </a:rPr>
              <a:t>r</a:t>
            </a:r>
            <a:r>
              <a:rPr sz="1400" spc="-75" dirty="0">
                <a:latin typeface="Arial MT"/>
                <a:cs typeface="Arial MT"/>
              </a:rPr>
              <a:t>e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65039" y="3784662"/>
            <a:ext cx="78994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-90" dirty="0">
                <a:latin typeface="Arial MT"/>
                <a:cs typeface="Arial MT"/>
              </a:rPr>
              <a:t>Customers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2756" y="4519213"/>
            <a:ext cx="509112" cy="50192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3307" y="3042915"/>
            <a:ext cx="574575" cy="45958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23445" y="5442403"/>
            <a:ext cx="555421" cy="53033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525584" y="4568073"/>
            <a:ext cx="2778125" cy="1384935"/>
            <a:chOff x="4525584" y="4568073"/>
            <a:chExt cx="2778125" cy="138493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3549" y="4568073"/>
              <a:ext cx="529892" cy="3947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5584" y="5433551"/>
              <a:ext cx="479468" cy="519180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43067" y="3507395"/>
            <a:ext cx="593729" cy="35944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82425" y="3458484"/>
            <a:ext cx="491584" cy="365307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981944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83230" y="3756660"/>
            <a:ext cx="7795895" cy="2844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54635">
              <a:lnSpc>
                <a:spcPct val="99600"/>
              </a:lnSpc>
              <a:spcBef>
                <a:spcPts val="110"/>
              </a:spcBef>
            </a:pPr>
            <a:r>
              <a:rPr sz="2600" spc="-5" dirty="0">
                <a:solidFill>
                  <a:srgbClr val="FFFFFF"/>
                </a:solidFill>
                <a:latin typeface="MS PGothic"/>
                <a:cs typeface="MS PGothic"/>
              </a:rPr>
              <a:t>“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rule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6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6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business </a:t>
            </a:r>
            <a:r>
              <a:rPr sz="2600" i="1" spc="-7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 that</a:t>
            </a:r>
            <a:r>
              <a:rPr sz="26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r>
              <a:rPr sz="26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applied</a:t>
            </a:r>
            <a:r>
              <a:rPr sz="26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6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operation 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will magnify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 the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20" dirty="0">
                <a:solidFill>
                  <a:srgbClr val="FFFFFF"/>
                </a:solidFill>
                <a:latin typeface="Arial"/>
                <a:cs typeface="Arial"/>
              </a:rPr>
              <a:t>efficiency.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Arial"/>
              <a:cs typeface="Arial"/>
            </a:endParaRPr>
          </a:p>
          <a:p>
            <a:pPr marL="12700" marR="594995">
              <a:lnSpc>
                <a:spcPts val="3190"/>
              </a:lnSpc>
            </a:pP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 second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 that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applied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6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inefficient</a:t>
            </a:r>
            <a:r>
              <a:rPr sz="2600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operation</a:t>
            </a:r>
            <a:r>
              <a:rPr sz="260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600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FFFFF"/>
                </a:solidFill>
                <a:latin typeface="Arial"/>
                <a:cs typeface="Arial"/>
              </a:rPr>
              <a:t>magnify</a:t>
            </a:r>
            <a:r>
              <a:rPr sz="26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i="1" spc="-25" dirty="0">
                <a:solidFill>
                  <a:srgbClr val="FFFFFF"/>
                </a:solidFill>
                <a:latin typeface="Arial"/>
                <a:cs typeface="Arial"/>
              </a:rPr>
              <a:t>inefficiency.</a:t>
            </a:r>
            <a:r>
              <a:rPr sz="2750" spc="-25" dirty="0">
                <a:solidFill>
                  <a:srgbClr val="FFFFFF"/>
                </a:solidFill>
                <a:latin typeface="MS PGothic"/>
                <a:cs typeface="MS PGothic"/>
              </a:rPr>
              <a:t>”</a:t>
            </a:r>
            <a:endParaRPr sz="2750" dirty="0">
              <a:latin typeface="MS PGothic"/>
              <a:cs typeface="MS PGothic"/>
            </a:endParaRPr>
          </a:p>
          <a:p>
            <a:pPr marR="5080" algn="r">
              <a:lnSpc>
                <a:spcPct val="100000"/>
              </a:lnSpc>
              <a:spcBef>
                <a:spcPts val="36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Bill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Gates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0199" y="388619"/>
            <a:ext cx="20580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C000"/>
                </a:solidFill>
                <a:latin typeface="Arial MT"/>
                <a:cs typeface="Arial MT"/>
              </a:rPr>
              <a:t>Why</a:t>
            </a:r>
            <a:r>
              <a:rPr sz="3200" spc="-75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C000"/>
                </a:solidFill>
                <a:latin typeface="Arial MT"/>
                <a:cs typeface="Arial MT"/>
              </a:rPr>
              <a:t>BPM?</a:t>
            </a:r>
            <a:endParaRPr sz="3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308" y="531876"/>
            <a:ext cx="30022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other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words…</a:t>
            </a:r>
            <a:endParaRPr sz="320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79625" y="1839121"/>
            <a:ext cx="6845934" cy="3258185"/>
            <a:chOff x="2079625" y="1839121"/>
            <a:chExt cx="6845934" cy="3258185"/>
          </a:xfrm>
        </p:grpSpPr>
        <p:sp>
          <p:nvSpPr>
            <p:cNvPr id="4" name="object 4"/>
            <p:cNvSpPr/>
            <p:nvPr/>
          </p:nvSpPr>
          <p:spPr>
            <a:xfrm>
              <a:off x="4190209" y="3151191"/>
              <a:ext cx="611505" cy="776605"/>
            </a:xfrm>
            <a:custGeom>
              <a:avLst/>
              <a:gdLst/>
              <a:ahLst/>
              <a:cxnLst/>
              <a:rect l="l" t="t" r="r" b="b"/>
              <a:pathLst>
                <a:path w="611504" h="776604">
                  <a:moveTo>
                    <a:pt x="0" y="0"/>
                  </a:moveTo>
                  <a:lnTo>
                    <a:pt x="611187" y="776287"/>
                  </a:lnTo>
                </a:path>
              </a:pathLst>
            </a:custGeom>
            <a:ln w="523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699782" y="3800463"/>
              <a:ext cx="229235" cy="289560"/>
            </a:xfrm>
            <a:custGeom>
              <a:avLst/>
              <a:gdLst/>
              <a:ahLst/>
              <a:cxnLst/>
              <a:rect l="l" t="t" r="r" b="b"/>
              <a:pathLst>
                <a:path w="229235" h="289560">
                  <a:moveTo>
                    <a:pt x="118096" y="0"/>
                  </a:moveTo>
                  <a:lnTo>
                    <a:pt x="81394" y="27462"/>
                  </a:lnTo>
                  <a:lnTo>
                    <a:pt x="49055" y="62043"/>
                  </a:lnTo>
                  <a:lnTo>
                    <a:pt x="21713" y="102941"/>
                  </a:lnTo>
                  <a:lnTo>
                    <a:pt x="0" y="149350"/>
                  </a:lnTo>
                  <a:lnTo>
                    <a:pt x="228611" y="288938"/>
                  </a:lnTo>
                  <a:lnTo>
                    <a:pt x="118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4369597" y="2790825"/>
              <a:ext cx="2466975" cy="1905"/>
            </a:xfrm>
            <a:custGeom>
              <a:avLst/>
              <a:gdLst/>
              <a:ahLst/>
              <a:cxnLst/>
              <a:rect l="l" t="t" r="r" b="b"/>
              <a:pathLst>
                <a:path w="2466975" h="1905">
                  <a:moveTo>
                    <a:pt x="0" y="0"/>
                  </a:moveTo>
                  <a:lnTo>
                    <a:pt x="2466975" y="1588"/>
                  </a:lnTo>
                </a:path>
              </a:pathLst>
            </a:custGeom>
            <a:ln w="428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6709568" y="2687641"/>
              <a:ext cx="255904" cy="206375"/>
            </a:xfrm>
            <a:custGeom>
              <a:avLst/>
              <a:gdLst/>
              <a:ahLst/>
              <a:cxnLst/>
              <a:rect l="l" t="t" r="r" b="b"/>
              <a:pathLst>
                <a:path w="255904" h="206375">
                  <a:moveTo>
                    <a:pt x="13619" y="0"/>
                  </a:moveTo>
                  <a:lnTo>
                    <a:pt x="7680" y="25242"/>
                  </a:lnTo>
                  <a:lnTo>
                    <a:pt x="3419" y="50971"/>
                  </a:lnTo>
                  <a:lnTo>
                    <a:pt x="853" y="77053"/>
                  </a:lnTo>
                  <a:lnTo>
                    <a:pt x="0" y="103357"/>
                  </a:lnTo>
                  <a:lnTo>
                    <a:pt x="853" y="129564"/>
                  </a:lnTo>
                  <a:lnTo>
                    <a:pt x="3403" y="155557"/>
                  </a:lnTo>
                  <a:lnTo>
                    <a:pt x="7633" y="181204"/>
                  </a:lnTo>
                  <a:lnTo>
                    <a:pt x="13525" y="206375"/>
                  </a:lnTo>
                  <a:lnTo>
                    <a:pt x="255588" y="103357"/>
                  </a:lnTo>
                  <a:lnTo>
                    <a:pt x="136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9625" y="1839121"/>
              <a:ext cx="2405062" cy="14065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23771" y="3394078"/>
              <a:ext cx="866775" cy="601980"/>
            </a:xfrm>
            <a:custGeom>
              <a:avLst/>
              <a:gdLst/>
              <a:ahLst/>
              <a:cxnLst/>
              <a:rect l="l" t="t" r="r" b="b"/>
              <a:pathLst>
                <a:path w="866775" h="601979">
                  <a:moveTo>
                    <a:pt x="0" y="601663"/>
                  </a:moveTo>
                  <a:lnTo>
                    <a:pt x="866775" y="0"/>
                  </a:lnTo>
                </a:path>
              </a:pathLst>
            </a:custGeom>
            <a:ln w="523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6709" y="3300412"/>
              <a:ext cx="250837" cy="2396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693443" y="3906841"/>
              <a:ext cx="1729105" cy="1184275"/>
            </a:xfrm>
            <a:custGeom>
              <a:avLst/>
              <a:gdLst/>
              <a:ahLst/>
              <a:cxnLst/>
              <a:rect l="l" t="t" r="r" b="b"/>
              <a:pathLst>
                <a:path w="1729104" h="1184275">
                  <a:moveTo>
                    <a:pt x="864393" y="0"/>
                  </a:moveTo>
                  <a:lnTo>
                    <a:pt x="807559" y="1259"/>
                  </a:lnTo>
                  <a:lnTo>
                    <a:pt x="751707" y="4986"/>
                  </a:lnTo>
                  <a:lnTo>
                    <a:pt x="696950" y="11101"/>
                  </a:lnTo>
                  <a:lnTo>
                    <a:pt x="643402" y="19528"/>
                  </a:lnTo>
                  <a:lnTo>
                    <a:pt x="591178" y="30187"/>
                  </a:lnTo>
                  <a:lnTo>
                    <a:pt x="540391" y="43001"/>
                  </a:lnTo>
                  <a:lnTo>
                    <a:pt x="491155" y="57893"/>
                  </a:lnTo>
                  <a:lnTo>
                    <a:pt x="443584" y="74783"/>
                  </a:lnTo>
                  <a:lnTo>
                    <a:pt x="397792" y="93594"/>
                  </a:lnTo>
                  <a:lnTo>
                    <a:pt x="353893" y="114248"/>
                  </a:lnTo>
                  <a:lnTo>
                    <a:pt x="312001" y="136666"/>
                  </a:lnTo>
                  <a:lnTo>
                    <a:pt x="272229" y="160772"/>
                  </a:lnTo>
                  <a:lnTo>
                    <a:pt x="234692" y="186486"/>
                  </a:lnTo>
                  <a:lnTo>
                    <a:pt x="199504" y="213731"/>
                  </a:lnTo>
                  <a:lnTo>
                    <a:pt x="166777" y="242428"/>
                  </a:lnTo>
                  <a:lnTo>
                    <a:pt x="136627" y="272500"/>
                  </a:lnTo>
                  <a:lnTo>
                    <a:pt x="109167" y="303869"/>
                  </a:lnTo>
                  <a:lnTo>
                    <a:pt x="84511" y="336457"/>
                  </a:lnTo>
                  <a:lnTo>
                    <a:pt x="62773" y="370185"/>
                  </a:lnTo>
                  <a:lnTo>
                    <a:pt x="44067" y="404976"/>
                  </a:lnTo>
                  <a:lnTo>
                    <a:pt x="28506" y="440751"/>
                  </a:lnTo>
                  <a:lnTo>
                    <a:pt x="16205" y="477433"/>
                  </a:lnTo>
                  <a:lnTo>
                    <a:pt x="7278" y="514943"/>
                  </a:lnTo>
                  <a:lnTo>
                    <a:pt x="1838" y="553204"/>
                  </a:lnTo>
                  <a:lnTo>
                    <a:pt x="0" y="592137"/>
                  </a:lnTo>
                  <a:lnTo>
                    <a:pt x="1838" y="631070"/>
                  </a:lnTo>
                  <a:lnTo>
                    <a:pt x="7278" y="669331"/>
                  </a:lnTo>
                  <a:lnTo>
                    <a:pt x="16205" y="706841"/>
                  </a:lnTo>
                  <a:lnTo>
                    <a:pt x="28506" y="743523"/>
                  </a:lnTo>
                  <a:lnTo>
                    <a:pt x="44067" y="779298"/>
                  </a:lnTo>
                  <a:lnTo>
                    <a:pt x="62773" y="814089"/>
                  </a:lnTo>
                  <a:lnTo>
                    <a:pt x="84511" y="847817"/>
                  </a:lnTo>
                  <a:lnTo>
                    <a:pt x="109167" y="880404"/>
                  </a:lnTo>
                  <a:lnTo>
                    <a:pt x="136627" y="911773"/>
                  </a:lnTo>
                  <a:lnTo>
                    <a:pt x="166777" y="941845"/>
                  </a:lnTo>
                  <a:lnTo>
                    <a:pt x="199504" y="970543"/>
                  </a:lnTo>
                  <a:lnTo>
                    <a:pt x="234692" y="997788"/>
                  </a:lnTo>
                  <a:lnTo>
                    <a:pt x="272229" y="1023502"/>
                  </a:lnTo>
                  <a:lnTo>
                    <a:pt x="312001" y="1047607"/>
                  </a:lnTo>
                  <a:lnTo>
                    <a:pt x="353893" y="1070026"/>
                  </a:lnTo>
                  <a:lnTo>
                    <a:pt x="397792" y="1090680"/>
                  </a:lnTo>
                  <a:lnTo>
                    <a:pt x="443584" y="1109491"/>
                  </a:lnTo>
                  <a:lnTo>
                    <a:pt x="491155" y="1126381"/>
                  </a:lnTo>
                  <a:lnTo>
                    <a:pt x="540391" y="1141272"/>
                  </a:lnTo>
                  <a:lnTo>
                    <a:pt x="591178" y="1154087"/>
                  </a:lnTo>
                  <a:lnTo>
                    <a:pt x="643402" y="1164746"/>
                  </a:lnTo>
                  <a:lnTo>
                    <a:pt x="696950" y="1173173"/>
                  </a:lnTo>
                  <a:lnTo>
                    <a:pt x="751707" y="1179288"/>
                  </a:lnTo>
                  <a:lnTo>
                    <a:pt x="807559" y="1183015"/>
                  </a:lnTo>
                  <a:lnTo>
                    <a:pt x="864393" y="1184274"/>
                  </a:lnTo>
                  <a:lnTo>
                    <a:pt x="921227" y="1183015"/>
                  </a:lnTo>
                  <a:lnTo>
                    <a:pt x="977080" y="1179288"/>
                  </a:lnTo>
                  <a:lnTo>
                    <a:pt x="1031837" y="1173173"/>
                  </a:lnTo>
                  <a:lnTo>
                    <a:pt x="1085385" y="1164746"/>
                  </a:lnTo>
                  <a:lnTo>
                    <a:pt x="1137609" y="1154087"/>
                  </a:lnTo>
                  <a:lnTo>
                    <a:pt x="1188396" y="1141272"/>
                  </a:lnTo>
                  <a:lnTo>
                    <a:pt x="1237632" y="1126381"/>
                  </a:lnTo>
                  <a:lnTo>
                    <a:pt x="1285203" y="1109491"/>
                  </a:lnTo>
                  <a:lnTo>
                    <a:pt x="1330994" y="1090680"/>
                  </a:lnTo>
                  <a:lnTo>
                    <a:pt x="1374894" y="1070026"/>
                  </a:lnTo>
                  <a:lnTo>
                    <a:pt x="1416786" y="1047607"/>
                  </a:lnTo>
                  <a:lnTo>
                    <a:pt x="1456558" y="1023502"/>
                  </a:lnTo>
                  <a:lnTo>
                    <a:pt x="1494095" y="997788"/>
                  </a:lnTo>
                  <a:lnTo>
                    <a:pt x="1529284" y="970543"/>
                  </a:lnTo>
                  <a:lnTo>
                    <a:pt x="1562010" y="941845"/>
                  </a:lnTo>
                  <a:lnTo>
                    <a:pt x="1592160" y="911773"/>
                  </a:lnTo>
                  <a:lnTo>
                    <a:pt x="1619620" y="880404"/>
                  </a:lnTo>
                  <a:lnTo>
                    <a:pt x="1644276" y="847817"/>
                  </a:lnTo>
                  <a:lnTo>
                    <a:pt x="1666015" y="814089"/>
                  </a:lnTo>
                  <a:lnTo>
                    <a:pt x="1684721" y="779298"/>
                  </a:lnTo>
                  <a:lnTo>
                    <a:pt x="1700281" y="743523"/>
                  </a:lnTo>
                  <a:lnTo>
                    <a:pt x="1712582" y="706841"/>
                  </a:lnTo>
                  <a:lnTo>
                    <a:pt x="1721510" y="669331"/>
                  </a:lnTo>
                  <a:lnTo>
                    <a:pt x="1726950" y="631070"/>
                  </a:lnTo>
                  <a:lnTo>
                    <a:pt x="1728788" y="592137"/>
                  </a:lnTo>
                  <a:lnTo>
                    <a:pt x="1726950" y="553204"/>
                  </a:lnTo>
                  <a:lnTo>
                    <a:pt x="1721510" y="514943"/>
                  </a:lnTo>
                  <a:lnTo>
                    <a:pt x="1712582" y="477433"/>
                  </a:lnTo>
                  <a:lnTo>
                    <a:pt x="1700281" y="440751"/>
                  </a:lnTo>
                  <a:lnTo>
                    <a:pt x="1684721" y="404976"/>
                  </a:lnTo>
                  <a:lnTo>
                    <a:pt x="1666015" y="370185"/>
                  </a:lnTo>
                  <a:lnTo>
                    <a:pt x="1644276" y="336457"/>
                  </a:lnTo>
                  <a:lnTo>
                    <a:pt x="1619620" y="303869"/>
                  </a:lnTo>
                  <a:lnTo>
                    <a:pt x="1592160" y="272500"/>
                  </a:lnTo>
                  <a:lnTo>
                    <a:pt x="1562010" y="242428"/>
                  </a:lnTo>
                  <a:lnTo>
                    <a:pt x="1529284" y="213731"/>
                  </a:lnTo>
                  <a:lnTo>
                    <a:pt x="1494095" y="186486"/>
                  </a:lnTo>
                  <a:lnTo>
                    <a:pt x="1456558" y="160772"/>
                  </a:lnTo>
                  <a:lnTo>
                    <a:pt x="1416786" y="136666"/>
                  </a:lnTo>
                  <a:lnTo>
                    <a:pt x="1374894" y="114248"/>
                  </a:lnTo>
                  <a:lnTo>
                    <a:pt x="1330994" y="93594"/>
                  </a:lnTo>
                  <a:lnTo>
                    <a:pt x="1285203" y="74783"/>
                  </a:lnTo>
                  <a:lnTo>
                    <a:pt x="1237632" y="57893"/>
                  </a:lnTo>
                  <a:lnTo>
                    <a:pt x="1188396" y="43001"/>
                  </a:lnTo>
                  <a:lnTo>
                    <a:pt x="1137609" y="30187"/>
                  </a:lnTo>
                  <a:lnTo>
                    <a:pt x="1085385" y="19528"/>
                  </a:lnTo>
                  <a:lnTo>
                    <a:pt x="1031837" y="11101"/>
                  </a:lnTo>
                  <a:lnTo>
                    <a:pt x="977080" y="4986"/>
                  </a:lnTo>
                  <a:lnTo>
                    <a:pt x="921227" y="1259"/>
                  </a:lnTo>
                  <a:lnTo>
                    <a:pt x="864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693443" y="3906841"/>
              <a:ext cx="1729105" cy="1184275"/>
            </a:xfrm>
            <a:custGeom>
              <a:avLst/>
              <a:gdLst/>
              <a:ahLst/>
              <a:cxnLst/>
              <a:rect l="l" t="t" r="r" b="b"/>
              <a:pathLst>
                <a:path w="1729104" h="1184275">
                  <a:moveTo>
                    <a:pt x="0" y="592137"/>
                  </a:moveTo>
                  <a:lnTo>
                    <a:pt x="1838" y="553204"/>
                  </a:lnTo>
                  <a:lnTo>
                    <a:pt x="7278" y="514943"/>
                  </a:lnTo>
                  <a:lnTo>
                    <a:pt x="16205" y="477433"/>
                  </a:lnTo>
                  <a:lnTo>
                    <a:pt x="28506" y="440751"/>
                  </a:lnTo>
                  <a:lnTo>
                    <a:pt x="44067" y="404976"/>
                  </a:lnTo>
                  <a:lnTo>
                    <a:pt x="62773" y="370185"/>
                  </a:lnTo>
                  <a:lnTo>
                    <a:pt x="84511" y="336457"/>
                  </a:lnTo>
                  <a:lnTo>
                    <a:pt x="109167" y="303869"/>
                  </a:lnTo>
                  <a:lnTo>
                    <a:pt x="136627" y="272501"/>
                  </a:lnTo>
                  <a:lnTo>
                    <a:pt x="166777" y="242428"/>
                  </a:lnTo>
                  <a:lnTo>
                    <a:pt x="199504" y="213731"/>
                  </a:lnTo>
                  <a:lnTo>
                    <a:pt x="234693" y="186486"/>
                  </a:lnTo>
                  <a:lnTo>
                    <a:pt x="272230" y="160772"/>
                  </a:lnTo>
                  <a:lnTo>
                    <a:pt x="312001" y="136666"/>
                  </a:lnTo>
                  <a:lnTo>
                    <a:pt x="353894" y="114248"/>
                  </a:lnTo>
                  <a:lnTo>
                    <a:pt x="397793" y="93594"/>
                  </a:lnTo>
                  <a:lnTo>
                    <a:pt x="443585" y="74783"/>
                  </a:lnTo>
                  <a:lnTo>
                    <a:pt x="491155" y="57893"/>
                  </a:lnTo>
                  <a:lnTo>
                    <a:pt x="540391" y="43001"/>
                  </a:lnTo>
                  <a:lnTo>
                    <a:pt x="591178" y="30187"/>
                  </a:lnTo>
                  <a:lnTo>
                    <a:pt x="643402" y="19528"/>
                  </a:lnTo>
                  <a:lnTo>
                    <a:pt x="696950" y="11101"/>
                  </a:lnTo>
                  <a:lnTo>
                    <a:pt x="751707" y="4986"/>
                  </a:lnTo>
                  <a:lnTo>
                    <a:pt x="807559" y="1259"/>
                  </a:lnTo>
                  <a:lnTo>
                    <a:pt x="864394" y="0"/>
                  </a:lnTo>
                  <a:lnTo>
                    <a:pt x="921228" y="1259"/>
                  </a:lnTo>
                  <a:lnTo>
                    <a:pt x="977080" y="4986"/>
                  </a:lnTo>
                  <a:lnTo>
                    <a:pt x="1031837" y="11101"/>
                  </a:lnTo>
                  <a:lnTo>
                    <a:pt x="1085385" y="19528"/>
                  </a:lnTo>
                  <a:lnTo>
                    <a:pt x="1137609" y="30187"/>
                  </a:lnTo>
                  <a:lnTo>
                    <a:pt x="1188396" y="43001"/>
                  </a:lnTo>
                  <a:lnTo>
                    <a:pt x="1237632" y="57893"/>
                  </a:lnTo>
                  <a:lnTo>
                    <a:pt x="1285203" y="74783"/>
                  </a:lnTo>
                  <a:lnTo>
                    <a:pt x="1330995" y="93594"/>
                  </a:lnTo>
                  <a:lnTo>
                    <a:pt x="1374894" y="114248"/>
                  </a:lnTo>
                  <a:lnTo>
                    <a:pt x="1416786" y="136666"/>
                  </a:lnTo>
                  <a:lnTo>
                    <a:pt x="1456558" y="160772"/>
                  </a:lnTo>
                  <a:lnTo>
                    <a:pt x="1494095" y="186486"/>
                  </a:lnTo>
                  <a:lnTo>
                    <a:pt x="1529283" y="213731"/>
                  </a:lnTo>
                  <a:lnTo>
                    <a:pt x="1562010" y="242428"/>
                  </a:lnTo>
                  <a:lnTo>
                    <a:pt x="1592160" y="272501"/>
                  </a:lnTo>
                  <a:lnTo>
                    <a:pt x="1619620" y="303869"/>
                  </a:lnTo>
                  <a:lnTo>
                    <a:pt x="1644276" y="336457"/>
                  </a:lnTo>
                  <a:lnTo>
                    <a:pt x="1666014" y="370185"/>
                  </a:lnTo>
                  <a:lnTo>
                    <a:pt x="1684720" y="404976"/>
                  </a:lnTo>
                  <a:lnTo>
                    <a:pt x="1700281" y="440751"/>
                  </a:lnTo>
                  <a:lnTo>
                    <a:pt x="1712582" y="477433"/>
                  </a:lnTo>
                  <a:lnTo>
                    <a:pt x="1721509" y="514943"/>
                  </a:lnTo>
                  <a:lnTo>
                    <a:pt x="1726949" y="553204"/>
                  </a:lnTo>
                  <a:lnTo>
                    <a:pt x="1728788" y="592137"/>
                  </a:lnTo>
                  <a:lnTo>
                    <a:pt x="1726949" y="631070"/>
                  </a:lnTo>
                  <a:lnTo>
                    <a:pt x="1721509" y="669331"/>
                  </a:lnTo>
                  <a:lnTo>
                    <a:pt x="1712582" y="706841"/>
                  </a:lnTo>
                  <a:lnTo>
                    <a:pt x="1700281" y="743523"/>
                  </a:lnTo>
                  <a:lnTo>
                    <a:pt x="1684720" y="779298"/>
                  </a:lnTo>
                  <a:lnTo>
                    <a:pt x="1666014" y="814089"/>
                  </a:lnTo>
                  <a:lnTo>
                    <a:pt x="1644276" y="847817"/>
                  </a:lnTo>
                  <a:lnTo>
                    <a:pt x="1619620" y="880405"/>
                  </a:lnTo>
                  <a:lnTo>
                    <a:pt x="1592160" y="911773"/>
                  </a:lnTo>
                  <a:lnTo>
                    <a:pt x="1562010" y="941846"/>
                  </a:lnTo>
                  <a:lnTo>
                    <a:pt x="1529283" y="970543"/>
                  </a:lnTo>
                  <a:lnTo>
                    <a:pt x="1494095" y="997788"/>
                  </a:lnTo>
                  <a:lnTo>
                    <a:pt x="1456558" y="1023502"/>
                  </a:lnTo>
                  <a:lnTo>
                    <a:pt x="1416786" y="1047608"/>
                  </a:lnTo>
                  <a:lnTo>
                    <a:pt x="1374894" y="1070026"/>
                  </a:lnTo>
                  <a:lnTo>
                    <a:pt x="1330995" y="1090680"/>
                  </a:lnTo>
                  <a:lnTo>
                    <a:pt x="1285203" y="1109491"/>
                  </a:lnTo>
                  <a:lnTo>
                    <a:pt x="1237632" y="1126381"/>
                  </a:lnTo>
                  <a:lnTo>
                    <a:pt x="1188396" y="1141273"/>
                  </a:lnTo>
                  <a:lnTo>
                    <a:pt x="1137609" y="1154087"/>
                  </a:lnTo>
                  <a:lnTo>
                    <a:pt x="1085385" y="1164746"/>
                  </a:lnTo>
                  <a:lnTo>
                    <a:pt x="1031837" y="1173173"/>
                  </a:lnTo>
                  <a:lnTo>
                    <a:pt x="977080" y="1179288"/>
                  </a:lnTo>
                  <a:lnTo>
                    <a:pt x="921228" y="1183015"/>
                  </a:lnTo>
                  <a:lnTo>
                    <a:pt x="864394" y="1184275"/>
                  </a:lnTo>
                  <a:lnTo>
                    <a:pt x="807559" y="1183015"/>
                  </a:lnTo>
                  <a:lnTo>
                    <a:pt x="751707" y="1179288"/>
                  </a:lnTo>
                  <a:lnTo>
                    <a:pt x="696950" y="1173173"/>
                  </a:lnTo>
                  <a:lnTo>
                    <a:pt x="643402" y="1164746"/>
                  </a:lnTo>
                  <a:lnTo>
                    <a:pt x="591178" y="1154087"/>
                  </a:lnTo>
                  <a:lnTo>
                    <a:pt x="540391" y="1141273"/>
                  </a:lnTo>
                  <a:lnTo>
                    <a:pt x="491155" y="1126381"/>
                  </a:lnTo>
                  <a:lnTo>
                    <a:pt x="443585" y="1109491"/>
                  </a:lnTo>
                  <a:lnTo>
                    <a:pt x="397793" y="1090680"/>
                  </a:lnTo>
                  <a:lnTo>
                    <a:pt x="353894" y="1070026"/>
                  </a:lnTo>
                  <a:lnTo>
                    <a:pt x="312001" y="1047608"/>
                  </a:lnTo>
                  <a:lnTo>
                    <a:pt x="272230" y="1023502"/>
                  </a:lnTo>
                  <a:lnTo>
                    <a:pt x="234693" y="997788"/>
                  </a:lnTo>
                  <a:lnTo>
                    <a:pt x="199504" y="970543"/>
                  </a:lnTo>
                  <a:lnTo>
                    <a:pt x="166777" y="941846"/>
                  </a:lnTo>
                  <a:lnTo>
                    <a:pt x="136627" y="911773"/>
                  </a:lnTo>
                  <a:lnTo>
                    <a:pt x="109167" y="880405"/>
                  </a:lnTo>
                  <a:lnTo>
                    <a:pt x="84511" y="847817"/>
                  </a:lnTo>
                  <a:lnTo>
                    <a:pt x="62773" y="814089"/>
                  </a:lnTo>
                  <a:lnTo>
                    <a:pt x="44067" y="779298"/>
                  </a:lnTo>
                  <a:lnTo>
                    <a:pt x="28506" y="743523"/>
                  </a:lnTo>
                  <a:lnTo>
                    <a:pt x="16205" y="706841"/>
                  </a:lnTo>
                  <a:lnTo>
                    <a:pt x="7278" y="669331"/>
                  </a:lnTo>
                  <a:lnTo>
                    <a:pt x="1838" y="631070"/>
                  </a:lnTo>
                  <a:lnTo>
                    <a:pt x="0" y="592137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020718" y="2295527"/>
              <a:ext cx="1898650" cy="1129030"/>
            </a:xfrm>
            <a:custGeom>
              <a:avLst/>
              <a:gdLst/>
              <a:ahLst/>
              <a:cxnLst/>
              <a:rect l="l" t="t" r="r" b="b"/>
              <a:pathLst>
                <a:path w="1898650" h="1129029">
                  <a:moveTo>
                    <a:pt x="0" y="0"/>
                  </a:moveTo>
                  <a:lnTo>
                    <a:pt x="1898650" y="0"/>
                  </a:lnTo>
                  <a:lnTo>
                    <a:pt x="1898650" y="1128713"/>
                  </a:lnTo>
                  <a:lnTo>
                    <a:pt x="0" y="1128713"/>
                  </a:lnTo>
                  <a:lnTo>
                    <a:pt x="0" y="0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042943" y="2322516"/>
              <a:ext cx="1856105" cy="1076325"/>
            </a:xfrm>
            <a:custGeom>
              <a:avLst/>
              <a:gdLst/>
              <a:ahLst/>
              <a:cxnLst/>
              <a:rect l="l" t="t" r="r" b="b"/>
              <a:pathLst>
                <a:path w="1856104" h="1076325">
                  <a:moveTo>
                    <a:pt x="0" y="0"/>
                  </a:moveTo>
                  <a:lnTo>
                    <a:pt x="1855788" y="0"/>
                  </a:lnTo>
                  <a:lnTo>
                    <a:pt x="1855788" y="1076325"/>
                  </a:lnTo>
                  <a:lnTo>
                    <a:pt x="0" y="1076325"/>
                  </a:lnTo>
                  <a:lnTo>
                    <a:pt x="0" y="0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684846" y="2309367"/>
            <a:ext cx="1186815" cy="5562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3180" marR="5080" indent="-31115">
              <a:lnSpc>
                <a:spcPts val="1900"/>
              </a:lnSpc>
              <a:spcBef>
                <a:spcPts val="480"/>
              </a:spcBef>
            </a:pPr>
            <a:r>
              <a:rPr sz="1900" spc="-5" dirty="0">
                <a:latin typeface="Calibri"/>
                <a:cs typeface="Calibri"/>
              </a:rPr>
              <a:t>I</a:t>
            </a:r>
            <a:r>
              <a:rPr sz="1900" spc="-10" dirty="0">
                <a:latin typeface="Calibri"/>
                <a:cs typeface="Calibri"/>
              </a:rPr>
              <a:t>n</a:t>
            </a:r>
            <a:r>
              <a:rPr sz="1900" spc="-45" dirty="0">
                <a:latin typeface="Calibri"/>
                <a:cs typeface="Calibri"/>
              </a:rPr>
              <a:t>f</a:t>
            </a:r>
            <a:r>
              <a:rPr sz="1900" spc="-5" dirty="0">
                <a:latin typeface="Calibri"/>
                <a:cs typeface="Calibri"/>
              </a:rPr>
              <a:t>o</a:t>
            </a:r>
            <a:r>
              <a:rPr sz="1900" dirty="0">
                <a:latin typeface="Calibri"/>
                <a:cs typeface="Calibri"/>
              </a:rPr>
              <a:t>r</a:t>
            </a:r>
            <a:r>
              <a:rPr sz="1900" spc="-10" dirty="0">
                <a:latin typeface="Calibri"/>
                <a:cs typeface="Calibri"/>
              </a:rPr>
              <a:t>m</a:t>
            </a:r>
            <a:r>
              <a:rPr sz="1900" spc="-20" dirty="0">
                <a:latin typeface="Calibri"/>
                <a:cs typeface="Calibri"/>
              </a:rPr>
              <a:t>a</a:t>
            </a:r>
            <a:r>
              <a:rPr sz="1900" dirty="0">
                <a:latin typeface="Calibri"/>
                <a:cs typeface="Calibri"/>
              </a:rPr>
              <a:t>ti</a:t>
            </a:r>
            <a:r>
              <a:rPr sz="1900" spc="-5" dirty="0">
                <a:latin typeface="Calibri"/>
                <a:cs typeface="Calibri"/>
              </a:rPr>
              <a:t>o</a:t>
            </a:r>
            <a:r>
              <a:rPr sz="1900" dirty="0">
                <a:latin typeface="Calibri"/>
                <a:cs typeface="Calibri"/>
              </a:rPr>
              <a:t>n  </a:t>
            </a:r>
            <a:r>
              <a:rPr sz="1900" spc="-20" dirty="0">
                <a:latin typeface="Calibri"/>
                <a:cs typeface="Calibri"/>
              </a:rPr>
              <a:t>Technology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85063" y="2257552"/>
            <a:ext cx="59245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5" dirty="0">
                <a:latin typeface="Calibri"/>
                <a:cs typeface="Calibri"/>
              </a:rPr>
              <a:t>Y</a:t>
            </a:r>
            <a:r>
              <a:rPr sz="1900" dirty="0">
                <a:latin typeface="Calibri"/>
                <a:cs typeface="Calibri"/>
              </a:rPr>
              <a:t>i</a:t>
            </a:r>
            <a:r>
              <a:rPr sz="1900" spc="5" dirty="0">
                <a:latin typeface="Calibri"/>
                <a:cs typeface="Calibri"/>
              </a:rPr>
              <a:t>e</a:t>
            </a:r>
            <a:r>
              <a:rPr sz="1900" dirty="0">
                <a:latin typeface="Calibri"/>
                <a:cs typeface="Calibri"/>
              </a:rPr>
              <a:t>lds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037387" y="2574544"/>
            <a:ext cx="1866264" cy="5562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704215" marR="466725" indent="-156845">
              <a:lnSpc>
                <a:spcPts val="1900"/>
              </a:lnSpc>
              <a:spcBef>
                <a:spcPts val="480"/>
              </a:spcBef>
            </a:pPr>
            <a:r>
              <a:rPr sz="1900" dirty="0">
                <a:latin typeface="Calibri"/>
                <a:cs typeface="Calibri"/>
              </a:rPr>
              <a:t>Bu</a:t>
            </a:r>
            <a:r>
              <a:rPr sz="1900" spc="-10" dirty="0">
                <a:latin typeface="Calibri"/>
                <a:cs typeface="Calibri"/>
              </a:rPr>
              <a:t>s</a:t>
            </a:r>
            <a:r>
              <a:rPr sz="1900" dirty="0">
                <a:latin typeface="Calibri"/>
                <a:cs typeface="Calibri"/>
              </a:rPr>
              <a:t>ine</a:t>
            </a:r>
            <a:r>
              <a:rPr sz="1900" spc="-5" dirty="0">
                <a:latin typeface="Calibri"/>
                <a:cs typeface="Calibri"/>
              </a:rPr>
              <a:t>s</a:t>
            </a:r>
            <a:r>
              <a:rPr sz="1900" dirty="0">
                <a:latin typeface="Calibri"/>
                <a:cs typeface="Calibri"/>
              </a:rPr>
              <a:t>s  </a:t>
            </a:r>
            <a:r>
              <a:rPr sz="1900" spc="-25" dirty="0">
                <a:latin typeface="Calibri"/>
                <a:cs typeface="Calibri"/>
              </a:rPr>
              <a:t>Value</a:t>
            </a:r>
            <a:endParaRPr sz="1900" dirty="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38532" y="2470149"/>
            <a:ext cx="4838065" cy="3492500"/>
            <a:chOff x="938532" y="2470149"/>
            <a:chExt cx="4838065" cy="3492500"/>
          </a:xfrm>
        </p:grpSpPr>
        <p:sp>
          <p:nvSpPr>
            <p:cNvPr id="19" name="object 19"/>
            <p:cNvSpPr/>
            <p:nvPr/>
          </p:nvSpPr>
          <p:spPr>
            <a:xfrm>
              <a:off x="5296696" y="2522541"/>
              <a:ext cx="411480" cy="535305"/>
            </a:xfrm>
            <a:custGeom>
              <a:avLst/>
              <a:gdLst/>
              <a:ahLst/>
              <a:cxnLst/>
              <a:rect l="l" t="t" r="r" b="b"/>
              <a:pathLst>
                <a:path w="411479" h="535305">
                  <a:moveTo>
                    <a:pt x="0" y="0"/>
                  </a:moveTo>
                  <a:lnTo>
                    <a:pt x="411163" y="534987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264947" y="2508249"/>
              <a:ext cx="473075" cy="522605"/>
            </a:xfrm>
            <a:custGeom>
              <a:avLst/>
              <a:gdLst/>
              <a:ahLst/>
              <a:cxnLst/>
              <a:rect l="l" t="t" r="r" b="b"/>
              <a:pathLst>
                <a:path w="473075" h="522605">
                  <a:moveTo>
                    <a:pt x="0" y="522288"/>
                  </a:moveTo>
                  <a:lnTo>
                    <a:pt x="473075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532" y="4227572"/>
              <a:ext cx="2990870" cy="173485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058308" y="5614923"/>
            <a:ext cx="16522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Index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Group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(1982)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838700" y="3296920"/>
            <a:ext cx="2180590" cy="149733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900" spc="-5" dirty="0">
                <a:latin typeface="Calibri"/>
                <a:cs typeface="Calibri"/>
              </a:rPr>
              <a:t>Enables</a:t>
            </a:r>
            <a:endParaRPr sz="1900" dirty="0">
              <a:latin typeface="Calibri"/>
              <a:cs typeface="Calibri"/>
            </a:endParaRPr>
          </a:p>
          <a:p>
            <a:pPr marL="1600200">
              <a:lnSpc>
                <a:spcPct val="100000"/>
              </a:lnSpc>
              <a:spcBef>
                <a:spcPts val="1030"/>
              </a:spcBef>
            </a:pPr>
            <a:r>
              <a:rPr sz="1900" spc="-35" dirty="0">
                <a:latin typeface="Calibri"/>
                <a:cs typeface="Calibri"/>
              </a:rPr>
              <a:t>Y</a:t>
            </a:r>
            <a:r>
              <a:rPr sz="1900" dirty="0">
                <a:latin typeface="Calibri"/>
                <a:cs typeface="Calibri"/>
              </a:rPr>
              <a:t>i</a:t>
            </a:r>
            <a:r>
              <a:rPr sz="1900" spc="5" dirty="0">
                <a:latin typeface="Calibri"/>
                <a:cs typeface="Calibri"/>
              </a:rPr>
              <a:t>e</a:t>
            </a:r>
            <a:r>
              <a:rPr sz="1900" dirty="0">
                <a:latin typeface="Calibri"/>
                <a:cs typeface="Calibri"/>
              </a:rPr>
              <a:t>lds</a:t>
            </a:r>
          </a:p>
          <a:p>
            <a:pPr marL="335915" marR="1060450" indent="-8890">
              <a:lnSpc>
                <a:spcPct val="100000"/>
              </a:lnSpc>
              <a:spcBef>
                <a:spcPts val="165"/>
              </a:spcBef>
            </a:pPr>
            <a:r>
              <a:rPr sz="2000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ce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s  </a:t>
            </a:r>
            <a:r>
              <a:rPr sz="2000" spc="-5" dirty="0">
                <a:latin typeface="Calibri"/>
                <a:cs typeface="Calibri"/>
              </a:rPr>
              <a:t>Ch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2922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The</a:t>
            </a:r>
            <a:r>
              <a:rPr sz="3200" spc="-30" dirty="0"/>
              <a:t> </a:t>
            </a:r>
            <a:r>
              <a:rPr sz="3200" spc="-5" dirty="0"/>
              <a:t>BPM</a:t>
            </a:r>
            <a:r>
              <a:rPr sz="3200" spc="-25" dirty="0"/>
              <a:t> </a:t>
            </a:r>
            <a:r>
              <a:rPr sz="3200" spc="-20" dirty="0"/>
              <a:t>lifecycle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661240" y="1338273"/>
            <a:ext cx="2362200" cy="2233930"/>
            <a:chOff x="3661240" y="1338273"/>
            <a:chExt cx="2362200" cy="2233930"/>
          </a:xfrm>
        </p:grpSpPr>
        <p:sp>
          <p:nvSpPr>
            <p:cNvPr id="4" name="object 4"/>
            <p:cNvSpPr/>
            <p:nvPr/>
          </p:nvSpPr>
          <p:spPr>
            <a:xfrm>
              <a:off x="4754629" y="135958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754629" y="1359580"/>
              <a:ext cx="1186180" cy="669290"/>
            </a:xfrm>
            <a:custGeom>
              <a:avLst/>
              <a:gdLst/>
              <a:ahLst/>
              <a:cxnLst/>
              <a:rect l="l" t="t" r="r" b="b"/>
              <a:pathLst>
                <a:path w="1186179" h="669289">
                  <a:moveTo>
                    <a:pt x="1185667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30272" y="669109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0621" y="1345575"/>
              <a:ext cx="1268350" cy="6892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40621" y="134557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682549" y="2811827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621035" y="2770978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4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8542" y="2797822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7027" y="2756974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5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99285" y="2630583"/>
            <a:ext cx="119697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2075">
              <a:lnSpc>
                <a:spcPct val="102099"/>
              </a:lnSpc>
              <a:spcBef>
                <a:spcPts val="95"/>
              </a:spcBef>
            </a:pPr>
            <a:r>
              <a:rPr sz="1050" spc="10" dirty="0">
                <a:latin typeface="Calibri"/>
                <a:cs typeface="Calibri"/>
              </a:rPr>
              <a:t>Conformance and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performance</a:t>
            </a:r>
            <a:r>
              <a:rPr sz="1050" spc="-6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insights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41646" y="3538532"/>
            <a:ext cx="1290955" cy="1572895"/>
            <a:chOff x="2941646" y="3538532"/>
            <a:chExt cx="1290955" cy="1572895"/>
          </a:xfrm>
        </p:grpSpPr>
        <p:sp>
          <p:nvSpPr>
            <p:cNvPr id="14" name="object 14"/>
            <p:cNvSpPr/>
            <p:nvPr/>
          </p:nvSpPr>
          <p:spPr>
            <a:xfrm>
              <a:off x="3606703" y="4377097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3162" y="4252023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3" y="0"/>
                  </a:moveTo>
                  <a:lnTo>
                    <a:pt x="0" y="144039"/>
                  </a:lnTo>
                  <a:lnTo>
                    <a:pt x="90921" y="128672"/>
                  </a:lnTo>
                  <a:lnTo>
                    <a:pt x="22383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2695" y="4363092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9155" y="4238019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2" y="0"/>
                  </a:moveTo>
                  <a:lnTo>
                    <a:pt x="0" y="144038"/>
                  </a:lnTo>
                  <a:lnTo>
                    <a:pt x="90921" y="128671"/>
                  </a:lnTo>
                  <a:lnTo>
                    <a:pt x="2238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62956" y="355984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75" y="0"/>
                  </a:moveTo>
                  <a:lnTo>
                    <a:pt x="82721" y="0"/>
                  </a:lnTo>
                  <a:lnTo>
                    <a:pt x="50524" y="6488"/>
                  </a:lnTo>
                  <a:lnTo>
                    <a:pt x="24230" y="24193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8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4" y="682679"/>
                  </a:lnTo>
                  <a:lnTo>
                    <a:pt x="82721" y="689168"/>
                  </a:lnTo>
                  <a:lnTo>
                    <a:pt x="1185675" y="689168"/>
                  </a:lnTo>
                  <a:lnTo>
                    <a:pt x="1217882" y="682679"/>
                  </a:lnTo>
                  <a:lnTo>
                    <a:pt x="1244162" y="664975"/>
                  </a:lnTo>
                  <a:lnTo>
                    <a:pt x="1261869" y="638700"/>
                  </a:lnTo>
                  <a:lnTo>
                    <a:pt x="1268359" y="606498"/>
                  </a:lnTo>
                  <a:lnTo>
                    <a:pt x="1268359" y="82669"/>
                  </a:lnTo>
                  <a:lnTo>
                    <a:pt x="1261869" y="50467"/>
                  </a:lnTo>
                  <a:lnTo>
                    <a:pt x="1244162" y="24193"/>
                  </a:lnTo>
                  <a:lnTo>
                    <a:pt x="1217882" y="6488"/>
                  </a:lnTo>
                  <a:lnTo>
                    <a:pt x="118567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62956" y="3559840"/>
              <a:ext cx="1262380" cy="689610"/>
            </a:xfrm>
            <a:custGeom>
              <a:avLst/>
              <a:gdLst/>
              <a:ahLst/>
              <a:cxnLst/>
              <a:rect l="l" t="t" r="r" b="b"/>
              <a:pathLst>
                <a:path w="126237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185677" y="689168"/>
                  </a:lnTo>
                </a:path>
                <a:path w="1262379" h="689610">
                  <a:moveTo>
                    <a:pt x="1185677" y="0"/>
                  </a:move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6968" y="639392"/>
                  </a:lnTo>
                </a:path>
                <a:path w="1262379" h="689610">
                  <a:moveTo>
                    <a:pt x="50524" y="682679"/>
                  </a:moveTo>
                  <a:lnTo>
                    <a:pt x="50525" y="682679"/>
                  </a:lnTo>
                  <a:lnTo>
                    <a:pt x="82721" y="689168"/>
                  </a:lnTo>
                </a:path>
                <a:path w="1262379" h="689610">
                  <a:moveTo>
                    <a:pt x="1185677" y="689168"/>
                  </a:moveTo>
                  <a:lnTo>
                    <a:pt x="1217883" y="682679"/>
                  </a:lnTo>
                  <a:lnTo>
                    <a:pt x="1239598" y="668050"/>
                  </a:lnTo>
                </a:path>
                <a:path w="1262379" h="689610">
                  <a:moveTo>
                    <a:pt x="1261868" y="50467"/>
                  </a:moveTo>
                  <a:lnTo>
                    <a:pt x="1244162" y="24192"/>
                  </a:lnTo>
                  <a:lnTo>
                    <a:pt x="1217883" y="6488"/>
                  </a:lnTo>
                  <a:lnTo>
                    <a:pt x="118567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948" y="3545835"/>
              <a:ext cx="1268359" cy="68916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48949" y="354583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217883" y="682679"/>
                  </a:lnTo>
                  <a:lnTo>
                    <a:pt x="1244162" y="664975"/>
                  </a:lnTo>
                  <a:lnTo>
                    <a:pt x="1261868" y="638700"/>
                  </a:lnTo>
                  <a:lnTo>
                    <a:pt x="1268358" y="606499"/>
                  </a:lnTo>
                  <a:lnTo>
                    <a:pt x="1268358" y="82669"/>
                  </a:lnTo>
                  <a:lnTo>
                    <a:pt x="1261868" y="50467"/>
                  </a:lnTo>
                  <a:lnTo>
                    <a:pt x="1244162" y="24192"/>
                  </a:lnTo>
                  <a:lnTo>
                    <a:pt x="1217883" y="6488"/>
                  </a:lnTo>
                  <a:lnTo>
                    <a:pt x="1185676" y="0"/>
                  </a:ln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5" y="682679"/>
                  </a:lnTo>
                  <a:lnTo>
                    <a:pt x="82721" y="689168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21227" y="3545097"/>
            <a:ext cx="1123950" cy="65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monitoring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and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controlling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65246" y="4473621"/>
            <a:ext cx="62928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Executable  process </a:t>
            </a:r>
            <a:r>
              <a:rPr sz="1050" spc="10" dirty="0">
                <a:latin typeface="Calibri"/>
                <a:cs typeface="Calibri"/>
              </a:rPr>
              <a:t> 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20696" y="5087098"/>
            <a:ext cx="2400300" cy="711835"/>
            <a:chOff x="3520696" y="5087098"/>
            <a:chExt cx="2400300" cy="711835"/>
          </a:xfrm>
        </p:grpSpPr>
        <p:sp>
          <p:nvSpPr>
            <p:cNvPr id="25" name="object 25"/>
            <p:cNvSpPr/>
            <p:nvPr/>
          </p:nvSpPr>
          <p:spPr>
            <a:xfrm>
              <a:off x="4934700" y="5397884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49"/>
                  </a:lnTo>
                  <a:lnTo>
                    <a:pt x="663252" y="41824"/>
                  </a:lnTo>
                  <a:lnTo>
                    <a:pt x="608429" y="46122"/>
                  </a:lnTo>
                  <a:lnTo>
                    <a:pt x="553501" y="49639"/>
                  </a:lnTo>
                  <a:lnTo>
                    <a:pt x="498668" y="52365"/>
                  </a:lnTo>
                  <a:lnTo>
                    <a:pt x="444133" y="54295"/>
                  </a:lnTo>
                  <a:lnTo>
                    <a:pt x="390097" y="55422"/>
                  </a:lnTo>
                  <a:lnTo>
                    <a:pt x="336762" y="55737"/>
                  </a:lnTo>
                  <a:lnTo>
                    <a:pt x="284331" y="55234"/>
                  </a:lnTo>
                  <a:lnTo>
                    <a:pt x="233004" y="53905"/>
                  </a:lnTo>
                  <a:lnTo>
                    <a:pt x="182983" y="51744"/>
                  </a:lnTo>
                  <a:lnTo>
                    <a:pt x="134470" y="48744"/>
                  </a:lnTo>
                  <a:lnTo>
                    <a:pt x="87668" y="44896"/>
                  </a:lnTo>
                  <a:lnTo>
                    <a:pt x="42777" y="40195"/>
                  </a:lnTo>
                  <a:lnTo>
                    <a:pt x="0" y="34633"/>
                  </a:lnTo>
                </a:path>
              </a:pathLst>
            </a:custGeom>
            <a:ln w="14588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10385" y="5389598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1" y="0"/>
                  </a:moveTo>
                  <a:lnTo>
                    <a:pt x="0" y="17933"/>
                  </a:lnTo>
                  <a:lnTo>
                    <a:pt x="126551" y="90390"/>
                  </a:lnTo>
                  <a:lnTo>
                    <a:pt x="144741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20693" y="5383878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50"/>
                  </a:lnTo>
                  <a:lnTo>
                    <a:pt x="663252" y="41824"/>
                  </a:lnTo>
                  <a:lnTo>
                    <a:pt x="608429" y="46123"/>
                  </a:lnTo>
                  <a:lnTo>
                    <a:pt x="553501" y="49639"/>
                  </a:lnTo>
                  <a:lnTo>
                    <a:pt x="498668" y="52366"/>
                  </a:lnTo>
                  <a:lnTo>
                    <a:pt x="444133" y="54297"/>
                  </a:lnTo>
                  <a:lnTo>
                    <a:pt x="390097" y="55423"/>
                  </a:lnTo>
                  <a:lnTo>
                    <a:pt x="336762" y="55739"/>
                  </a:lnTo>
                  <a:lnTo>
                    <a:pt x="284331" y="55237"/>
                  </a:lnTo>
                  <a:lnTo>
                    <a:pt x="233004" y="53909"/>
                  </a:lnTo>
                  <a:lnTo>
                    <a:pt x="182983" y="51749"/>
                  </a:lnTo>
                  <a:lnTo>
                    <a:pt x="134470" y="48750"/>
                  </a:lnTo>
                  <a:lnTo>
                    <a:pt x="87668" y="44903"/>
                  </a:lnTo>
                  <a:lnTo>
                    <a:pt x="42777" y="40204"/>
                  </a:lnTo>
                  <a:lnTo>
                    <a:pt x="0" y="34643"/>
                  </a:lnTo>
                </a:path>
              </a:pathLst>
            </a:custGeom>
            <a:ln w="1458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6377" y="5375592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3" y="0"/>
                  </a:moveTo>
                  <a:lnTo>
                    <a:pt x="0" y="17934"/>
                  </a:lnTo>
                  <a:lnTo>
                    <a:pt x="126552" y="90390"/>
                  </a:lnTo>
                  <a:lnTo>
                    <a:pt x="14474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542005" y="5108406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96" y="0"/>
                  </a:move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500" y="638712"/>
                  </a:lnTo>
                  <a:lnTo>
                    <a:pt x="24227" y="665002"/>
                  </a:lnTo>
                  <a:lnTo>
                    <a:pt x="50525" y="682727"/>
                  </a:lnTo>
                  <a:lnTo>
                    <a:pt x="82721" y="689225"/>
                  </a:lnTo>
                  <a:lnTo>
                    <a:pt x="1185701" y="689225"/>
                  </a:lnTo>
                  <a:lnTo>
                    <a:pt x="1217863" y="682726"/>
                  </a:lnTo>
                  <a:lnTo>
                    <a:pt x="1244146" y="665001"/>
                  </a:lnTo>
                  <a:lnTo>
                    <a:pt x="1261875" y="638712"/>
                  </a:lnTo>
                  <a:lnTo>
                    <a:pt x="1268379" y="606518"/>
                  </a:lnTo>
                  <a:lnTo>
                    <a:pt x="1268379" y="82707"/>
                  </a:lnTo>
                  <a:lnTo>
                    <a:pt x="1261875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99931" y="5108406"/>
              <a:ext cx="1128395" cy="5080"/>
            </a:xfrm>
            <a:custGeom>
              <a:avLst/>
              <a:gdLst/>
              <a:ahLst/>
              <a:cxnLst/>
              <a:rect l="l" t="t" r="r" b="b"/>
              <a:pathLst>
                <a:path w="1128395" h="5079">
                  <a:moveTo>
                    <a:pt x="-7294" y="2502"/>
                  </a:moveTo>
                  <a:lnTo>
                    <a:pt x="1135065" y="2502"/>
                  </a:lnTo>
                </a:path>
              </a:pathLst>
            </a:custGeom>
            <a:ln w="19593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727703" y="5108406"/>
              <a:ext cx="62865" cy="683260"/>
            </a:xfrm>
            <a:custGeom>
              <a:avLst/>
              <a:gdLst/>
              <a:ahLst/>
              <a:cxnLst/>
              <a:rect l="l" t="t" r="r" b="b"/>
              <a:pathLst>
                <a:path w="62864" h="683260">
                  <a:moveTo>
                    <a:pt x="32164" y="682727"/>
                  </a:moveTo>
                  <a:lnTo>
                    <a:pt x="58448" y="665001"/>
                  </a:lnTo>
                  <a:lnTo>
                    <a:pt x="62713" y="658677"/>
                  </a:lnTo>
                </a:path>
                <a:path w="62864" h="683260">
                  <a:moveTo>
                    <a:pt x="62520" y="30261"/>
                  </a:moveTo>
                  <a:lnTo>
                    <a:pt x="58448" y="24223"/>
                  </a:lnTo>
                  <a:lnTo>
                    <a:pt x="32164" y="6498"/>
                  </a:lnTo>
                  <a:lnTo>
                    <a:pt x="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999" y="5094400"/>
              <a:ext cx="1268378" cy="6892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527999" y="509440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226"/>
                  </a:moveTo>
                  <a:lnTo>
                    <a:pt x="1185695" y="689226"/>
                  </a:lnTo>
                  <a:lnTo>
                    <a:pt x="1217861" y="682727"/>
                  </a:lnTo>
                  <a:lnTo>
                    <a:pt x="1244145" y="665003"/>
                  </a:lnTo>
                  <a:lnTo>
                    <a:pt x="1261874" y="638714"/>
                  </a:lnTo>
                  <a:lnTo>
                    <a:pt x="1268378" y="606518"/>
                  </a:lnTo>
                  <a:lnTo>
                    <a:pt x="1268378" y="82708"/>
                  </a:lnTo>
                  <a:lnTo>
                    <a:pt x="1261874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5" y="0"/>
                  </a:ln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500" y="638713"/>
                  </a:lnTo>
                  <a:lnTo>
                    <a:pt x="24227" y="665003"/>
                  </a:lnTo>
                  <a:lnTo>
                    <a:pt x="50520" y="682726"/>
                  </a:lnTo>
                  <a:lnTo>
                    <a:pt x="82721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577486" y="5198731"/>
            <a:ext cx="11696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0990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implementation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66454" y="5469859"/>
            <a:ext cx="79819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 marR="5080" indent="-21082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To-be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008878" y="2767043"/>
            <a:ext cx="1828164" cy="1515110"/>
            <a:chOff x="6008878" y="2767043"/>
            <a:chExt cx="1828164" cy="1515110"/>
          </a:xfrm>
        </p:grpSpPr>
        <p:sp>
          <p:nvSpPr>
            <p:cNvPr id="37" name="object 37"/>
            <p:cNvSpPr/>
            <p:nvPr/>
          </p:nvSpPr>
          <p:spPr>
            <a:xfrm>
              <a:off x="6030188" y="2788351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974810" y="3447078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6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016180" y="2774346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960803" y="3433072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7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561203" y="3592089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3" y="0"/>
                  </a:lnTo>
                  <a:lnTo>
                    <a:pt x="50517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498"/>
                  </a:lnTo>
                  <a:lnTo>
                    <a:pt x="6503" y="638715"/>
                  </a:lnTo>
                  <a:lnTo>
                    <a:pt x="24233" y="665023"/>
                  </a:lnTo>
                  <a:lnTo>
                    <a:pt x="50517" y="682761"/>
                  </a:lnTo>
                  <a:lnTo>
                    <a:pt x="82683" y="689265"/>
                  </a:ln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3"/>
                  </a:lnTo>
                  <a:lnTo>
                    <a:pt x="1261845" y="638715"/>
                  </a:lnTo>
                  <a:lnTo>
                    <a:pt x="1268349" y="606498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604418" y="3592089"/>
              <a:ext cx="1225550" cy="683260"/>
            </a:xfrm>
            <a:custGeom>
              <a:avLst/>
              <a:gdLst/>
              <a:ahLst/>
              <a:cxnLst/>
              <a:rect l="l" t="t" r="r" b="b"/>
              <a:pathLst>
                <a:path w="1225550" h="683260">
                  <a:moveTo>
                    <a:pt x="1142454" y="0"/>
                  </a:moveTo>
                  <a:lnTo>
                    <a:pt x="39468" y="0"/>
                  </a:lnTo>
                  <a:lnTo>
                    <a:pt x="7302" y="6504"/>
                  </a:lnTo>
                  <a:lnTo>
                    <a:pt x="0" y="11432"/>
                  </a:lnTo>
                </a:path>
                <a:path w="1225550" h="683260">
                  <a:moveTo>
                    <a:pt x="1174617" y="682761"/>
                  </a:moveTo>
                  <a:lnTo>
                    <a:pt x="1200901" y="665024"/>
                  </a:lnTo>
                  <a:lnTo>
                    <a:pt x="1218631" y="638716"/>
                  </a:lnTo>
                  <a:lnTo>
                    <a:pt x="1225134" y="606499"/>
                  </a:lnTo>
                  <a:lnTo>
                    <a:pt x="1225134" y="82766"/>
                  </a:lnTo>
                  <a:lnTo>
                    <a:pt x="1218631" y="50549"/>
                  </a:lnTo>
                  <a:lnTo>
                    <a:pt x="1200901" y="24241"/>
                  </a:lnTo>
                  <a:lnTo>
                    <a:pt x="1174617" y="6504"/>
                  </a:lnTo>
                  <a:lnTo>
                    <a:pt x="1142454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196" y="3578084"/>
              <a:ext cx="1268349" cy="6892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47196" y="3578084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4"/>
                  </a:lnTo>
                  <a:lnTo>
                    <a:pt x="1261845" y="638716"/>
                  </a:lnTo>
                  <a:lnTo>
                    <a:pt x="1268349" y="606499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499"/>
                  </a:lnTo>
                  <a:lnTo>
                    <a:pt x="6503" y="638716"/>
                  </a:lnTo>
                  <a:lnTo>
                    <a:pt x="24233" y="665024"/>
                  </a:lnTo>
                  <a:lnTo>
                    <a:pt x="50516" y="682761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90518" y="3682385"/>
            <a:ext cx="58229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98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 analysis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22145" y="2630253"/>
            <a:ext cx="73723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As-is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738631" y="2426970"/>
            <a:ext cx="1290320" cy="711835"/>
            <a:chOff x="4738631" y="2426970"/>
            <a:chExt cx="1290320" cy="711835"/>
          </a:xfrm>
        </p:grpSpPr>
        <p:sp>
          <p:nvSpPr>
            <p:cNvPr id="48" name="object 48"/>
            <p:cNvSpPr/>
            <p:nvPr/>
          </p:nvSpPr>
          <p:spPr>
            <a:xfrm>
              <a:off x="4759942" y="2448278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5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759941" y="2448278"/>
              <a:ext cx="1200785" cy="683260"/>
            </a:xfrm>
            <a:custGeom>
              <a:avLst/>
              <a:gdLst/>
              <a:ahLst/>
              <a:cxnLst/>
              <a:rect l="l" t="t" r="r" b="b"/>
              <a:pathLst>
                <a:path w="1200785" h="683260">
                  <a:moveTo>
                    <a:pt x="1185667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</a:path>
                <a:path w="1200785" h="683260">
                  <a:moveTo>
                    <a:pt x="35709" y="672759"/>
                  </a:moveTo>
                  <a:lnTo>
                    <a:pt x="50557" y="682763"/>
                  </a:lnTo>
                  <a:lnTo>
                    <a:pt x="50558" y="682763"/>
                  </a:lnTo>
                </a:path>
                <a:path w="1200785" h="683260">
                  <a:moveTo>
                    <a:pt x="1200412" y="2976"/>
                  </a:moveTo>
                  <a:lnTo>
                    <a:pt x="118566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5933" y="2434272"/>
              <a:ext cx="1268446" cy="68926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45934" y="2434272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79" y="689265"/>
                  </a:move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6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030696" y="2538671"/>
            <a:ext cx="69913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540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discovery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329283" y="2025490"/>
            <a:ext cx="106680" cy="422909"/>
            <a:chOff x="5329283" y="2025490"/>
            <a:chExt cx="106680" cy="422909"/>
          </a:xfrm>
        </p:grpSpPr>
        <p:sp>
          <p:nvSpPr>
            <p:cNvPr id="54" name="object 54"/>
            <p:cNvSpPr/>
            <p:nvPr/>
          </p:nvSpPr>
          <p:spPr>
            <a:xfrm>
              <a:off x="5389398" y="2046797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43291" y="2309977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4" y="0"/>
                  </a:moveTo>
                  <a:lnTo>
                    <a:pt x="0" y="0"/>
                  </a:lnTo>
                  <a:lnTo>
                    <a:pt x="46107" y="138300"/>
                  </a:lnTo>
                  <a:lnTo>
                    <a:pt x="92214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75391" y="2032792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29283" y="2295972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5" y="0"/>
                  </a:moveTo>
                  <a:lnTo>
                    <a:pt x="0" y="0"/>
                  </a:lnTo>
                  <a:lnTo>
                    <a:pt x="46108" y="138300"/>
                  </a:lnTo>
                  <a:lnTo>
                    <a:pt x="9221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889687" y="1449973"/>
            <a:ext cx="1904364" cy="858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identification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latin typeface="Calibri"/>
              <a:cs typeface="Calibri"/>
            </a:endParaRPr>
          </a:p>
          <a:p>
            <a:pPr marL="7620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Process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architecture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891935" y="4259896"/>
            <a:ext cx="1319530" cy="1546225"/>
            <a:chOff x="5891935" y="4259896"/>
            <a:chExt cx="1319530" cy="1546225"/>
          </a:xfrm>
        </p:grpSpPr>
        <p:sp>
          <p:nvSpPr>
            <p:cNvPr id="60" name="object 60"/>
            <p:cNvSpPr/>
            <p:nvPr/>
          </p:nvSpPr>
          <p:spPr>
            <a:xfrm>
              <a:off x="6652621" y="4281204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534725" y="5015227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6"/>
                  </a:lnTo>
                  <a:lnTo>
                    <a:pt x="145618" y="85713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638613" y="4267199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520718" y="5001223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4"/>
                  </a:lnTo>
                  <a:lnTo>
                    <a:pt x="145618" y="85712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913245" y="5109033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5" y="0"/>
                  </a:move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489" y="638712"/>
                  </a:lnTo>
                  <a:lnTo>
                    <a:pt x="24197" y="665001"/>
                  </a:lnTo>
                  <a:lnTo>
                    <a:pt x="50479" y="682726"/>
                  </a:lnTo>
                  <a:lnTo>
                    <a:pt x="82682" y="689225"/>
                  </a:lnTo>
                  <a:lnTo>
                    <a:pt x="1185670" y="689225"/>
                  </a:lnTo>
                  <a:lnTo>
                    <a:pt x="1217833" y="682725"/>
                  </a:lnTo>
                  <a:lnTo>
                    <a:pt x="1244115" y="665001"/>
                  </a:lnTo>
                  <a:lnTo>
                    <a:pt x="1261845" y="638711"/>
                  </a:lnTo>
                  <a:lnTo>
                    <a:pt x="1268349" y="606518"/>
                  </a:lnTo>
                  <a:lnTo>
                    <a:pt x="1268349" y="82707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1" y="6499"/>
                  </a:lnTo>
                  <a:lnTo>
                    <a:pt x="118566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5947593" y="5109033"/>
              <a:ext cx="1234440" cy="689610"/>
            </a:xfrm>
            <a:custGeom>
              <a:avLst/>
              <a:gdLst/>
              <a:ahLst/>
              <a:cxnLst/>
              <a:rect l="l" t="t" r="r" b="b"/>
              <a:pathLst>
                <a:path w="1234440" h="689610">
                  <a:moveTo>
                    <a:pt x="1151320" y="0"/>
                  </a:moveTo>
                  <a:lnTo>
                    <a:pt x="48334" y="0"/>
                  </a:lnTo>
                  <a:lnTo>
                    <a:pt x="16127" y="6499"/>
                  </a:lnTo>
                  <a:lnTo>
                    <a:pt x="0" y="17376"/>
                  </a:lnTo>
                </a:path>
                <a:path w="1234440" h="689610">
                  <a:moveTo>
                    <a:pt x="1151317" y="689226"/>
                  </a:moveTo>
                  <a:lnTo>
                    <a:pt x="1183483" y="682727"/>
                  </a:lnTo>
                  <a:lnTo>
                    <a:pt x="1209767" y="665002"/>
                  </a:lnTo>
                  <a:lnTo>
                    <a:pt x="1227497" y="638712"/>
                  </a:lnTo>
                  <a:lnTo>
                    <a:pt x="1234000" y="606518"/>
                  </a:lnTo>
                  <a:lnTo>
                    <a:pt x="1234000" y="82708"/>
                  </a:lnTo>
                  <a:lnTo>
                    <a:pt x="1227497" y="50512"/>
                  </a:lnTo>
                  <a:lnTo>
                    <a:pt x="1209767" y="24223"/>
                  </a:lnTo>
                  <a:lnTo>
                    <a:pt x="1183483" y="6499"/>
                  </a:lnTo>
                  <a:lnTo>
                    <a:pt x="115132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9237" y="5095028"/>
              <a:ext cx="1268349" cy="68922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899238" y="5095027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26"/>
                  </a:moveTo>
                  <a:lnTo>
                    <a:pt x="1185666" y="689226"/>
                  </a:lnTo>
                  <a:lnTo>
                    <a:pt x="1217832" y="682727"/>
                  </a:lnTo>
                  <a:lnTo>
                    <a:pt x="1244115" y="665003"/>
                  </a:lnTo>
                  <a:lnTo>
                    <a:pt x="1261845" y="638714"/>
                  </a:lnTo>
                  <a:lnTo>
                    <a:pt x="1268349" y="606518"/>
                  </a:lnTo>
                  <a:lnTo>
                    <a:pt x="1268349" y="82708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2" y="6499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489" y="638713"/>
                  </a:lnTo>
                  <a:lnTo>
                    <a:pt x="24196" y="665003"/>
                  </a:lnTo>
                  <a:lnTo>
                    <a:pt x="50475" y="682726"/>
                  </a:lnTo>
                  <a:lnTo>
                    <a:pt x="82682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215517" y="5199358"/>
            <a:ext cx="6362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65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redesign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32809" y="4478973"/>
            <a:ext cx="92392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Insights </a:t>
            </a:r>
            <a:r>
              <a:rPr sz="1050" spc="10" dirty="0">
                <a:latin typeface="Calibri"/>
                <a:cs typeface="Calibri"/>
              </a:rPr>
              <a:t>on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weaknesses</a:t>
            </a:r>
            <a:r>
              <a:rPr sz="1050" spc="5" dirty="0">
                <a:latin typeface="Calibri"/>
                <a:cs typeface="Calibri"/>
              </a:rPr>
              <a:t> and  their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impact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107642" y="6553707"/>
            <a:ext cx="231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22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9" name="object 58">
            <a:extLst>
              <a:ext uri="{FF2B5EF4-FFF2-40B4-BE49-F238E27FC236}">
                <a16:creationId xmlns:a16="http://schemas.microsoft.com/office/drawing/2014/main" id="{32954127-8874-4C89-B72F-50735D0B8FFE}"/>
              </a:ext>
            </a:extLst>
          </p:cNvPr>
          <p:cNvSpPr txBox="1"/>
          <p:nvPr/>
        </p:nvSpPr>
        <p:spPr>
          <a:xfrm>
            <a:off x="6215517" y="0"/>
            <a:ext cx="4591635" cy="19891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Select process that needs to be improved</a:t>
            </a:r>
          </a:p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Which process to improve?</a:t>
            </a:r>
          </a:p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When does the problem start?</a:t>
            </a:r>
          </a:p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In which scenarios do the problem start?</a:t>
            </a:r>
          </a:p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Will it be resolved if?</a:t>
            </a:r>
          </a:p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endParaRPr lang="en-US" sz="1350" spc="10" dirty="0">
              <a:latin typeface="Calibri"/>
              <a:cs typeface="Calibri"/>
            </a:endParaRPr>
          </a:p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This phase leads to process architecture which is the collection of interlinked process that an organization performs to achieve its mission.</a:t>
            </a:r>
          </a:p>
        </p:txBody>
      </p:sp>
      <p:sp>
        <p:nvSpPr>
          <p:cNvPr id="80" name="object 58">
            <a:extLst>
              <a:ext uri="{FF2B5EF4-FFF2-40B4-BE49-F238E27FC236}">
                <a16:creationId xmlns:a16="http://schemas.microsoft.com/office/drawing/2014/main" id="{9BE17245-37D9-4D9A-8043-109D5A1D00C5}"/>
              </a:ext>
            </a:extLst>
          </p:cNvPr>
          <p:cNvSpPr txBox="1"/>
          <p:nvPr/>
        </p:nvSpPr>
        <p:spPr>
          <a:xfrm>
            <a:off x="7283924" y="1986816"/>
            <a:ext cx="3697251" cy="1514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Once BPM team identifies what are they going to deal with, they need to understand whole process in detail.</a:t>
            </a:r>
          </a:p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endParaRPr lang="en-US" sz="1350" spc="10" dirty="0">
              <a:latin typeface="Calibri"/>
              <a:cs typeface="Calibri"/>
            </a:endParaRPr>
          </a:p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Outcome of this phase is as-is process model, which provides understanding of how work is done.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81" name="object 58">
            <a:extLst>
              <a:ext uri="{FF2B5EF4-FFF2-40B4-BE49-F238E27FC236}">
                <a16:creationId xmlns:a16="http://schemas.microsoft.com/office/drawing/2014/main" id="{8729510C-A25C-49FF-940A-751A2C1FBE43}"/>
              </a:ext>
            </a:extLst>
          </p:cNvPr>
          <p:cNvSpPr txBox="1"/>
          <p:nvPr/>
        </p:nvSpPr>
        <p:spPr>
          <a:xfrm>
            <a:off x="7939147" y="3534788"/>
            <a:ext cx="3697251" cy="6535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Identify, classify and understand main cause of negative outcomes </a:t>
            </a:r>
          </a:p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Analysts find way to minimize them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82" name="object 58">
            <a:extLst>
              <a:ext uri="{FF2B5EF4-FFF2-40B4-BE49-F238E27FC236}">
                <a16:creationId xmlns:a16="http://schemas.microsoft.com/office/drawing/2014/main" id="{FF7C777E-0410-41BD-9155-DB95E46CEE60}"/>
              </a:ext>
            </a:extLst>
          </p:cNvPr>
          <p:cNvSpPr txBox="1"/>
          <p:nvPr/>
        </p:nvSpPr>
        <p:spPr>
          <a:xfrm>
            <a:off x="7330571" y="5110946"/>
            <a:ext cx="3697251" cy="8526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Once cause is problem is understood and potential remedies are understood, analysts can propose redesigned version of process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83" name="object 58">
            <a:extLst>
              <a:ext uri="{FF2B5EF4-FFF2-40B4-BE49-F238E27FC236}">
                <a16:creationId xmlns:a16="http://schemas.microsoft.com/office/drawing/2014/main" id="{1FF9F4C3-16BC-4C0F-A9CE-C5AA4B8BF506}"/>
              </a:ext>
            </a:extLst>
          </p:cNvPr>
          <p:cNvSpPr txBox="1"/>
          <p:nvPr/>
        </p:nvSpPr>
        <p:spPr>
          <a:xfrm>
            <a:off x="534435" y="5565570"/>
            <a:ext cx="3697251" cy="6535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Redesigned process is implemented </a:t>
            </a:r>
          </a:p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So that to-be process model is put into execution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84" name="object 58">
            <a:extLst>
              <a:ext uri="{FF2B5EF4-FFF2-40B4-BE49-F238E27FC236}">
                <a16:creationId xmlns:a16="http://schemas.microsoft.com/office/drawing/2014/main" id="{F1D9B6D8-AD19-46F4-8AA9-BD2CFE5E9583}"/>
              </a:ext>
            </a:extLst>
          </p:cNvPr>
          <p:cNvSpPr txBox="1"/>
          <p:nvPr/>
        </p:nvSpPr>
        <p:spPr>
          <a:xfrm>
            <a:off x="321162" y="3003575"/>
            <a:ext cx="3697251" cy="4287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lang="en-US" sz="1350" spc="10" dirty="0">
                <a:latin typeface="Calibri"/>
                <a:cs typeface="Calibri"/>
              </a:rPr>
              <a:t>Executable process model put into execution is monitored</a:t>
            </a:r>
            <a:endParaRPr sz="1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4652" y="1408345"/>
            <a:ext cx="3981450" cy="142684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434975" indent="-422275">
              <a:lnSpc>
                <a:spcPct val="100000"/>
              </a:lnSpc>
              <a:spcBef>
                <a:spcPts val="844"/>
              </a:spcBef>
              <a:buClr>
                <a:srgbClr val="7F7F7F"/>
              </a:buClr>
              <a:buAutoNum type="arabicPeriod"/>
              <a:tabLst>
                <a:tab pos="434340" algn="l"/>
                <a:tab pos="43497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Designation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step</a:t>
            </a:r>
            <a:endParaRPr sz="2800" dirty="0">
              <a:latin typeface="Calibri"/>
              <a:cs typeface="Calibri"/>
            </a:endParaRPr>
          </a:p>
          <a:p>
            <a:pPr marL="641350" lvl="1" indent="-183515">
              <a:lnSpc>
                <a:spcPct val="100000"/>
              </a:lnSpc>
              <a:spcBef>
                <a:spcPts val="640"/>
              </a:spcBef>
              <a:buClr>
                <a:srgbClr val="7F7F7F"/>
              </a:buClr>
              <a:buFont typeface="Arial MT"/>
              <a:buChar char="•"/>
              <a:tabLst>
                <a:tab pos="641350" algn="l"/>
              </a:tabLst>
            </a:pP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Enumerate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main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processes</a:t>
            </a:r>
            <a:endParaRPr sz="2400" dirty="0">
              <a:latin typeface="Calibri"/>
              <a:cs typeface="Calibri"/>
            </a:endParaRPr>
          </a:p>
          <a:p>
            <a:pPr marL="641350" lvl="1" indent="-183515">
              <a:lnSpc>
                <a:spcPct val="100000"/>
              </a:lnSpc>
              <a:spcBef>
                <a:spcPts val="530"/>
              </a:spcBef>
              <a:buClr>
                <a:srgbClr val="7F7F7F"/>
              </a:buClr>
              <a:buFont typeface="Arial MT"/>
              <a:buChar char="•"/>
              <a:tabLst>
                <a:tab pos="64135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Determine process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scope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4652" y="3453553"/>
            <a:ext cx="6349365" cy="231711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434975" indent="-422275">
              <a:lnSpc>
                <a:spcPct val="100000"/>
              </a:lnSpc>
              <a:spcBef>
                <a:spcPts val="844"/>
              </a:spcBef>
              <a:buClr>
                <a:srgbClr val="7F7F7F"/>
              </a:buClr>
              <a:buAutoNum type="arabicPeriod" startAt="2"/>
              <a:tabLst>
                <a:tab pos="434340" algn="l"/>
                <a:tab pos="43497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Prioritization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step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(aka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Process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selection)</a:t>
            </a:r>
            <a:endParaRPr sz="2800" dirty="0">
              <a:latin typeface="Calibri"/>
              <a:cs typeface="Calibri"/>
            </a:endParaRPr>
          </a:p>
          <a:p>
            <a:pPr marL="434975">
              <a:lnSpc>
                <a:spcPct val="100000"/>
              </a:lnSpc>
              <a:spcBef>
                <a:spcPts val="640"/>
              </a:spcBef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Prioritize processes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based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on:</a:t>
            </a:r>
            <a:endParaRPr sz="2400" dirty="0">
              <a:latin typeface="Calibri"/>
              <a:cs typeface="Calibri"/>
            </a:endParaRPr>
          </a:p>
          <a:p>
            <a:pPr marL="641350" lvl="1" indent="-208915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Font typeface="Arial MT"/>
              <a:buChar char="•"/>
              <a:tabLst>
                <a:tab pos="64135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Importance</a:t>
            </a:r>
            <a:endParaRPr sz="2400" dirty="0">
              <a:latin typeface="Calibri"/>
              <a:cs typeface="Calibri"/>
            </a:endParaRPr>
          </a:p>
          <a:p>
            <a:pPr marL="641350" lvl="1" indent="-208915">
              <a:lnSpc>
                <a:spcPct val="100000"/>
              </a:lnSpc>
              <a:spcBef>
                <a:spcPts val="525"/>
              </a:spcBef>
              <a:buClr>
                <a:srgbClr val="7F7F7F"/>
              </a:buClr>
              <a:buFont typeface="Arial MT"/>
              <a:buChar char="•"/>
              <a:tabLst>
                <a:tab pos="64135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Health</a:t>
            </a:r>
            <a:endParaRPr sz="2400" dirty="0">
              <a:latin typeface="Calibri"/>
              <a:cs typeface="Calibri"/>
            </a:endParaRPr>
          </a:p>
          <a:p>
            <a:pPr marL="641350" lvl="1" indent="-208915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Font typeface="Arial MT"/>
              <a:buChar char="•"/>
              <a:tabLst>
                <a:tab pos="64135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Feasibility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45040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Process</a:t>
            </a:r>
            <a:r>
              <a:rPr sz="3200" spc="-10" dirty="0"/>
              <a:t> identification</a:t>
            </a:r>
            <a:r>
              <a:rPr sz="3200" dirty="0"/>
              <a:t> </a:t>
            </a:r>
            <a:r>
              <a:rPr sz="3200" spc="-20" dirty="0"/>
              <a:t>steps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7666717" y="6524243"/>
            <a:ext cx="1705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After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Davenport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(1993)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85664" y="1929891"/>
            <a:ext cx="145034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7749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Process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rchi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ec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ur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10005" y="4200652"/>
            <a:ext cx="1202690" cy="1034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85"/>
              </a:spcBef>
            </a:pP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ri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ri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iz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ed  Process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Portfolio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04937" y="1510630"/>
            <a:ext cx="7024370" cy="1493520"/>
            <a:chOff x="1204937" y="1510630"/>
            <a:chExt cx="7024370" cy="1493520"/>
          </a:xfrm>
        </p:grpSpPr>
        <p:sp>
          <p:nvSpPr>
            <p:cNvPr id="9" name="object 9"/>
            <p:cNvSpPr/>
            <p:nvPr/>
          </p:nvSpPr>
          <p:spPr>
            <a:xfrm>
              <a:off x="1233512" y="1539205"/>
              <a:ext cx="6723380" cy="1436370"/>
            </a:xfrm>
            <a:custGeom>
              <a:avLst/>
              <a:gdLst/>
              <a:ahLst/>
              <a:cxnLst/>
              <a:rect l="l" t="t" r="r" b="b"/>
              <a:pathLst>
                <a:path w="6723380" h="1436370">
                  <a:moveTo>
                    <a:pt x="0" y="239345"/>
                  </a:moveTo>
                  <a:lnTo>
                    <a:pt x="4862" y="191109"/>
                  </a:lnTo>
                  <a:lnTo>
                    <a:pt x="18808" y="146181"/>
                  </a:lnTo>
                  <a:lnTo>
                    <a:pt x="40876" y="105525"/>
                  </a:lnTo>
                  <a:lnTo>
                    <a:pt x="70102" y="70102"/>
                  </a:lnTo>
                  <a:lnTo>
                    <a:pt x="105524" y="40876"/>
                  </a:lnTo>
                  <a:lnTo>
                    <a:pt x="146180" y="18808"/>
                  </a:lnTo>
                  <a:lnTo>
                    <a:pt x="191108" y="4862"/>
                  </a:lnTo>
                  <a:lnTo>
                    <a:pt x="239344" y="0"/>
                  </a:lnTo>
                  <a:lnTo>
                    <a:pt x="6483953" y="0"/>
                  </a:lnTo>
                  <a:lnTo>
                    <a:pt x="6532189" y="4862"/>
                  </a:lnTo>
                  <a:lnTo>
                    <a:pt x="6577117" y="18808"/>
                  </a:lnTo>
                  <a:lnTo>
                    <a:pt x="6617773" y="40876"/>
                  </a:lnTo>
                  <a:lnTo>
                    <a:pt x="6653195" y="70102"/>
                  </a:lnTo>
                  <a:lnTo>
                    <a:pt x="6682421" y="105525"/>
                  </a:lnTo>
                  <a:lnTo>
                    <a:pt x="6704489" y="146181"/>
                  </a:lnTo>
                  <a:lnTo>
                    <a:pt x="6718435" y="191109"/>
                  </a:lnTo>
                  <a:lnTo>
                    <a:pt x="6723298" y="239345"/>
                  </a:lnTo>
                  <a:lnTo>
                    <a:pt x="6723298" y="1196720"/>
                  </a:lnTo>
                  <a:lnTo>
                    <a:pt x="6718435" y="1244956"/>
                  </a:lnTo>
                  <a:lnTo>
                    <a:pt x="6704489" y="1289884"/>
                  </a:lnTo>
                  <a:lnTo>
                    <a:pt x="6682421" y="1330540"/>
                  </a:lnTo>
                  <a:lnTo>
                    <a:pt x="6653195" y="1365963"/>
                  </a:lnTo>
                  <a:lnTo>
                    <a:pt x="6617773" y="1395189"/>
                  </a:lnTo>
                  <a:lnTo>
                    <a:pt x="6577117" y="1417257"/>
                  </a:lnTo>
                  <a:lnTo>
                    <a:pt x="6532189" y="1431203"/>
                  </a:lnTo>
                  <a:lnTo>
                    <a:pt x="6483953" y="1436066"/>
                  </a:lnTo>
                  <a:lnTo>
                    <a:pt x="239344" y="1436066"/>
                  </a:lnTo>
                  <a:lnTo>
                    <a:pt x="191108" y="1431203"/>
                  </a:lnTo>
                  <a:lnTo>
                    <a:pt x="146180" y="1417257"/>
                  </a:lnTo>
                  <a:lnTo>
                    <a:pt x="105524" y="1395189"/>
                  </a:lnTo>
                  <a:lnTo>
                    <a:pt x="70102" y="1365963"/>
                  </a:lnTo>
                  <a:lnTo>
                    <a:pt x="40876" y="1330540"/>
                  </a:lnTo>
                  <a:lnTo>
                    <a:pt x="18808" y="1289884"/>
                  </a:lnTo>
                  <a:lnTo>
                    <a:pt x="4862" y="1244956"/>
                  </a:lnTo>
                  <a:lnTo>
                    <a:pt x="0" y="1196720"/>
                  </a:lnTo>
                  <a:lnTo>
                    <a:pt x="0" y="239345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751736" y="2049998"/>
              <a:ext cx="469900" cy="347345"/>
            </a:xfrm>
            <a:custGeom>
              <a:avLst/>
              <a:gdLst/>
              <a:ahLst/>
              <a:cxnLst/>
              <a:rect l="l" t="t" r="r" b="b"/>
              <a:pathLst>
                <a:path w="469900" h="347344">
                  <a:moveTo>
                    <a:pt x="220797" y="0"/>
                  </a:moveTo>
                  <a:lnTo>
                    <a:pt x="220797" y="86719"/>
                  </a:lnTo>
                  <a:lnTo>
                    <a:pt x="0" y="86719"/>
                  </a:lnTo>
                  <a:lnTo>
                    <a:pt x="0" y="260158"/>
                  </a:lnTo>
                  <a:lnTo>
                    <a:pt x="220797" y="260158"/>
                  </a:lnTo>
                  <a:lnTo>
                    <a:pt x="220797" y="346877"/>
                  </a:lnTo>
                  <a:lnTo>
                    <a:pt x="469306" y="173438"/>
                  </a:lnTo>
                  <a:lnTo>
                    <a:pt x="220797" y="0"/>
                  </a:lnTo>
                  <a:close/>
                </a:path>
              </a:pathLst>
            </a:custGeom>
            <a:solidFill>
              <a:srgbClr val="59B0B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751736" y="2049998"/>
              <a:ext cx="469900" cy="347345"/>
            </a:xfrm>
            <a:custGeom>
              <a:avLst/>
              <a:gdLst/>
              <a:ahLst/>
              <a:cxnLst/>
              <a:rect l="l" t="t" r="r" b="b"/>
              <a:pathLst>
                <a:path w="469900" h="347344">
                  <a:moveTo>
                    <a:pt x="220797" y="0"/>
                  </a:moveTo>
                  <a:lnTo>
                    <a:pt x="220797" y="86719"/>
                  </a:lnTo>
                  <a:lnTo>
                    <a:pt x="0" y="86719"/>
                  </a:lnTo>
                  <a:lnTo>
                    <a:pt x="0" y="260158"/>
                  </a:lnTo>
                  <a:lnTo>
                    <a:pt x="220797" y="260158"/>
                  </a:lnTo>
                  <a:lnTo>
                    <a:pt x="220797" y="346878"/>
                  </a:lnTo>
                  <a:lnTo>
                    <a:pt x="469307" y="173439"/>
                  </a:lnTo>
                  <a:lnTo>
                    <a:pt x="220797" y="0"/>
                  </a:lnTo>
                  <a:close/>
                </a:path>
              </a:pathLst>
            </a:custGeom>
            <a:ln w="15875">
              <a:solidFill>
                <a:srgbClr val="3F80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204937" y="3499925"/>
            <a:ext cx="7024370" cy="2369185"/>
            <a:chOff x="1204937" y="3499925"/>
            <a:chExt cx="7024370" cy="2369185"/>
          </a:xfrm>
        </p:grpSpPr>
        <p:sp>
          <p:nvSpPr>
            <p:cNvPr id="13" name="object 13"/>
            <p:cNvSpPr/>
            <p:nvPr/>
          </p:nvSpPr>
          <p:spPr>
            <a:xfrm>
              <a:off x="1233512" y="3528500"/>
              <a:ext cx="6723380" cy="2312035"/>
            </a:xfrm>
            <a:custGeom>
              <a:avLst/>
              <a:gdLst/>
              <a:ahLst/>
              <a:cxnLst/>
              <a:rect l="l" t="t" r="r" b="b"/>
              <a:pathLst>
                <a:path w="6723380" h="2312035">
                  <a:moveTo>
                    <a:pt x="0" y="385281"/>
                  </a:moveTo>
                  <a:lnTo>
                    <a:pt x="3001" y="336952"/>
                  </a:lnTo>
                  <a:lnTo>
                    <a:pt x="11766" y="290415"/>
                  </a:lnTo>
                  <a:lnTo>
                    <a:pt x="25933" y="246030"/>
                  </a:lnTo>
                  <a:lnTo>
                    <a:pt x="45141" y="204158"/>
                  </a:lnTo>
                  <a:lnTo>
                    <a:pt x="69029" y="165161"/>
                  </a:lnTo>
                  <a:lnTo>
                    <a:pt x="97236" y="129400"/>
                  </a:lnTo>
                  <a:lnTo>
                    <a:pt x="129400" y="97236"/>
                  </a:lnTo>
                  <a:lnTo>
                    <a:pt x="165161" y="69029"/>
                  </a:lnTo>
                  <a:lnTo>
                    <a:pt x="204158" y="45141"/>
                  </a:lnTo>
                  <a:lnTo>
                    <a:pt x="246029" y="25933"/>
                  </a:lnTo>
                  <a:lnTo>
                    <a:pt x="290414" y="11766"/>
                  </a:lnTo>
                  <a:lnTo>
                    <a:pt x="336952" y="3001"/>
                  </a:lnTo>
                  <a:lnTo>
                    <a:pt x="385280" y="0"/>
                  </a:lnTo>
                  <a:lnTo>
                    <a:pt x="6338017" y="0"/>
                  </a:lnTo>
                  <a:lnTo>
                    <a:pt x="6386345" y="3001"/>
                  </a:lnTo>
                  <a:lnTo>
                    <a:pt x="6432883" y="11766"/>
                  </a:lnTo>
                  <a:lnTo>
                    <a:pt x="6477268" y="25933"/>
                  </a:lnTo>
                  <a:lnTo>
                    <a:pt x="6519139" y="45141"/>
                  </a:lnTo>
                  <a:lnTo>
                    <a:pt x="6558136" y="69029"/>
                  </a:lnTo>
                  <a:lnTo>
                    <a:pt x="6593897" y="97236"/>
                  </a:lnTo>
                  <a:lnTo>
                    <a:pt x="6626062" y="129400"/>
                  </a:lnTo>
                  <a:lnTo>
                    <a:pt x="6654268" y="165161"/>
                  </a:lnTo>
                  <a:lnTo>
                    <a:pt x="6678156" y="204158"/>
                  </a:lnTo>
                  <a:lnTo>
                    <a:pt x="6697364" y="246030"/>
                  </a:lnTo>
                  <a:lnTo>
                    <a:pt x="6711531" y="290415"/>
                  </a:lnTo>
                  <a:lnTo>
                    <a:pt x="6720296" y="336952"/>
                  </a:lnTo>
                  <a:lnTo>
                    <a:pt x="6723298" y="385281"/>
                  </a:lnTo>
                  <a:lnTo>
                    <a:pt x="6723298" y="1926356"/>
                  </a:lnTo>
                  <a:lnTo>
                    <a:pt x="6720296" y="1974684"/>
                  </a:lnTo>
                  <a:lnTo>
                    <a:pt x="6711531" y="2021222"/>
                  </a:lnTo>
                  <a:lnTo>
                    <a:pt x="6697364" y="2065607"/>
                  </a:lnTo>
                  <a:lnTo>
                    <a:pt x="6678156" y="2107478"/>
                  </a:lnTo>
                  <a:lnTo>
                    <a:pt x="6654268" y="2146475"/>
                  </a:lnTo>
                  <a:lnTo>
                    <a:pt x="6626062" y="2182236"/>
                  </a:lnTo>
                  <a:lnTo>
                    <a:pt x="6593897" y="2214400"/>
                  </a:lnTo>
                  <a:lnTo>
                    <a:pt x="6558136" y="2242607"/>
                  </a:lnTo>
                  <a:lnTo>
                    <a:pt x="6519139" y="2266495"/>
                  </a:lnTo>
                  <a:lnTo>
                    <a:pt x="6477268" y="2285703"/>
                  </a:lnTo>
                  <a:lnTo>
                    <a:pt x="6432883" y="2299870"/>
                  </a:lnTo>
                  <a:lnTo>
                    <a:pt x="6386345" y="2308635"/>
                  </a:lnTo>
                  <a:lnTo>
                    <a:pt x="6338017" y="2311637"/>
                  </a:lnTo>
                  <a:lnTo>
                    <a:pt x="385280" y="2311637"/>
                  </a:lnTo>
                  <a:lnTo>
                    <a:pt x="336952" y="2308635"/>
                  </a:lnTo>
                  <a:lnTo>
                    <a:pt x="290414" y="2299870"/>
                  </a:lnTo>
                  <a:lnTo>
                    <a:pt x="246029" y="2285703"/>
                  </a:lnTo>
                  <a:lnTo>
                    <a:pt x="204158" y="2266495"/>
                  </a:lnTo>
                  <a:lnTo>
                    <a:pt x="165161" y="2242607"/>
                  </a:lnTo>
                  <a:lnTo>
                    <a:pt x="129400" y="2214400"/>
                  </a:lnTo>
                  <a:lnTo>
                    <a:pt x="97236" y="2182236"/>
                  </a:lnTo>
                  <a:lnTo>
                    <a:pt x="69029" y="2146475"/>
                  </a:lnTo>
                  <a:lnTo>
                    <a:pt x="45141" y="2107478"/>
                  </a:lnTo>
                  <a:lnTo>
                    <a:pt x="25933" y="2065607"/>
                  </a:lnTo>
                  <a:lnTo>
                    <a:pt x="11766" y="2021222"/>
                  </a:lnTo>
                  <a:lnTo>
                    <a:pt x="3001" y="1974684"/>
                  </a:lnTo>
                  <a:lnTo>
                    <a:pt x="0" y="1926356"/>
                  </a:lnTo>
                  <a:lnTo>
                    <a:pt x="0" y="385281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751736" y="4420792"/>
              <a:ext cx="469900" cy="347345"/>
            </a:xfrm>
            <a:custGeom>
              <a:avLst/>
              <a:gdLst/>
              <a:ahLst/>
              <a:cxnLst/>
              <a:rect l="l" t="t" r="r" b="b"/>
              <a:pathLst>
                <a:path w="469900" h="347345">
                  <a:moveTo>
                    <a:pt x="220797" y="0"/>
                  </a:moveTo>
                  <a:lnTo>
                    <a:pt x="220797" y="86719"/>
                  </a:lnTo>
                  <a:lnTo>
                    <a:pt x="0" y="86719"/>
                  </a:lnTo>
                  <a:lnTo>
                    <a:pt x="0" y="260158"/>
                  </a:lnTo>
                  <a:lnTo>
                    <a:pt x="220797" y="260158"/>
                  </a:lnTo>
                  <a:lnTo>
                    <a:pt x="220797" y="346877"/>
                  </a:lnTo>
                  <a:lnTo>
                    <a:pt x="469306" y="173438"/>
                  </a:lnTo>
                  <a:lnTo>
                    <a:pt x="220797" y="0"/>
                  </a:lnTo>
                  <a:close/>
                </a:path>
              </a:pathLst>
            </a:custGeom>
            <a:solidFill>
              <a:srgbClr val="59B0B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751736" y="4420792"/>
              <a:ext cx="469900" cy="347345"/>
            </a:xfrm>
            <a:custGeom>
              <a:avLst/>
              <a:gdLst/>
              <a:ahLst/>
              <a:cxnLst/>
              <a:rect l="l" t="t" r="r" b="b"/>
              <a:pathLst>
                <a:path w="469900" h="347345">
                  <a:moveTo>
                    <a:pt x="220797" y="0"/>
                  </a:moveTo>
                  <a:lnTo>
                    <a:pt x="220797" y="86719"/>
                  </a:lnTo>
                  <a:lnTo>
                    <a:pt x="0" y="86719"/>
                  </a:lnTo>
                  <a:lnTo>
                    <a:pt x="0" y="260158"/>
                  </a:lnTo>
                  <a:lnTo>
                    <a:pt x="220797" y="260158"/>
                  </a:lnTo>
                  <a:lnTo>
                    <a:pt x="220797" y="346878"/>
                  </a:lnTo>
                  <a:lnTo>
                    <a:pt x="469307" y="173439"/>
                  </a:lnTo>
                  <a:lnTo>
                    <a:pt x="220797" y="0"/>
                  </a:lnTo>
                  <a:close/>
                </a:path>
              </a:pathLst>
            </a:custGeom>
            <a:ln w="15875">
              <a:solidFill>
                <a:srgbClr val="3F80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2480" y="1245212"/>
            <a:ext cx="5701665" cy="2524125"/>
            <a:chOff x="2522480" y="1245212"/>
            <a:chExt cx="5701665" cy="2524125"/>
          </a:xfrm>
        </p:grpSpPr>
        <p:sp>
          <p:nvSpPr>
            <p:cNvPr id="3" name="object 3"/>
            <p:cNvSpPr/>
            <p:nvPr/>
          </p:nvSpPr>
          <p:spPr>
            <a:xfrm>
              <a:off x="2528830" y="1251562"/>
              <a:ext cx="5688965" cy="2511425"/>
            </a:xfrm>
            <a:custGeom>
              <a:avLst/>
              <a:gdLst/>
              <a:ahLst/>
              <a:cxnLst/>
              <a:rect l="l" t="t" r="r" b="b"/>
              <a:pathLst>
                <a:path w="5688965" h="2511425">
                  <a:moveTo>
                    <a:pt x="2844312" y="0"/>
                  </a:moveTo>
                  <a:lnTo>
                    <a:pt x="0" y="2510904"/>
                  </a:lnTo>
                  <a:lnTo>
                    <a:pt x="5688623" y="2510904"/>
                  </a:lnTo>
                  <a:lnTo>
                    <a:pt x="2844312" y="0"/>
                  </a:lnTo>
                  <a:close/>
                </a:path>
              </a:pathLst>
            </a:custGeom>
            <a:solidFill>
              <a:srgbClr val="BDDF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2528830" y="1251562"/>
              <a:ext cx="5688965" cy="2511425"/>
            </a:xfrm>
            <a:custGeom>
              <a:avLst/>
              <a:gdLst/>
              <a:ahLst/>
              <a:cxnLst/>
              <a:rect l="l" t="t" r="r" b="b"/>
              <a:pathLst>
                <a:path w="5688965" h="2511425">
                  <a:moveTo>
                    <a:pt x="0" y="2510904"/>
                  </a:moveTo>
                  <a:lnTo>
                    <a:pt x="2844311" y="0"/>
                  </a:lnTo>
                  <a:lnTo>
                    <a:pt x="5688623" y="2510904"/>
                  </a:lnTo>
                  <a:lnTo>
                    <a:pt x="0" y="251090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867811" y="1842848"/>
              <a:ext cx="1036319" cy="433070"/>
            </a:xfrm>
            <a:custGeom>
              <a:avLst/>
              <a:gdLst/>
              <a:ahLst/>
              <a:cxnLst/>
              <a:rect l="l" t="t" r="r" b="b"/>
              <a:pathLst>
                <a:path w="1036320" h="433069">
                  <a:moveTo>
                    <a:pt x="1036205" y="0"/>
                  </a:moveTo>
                  <a:lnTo>
                    <a:pt x="0" y="0"/>
                  </a:lnTo>
                  <a:lnTo>
                    <a:pt x="0" y="432993"/>
                  </a:lnTo>
                  <a:lnTo>
                    <a:pt x="1036205" y="432993"/>
                  </a:lnTo>
                  <a:lnTo>
                    <a:pt x="1036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4867811" y="1842848"/>
              <a:ext cx="1036319" cy="433070"/>
            </a:xfrm>
            <a:custGeom>
              <a:avLst/>
              <a:gdLst/>
              <a:ahLst/>
              <a:cxnLst/>
              <a:rect l="l" t="t" r="r" b="b"/>
              <a:pathLst>
                <a:path w="1036320" h="433069">
                  <a:moveTo>
                    <a:pt x="0" y="0"/>
                  </a:moveTo>
                  <a:lnTo>
                    <a:pt x="1036205" y="0"/>
                  </a:lnTo>
                  <a:lnTo>
                    <a:pt x="1036205" y="432994"/>
                  </a:lnTo>
                  <a:lnTo>
                    <a:pt x="0" y="43299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74161" y="1821179"/>
            <a:ext cx="1023619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5400" marR="19685" indent="1701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latin typeface="Calibri"/>
                <a:cs typeface="Calibri"/>
              </a:rPr>
              <a:t>Strategic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63701" y="2433853"/>
            <a:ext cx="1140460" cy="4019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 algn="ctr">
              <a:lnSpc>
                <a:spcPts val="1565"/>
              </a:lnSpc>
            </a:pPr>
            <a:r>
              <a:rPr sz="1400" spc="-5" dirty="0">
                <a:latin typeface="Calibri"/>
                <a:cs typeface="Calibri"/>
              </a:rPr>
              <a:t>Logistics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ts val="1575"/>
              </a:lnSpc>
              <a:spcBef>
                <a:spcPts val="20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44393" y="2983861"/>
            <a:ext cx="1166495" cy="414020"/>
            <a:chOff x="4144393" y="2983861"/>
            <a:chExt cx="1166495" cy="414020"/>
          </a:xfrm>
        </p:grpSpPr>
        <p:sp>
          <p:nvSpPr>
            <p:cNvPr id="10" name="object 10"/>
            <p:cNvSpPr/>
            <p:nvPr/>
          </p:nvSpPr>
          <p:spPr>
            <a:xfrm>
              <a:off x="4150743" y="2990211"/>
              <a:ext cx="1153795" cy="401320"/>
            </a:xfrm>
            <a:custGeom>
              <a:avLst/>
              <a:gdLst/>
              <a:ahLst/>
              <a:cxnLst/>
              <a:rect l="l" t="t" r="r" b="b"/>
              <a:pathLst>
                <a:path w="1153795" h="401320">
                  <a:moveTo>
                    <a:pt x="1153262" y="0"/>
                  </a:moveTo>
                  <a:lnTo>
                    <a:pt x="0" y="0"/>
                  </a:lnTo>
                  <a:lnTo>
                    <a:pt x="0" y="401283"/>
                  </a:lnTo>
                  <a:lnTo>
                    <a:pt x="1153262" y="401283"/>
                  </a:lnTo>
                  <a:lnTo>
                    <a:pt x="11532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0743" y="2990211"/>
              <a:ext cx="1153795" cy="401320"/>
            </a:xfrm>
            <a:custGeom>
              <a:avLst/>
              <a:gdLst/>
              <a:ahLst/>
              <a:cxnLst/>
              <a:rect l="l" t="t" r="r" b="b"/>
              <a:pathLst>
                <a:path w="1153795" h="401320">
                  <a:moveTo>
                    <a:pt x="0" y="0"/>
                  </a:moveTo>
                  <a:lnTo>
                    <a:pt x="1153263" y="0"/>
                  </a:lnTo>
                  <a:lnTo>
                    <a:pt x="1153263" y="401283"/>
                  </a:lnTo>
                  <a:lnTo>
                    <a:pt x="0" y="4012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57093" y="2951988"/>
            <a:ext cx="1141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Warehouse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7093" y="3168396"/>
            <a:ext cx="1141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12093" y="2423866"/>
            <a:ext cx="1116330" cy="41211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20"/>
              </a:lnSpc>
            </a:pPr>
            <a:r>
              <a:rPr sz="1400" spc="-5" dirty="0">
                <a:latin typeface="Calibri"/>
                <a:cs typeface="Calibri"/>
              </a:rPr>
              <a:t>Suppliers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49535" y="3456940"/>
            <a:ext cx="20212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Calibri"/>
                <a:cs typeface="Calibri"/>
              </a:rPr>
              <a:t>Management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processes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47328" y="5747301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575"/>
              </a:spcBef>
            </a:pPr>
            <a:r>
              <a:rPr sz="1400" spc="-5" dirty="0">
                <a:latin typeface="Calibri"/>
                <a:cs typeface="Calibri"/>
              </a:rPr>
              <a:t>Finance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43800" y="5745014"/>
            <a:ext cx="1129665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10"/>
              </a:lnSpc>
            </a:pPr>
            <a:r>
              <a:rPr sz="1400" spc="-5" dirty="0">
                <a:latin typeface="Calibri"/>
                <a:cs typeface="Calibri"/>
              </a:rPr>
              <a:t>Indirect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  <a:spcBef>
                <a:spcPts val="25"/>
              </a:spcBef>
            </a:pPr>
            <a:r>
              <a:rPr sz="1400" spc="-10" dirty="0">
                <a:latin typeface="Calibri"/>
                <a:cs typeface="Calibri"/>
              </a:rPr>
              <a:t>procurement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25858" y="5745014"/>
            <a:ext cx="90170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400" spc="-5" dirty="0">
                <a:latin typeface="Calibri"/>
                <a:cs typeface="Calibri"/>
              </a:rPr>
              <a:t>IT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1421" y="5745014"/>
            <a:ext cx="93853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400" dirty="0">
                <a:latin typeface="Calibri"/>
                <a:cs typeface="Calibri"/>
              </a:rPr>
              <a:t>HR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528830" y="3841409"/>
            <a:ext cx="5688965" cy="1705610"/>
          </a:xfrm>
          <a:prstGeom prst="rect">
            <a:avLst/>
          </a:prstGeom>
          <a:solidFill>
            <a:srgbClr val="ECAD8A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36195">
              <a:lnSpc>
                <a:spcPct val="100000"/>
              </a:lnSpc>
            </a:pPr>
            <a:r>
              <a:rPr sz="1600" b="1" spc="-5" dirty="0">
                <a:latin typeface="Calibri"/>
                <a:cs typeface="Calibri"/>
              </a:rPr>
              <a:t>Core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processes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28830" y="5594900"/>
            <a:ext cx="5688965" cy="872490"/>
          </a:xfrm>
          <a:prstGeom prst="rect">
            <a:avLst/>
          </a:prstGeom>
          <a:solidFill>
            <a:srgbClr val="C5E672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24130">
              <a:lnSpc>
                <a:spcPct val="100000"/>
              </a:lnSpc>
            </a:pPr>
            <a:r>
              <a:rPr sz="1600" b="1" dirty="0">
                <a:latin typeface="Calibri"/>
                <a:cs typeface="Calibri"/>
              </a:rPr>
              <a:t>Support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processes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40199" y="261213"/>
            <a:ext cx="4975225" cy="10007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3200" spc="-10" dirty="0"/>
              <a:t>Example:</a:t>
            </a:r>
            <a:r>
              <a:rPr sz="3200" dirty="0"/>
              <a:t> </a:t>
            </a:r>
            <a:r>
              <a:rPr sz="3200" spc="-15" dirty="0"/>
              <a:t>process</a:t>
            </a:r>
            <a:r>
              <a:rPr sz="3200" spc="-5" dirty="0"/>
              <a:t> </a:t>
            </a:r>
            <a:r>
              <a:rPr sz="3200" spc="-15" dirty="0"/>
              <a:t>architecture</a:t>
            </a:r>
            <a:endParaRPr sz="3200" dirty="0"/>
          </a:p>
          <a:p>
            <a:pPr marL="836930">
              <a:lnSpc>
                <a:spcPct val="100000"/>
              </a:lnSpc>
              <a:spcBef>
                <a:spcPts val="555"/>
              </a:spcBef>
            </a:pP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Wholesaler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12090" y="2975204"/>
            <a:ext cx="1116330" cy="43307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95"/>
              </a:lnSpc>
            </a:pPr>
            <a:r>
              <a:rPr sz="1400" spc="-5" dirty="0">
                <a:latin typeface="Calibri"/>
                <a:cs typeface="Calibri"/>
              </a:rPr>
              <a:t>Demand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28773" y="4306756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565"/>
              </a:spcBef>
            </a:pPr>
            <a:r>
              <a:rPr sz="1400" spc="-5" dirty="0">
                <a:latin typeface="Calibri"/>
                <a:cs typeface="Calibri"/>
              </a:rPr>
              <a:t>Sales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08927" y="4317437"/>
            <a:ext cx="1129665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z="1400" spc="-5" dirty="0">
                <a:latin typeface="Calibri"/>
                <a:cs typeface="Calibri"/>
              </a:rPr>
              <a:t>Direct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ts val="1590"/>
              </a:lnSpc>
              <a:spcBef>
                <a:spcPts val="20"/>
              </a:spcBef>
            </a:pPr>
            <a:r>
              <a:rPr sz="1400" spc="-10" dirty="0">
                <a:latin typeface="Calibri"/>
                <a:cs typeface="Calibri"/>
              </a:rPr>
              <a:t>procurement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86127" y="4306755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65"/>
              </a:spcBef>
            </a:pPr>
            <a:r>
              <a:rPr sz="1400" spc="-5" dirty="0">
                <a:latin typeface="Calibri"/>
                <a:cs typeface="Calibri"/>
              </a:rPr>
              <a:t>Distribution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04226" y="4945348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580"/>
              </a:spcBef>
            </a:pPr>
            <a:r>
              <a:rPr sz="1400" spc="-5" dirty="0">
                <a:latin typeface="Calibri"/>
                <a:cs typeface="Calibri"/>
              </a:rPr>
              <a:t>Service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46872" y="4945349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580"/>
              </a:spcBef>
            </a:pPr>
            <a:r>
              <a:rPr sz="1400" spc="-10" dirty="0">
                <a:latin typeface="Calibri"/>
                <a:cs typeface="Calibri"/>
              </a:rPr>
              <a:t>Marketing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60083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Prioritization</a:t>
            </a:r>
            <a:r>
              <a:rPr sz="3200" spc="5" dirty="0"/>
              <a:t> </a:t>
            </a:r>
            <a:r>
              <a:rPr sz="3200" spc="-15" dirty="0"/>
              <a:t>(aka</a:t>
            </a:r>
            <a:r>
              <a:rPr sz="3200" spc="5" dirty="0"/>
              <a:t> </a:t>
            </a:r>
            <a:r>
              <a:rPr sz="3200" spc="-15" dirty="0"/>
              <a:t>Process</a:t>
            </a:r>
            <a:r>
              <a:rPr sz="3200" dirty="0"/>
              <a:t> </a:t>
            </a:r>
            <a:r>
              <a:rPr sz="3200" spc="-5" dirty="0"/>
              <a:t>Selection)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464655" y="1255877"/>
            <a:ext cx="7759065" cy="317881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487680" indent="-474980">
              <a:lnSpc>
                <a:spcPct val="100000"/>
              </a:lnSpc>
              <a:spcBef>
                <a:spcPts val="840"/>
              </a:spcBef>
              <a:buClr>
                <a:srgbClr val="7F7F7F"/>
              </a:buClr>
              <a:buAutoNum type="arabicPeriod"/>
              <a:tabLst>
                <a:tab pos="487045" algn="l"/>
                <a:tab pos="487680" algn="l"/>
              </a:tabLst>
            </a:pPr>
            <a:r>
              <a:rPr sz="2400" b="1" spc="-5" dirty="0">
                <a:solidFill>
                  <a:srgbClr val="404040"/>
                </a:solidFill>
                <a:latin typeface="Calibri"/>
                <a:cs typeface="Calibri"/>
              </a:rPr>
              <a:t>Importance</a:t>
            </a:r>
            <a:endParaRPr sz="2400" dirty="0">
              <a:latin typeface="Calibri"/>
              <a:cs typeface="Calibri"/>
            </a:endParaRPr>
          </a:p>
          <a:p>
            <a:pPr marL="552450" marR="5080">
              <a:lnSpc>
                <a:spcPct val="100000"/>
              </a:lnSpc>
              <a:spcBef>
                <a:spcPts val="615"/>
              </a:spcBef>
            </a:pP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processes</a:t>
            </a:r>
            <a:r>
              <a:rPr sz="20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greatest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impact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organization‘s</a:t>
            </a:r>
            <a:r>
              <a:rPr sz="20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strategic </a:t>
            </a:r>
            <a:r>
              <a:rPr sz="2000" spc="-43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objectives?</a:t>
            </a:r>
            <a:endParaRPr sz="2000" dirty="0">
              <a:latin typeface="Calibri"/>
              <a:cs typeface="Calibri"/>
            </a:endParaRPr>
          </a:p>
          <a:p>
            <a:pPr marL="487680" indent="-474980">
              <a:lnSpc>
                <a:spcPct val="100000"/>
              </a:lnSpc>
              <a:spcBef>
                <a:spcPts val="585"/>
              </a:spcBef>
              <a:buClr>
                <a:srgbClr val="7F7F7F"/>
              </a:buClr>
              <a:buAutoNum type="arabicPeriod" startAt="2"/>
              <a:tabLst>
                <a:tab pos="487045" algn="l"/>
                <a:tab pos="487680" algn="l"/>
              </a:tabLst>
            </a:pPr>
            <a:r>
              <a:rPr sz="2400" b="1" dirty="0">
                <a:solidFill>
                  <a:srgbClr val="404040"/>
                </a:solidFill>
                <a:latin typeface="Calibri"/>
                <a:cs typeface="Calibri"/>
              </a:rPr>
              <a:t>Health</a:t>
            </a: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04040"/>
                </a:solidFill>
                <a:latin typeface="Calibri"/>
                <a:cs typeface="Calibri"/>
              </a:rPr>
              <a:t>(or</a:t>
            </a:r>
            <a:r>
              <a:rPr sz="2400" b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Calibri"/>
                <a:cs typeface="Calibri"/>
              </a:rPr>
              <a:t>Dysfunction)</a:t>
            </a:r>
            <a:endParaRPr sz="2400" dirty="0">
              <a:latin typeface="Calibri"/>
              <a:cs typeface="Calibri"/>
            </a:endParaRPr>
          </a:p>
          <a:p>
            <a:pPr marL="552450">
              <a:lnSpc>
                <a:spcPct val="100000"/>
              </a:lnSpc>
              <a:spcBef>
                <a:spcPts val="520"/>
              </a:spcBef>
            </a:pP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processes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deepest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trouble?</a:t>
            </a:r>
            <a:endParaRPr sz="2000" dirty="0">
              <a:latin typeface="Calibri"/>
              <a:cs typeface="Calibri"/>
            </a:endParaRPr>
          </a:p>
          <a:p>
            <a:pPr marL="487680" indent="-474980">
              <a:lnSpc>
                <a:spcPct val="100000"/>
              </a:lnSpc>
              <a:spcBef>
                <a:spcPts val="1110"/>
              </a:spcBef>
              <a:buClr>
                <a:srgbClr val="7F7F7F"/>
              </a:buClr>
              <a:buAutoNum type="arabicPeriod" startAt="3"/>
              <a:tabLst>
                <a:tab pos="487045" algn="l"/>
                <a:tab pos="487680" algn="l"/>
              </a:tabLst>
            </a:pPr>
            <a:r>
              <a:rPr sz="2400" b="1" spc="-5" dirty="0">
                <a:solidFill>
                  <a:srgbClr val="404040"/>
                </a:solidFill>
                <a:latin typeface="Calibri"/>
                <a:cs typeface="Calibri"/>
              </a:rPr>
              <a:t>Feasibility</a:t>
            </a:r>
            <a:endParaRPr sz="2400" dirty="0">
              <a:latin typeface="Calibri"/>
              <a:cs typeface="Calibri"/>
            </a:endParaRPr>
          </a:p>
          <a:p>
            <a:pPr marL="552450" marR="972185">
              <a:lnSpc>
                <a:spcPct val="104000"/>
              </a:lnSpc>
              <a:spcBef>
                <a:spcPts val="425"/>
              </a:spcBef>
            </a:pP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processes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most susceptible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successful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process </a:t>
            </a:r>
            <a:r>
              <a:rPr sz="2000" spc="-4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management?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7311" y="5590540"/>
            <a:ext cx="3183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Prioritized process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portfolio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8722" y="6486144"/>
            <a:ext cx="16122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 MT"/>
                <a:cs typeface="Arial MT"/>
              </a:rPr>
              <a:t>Hammer,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Champy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(1993)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319495" y="4886601"/>
            <a:ext cx="356870" cy="535940"/>
            <a:chOff x="5319495" y="4886601"/>
            <a:chExt cx="356870" cy="535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4256" y="4891364"/>
              <a:ext cx="346878" cy="52623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24257" y="4891364"/>
              <a:ext cx="347345" cy="526415"/>
            </a:xfrm>
            <a:custGeom>
              <a:avLst/>
              <a:gdLst/>
              <a:ahLst/>
              <a:cxnLst/>
              <a:rect l="l" t="t" r="r" b="b"/>
              <a:pathLst>
                <a:path w="347345" h="526414">
                  <a:moveTo>
                    <a:pt x="346878" y="277722"/>
                  </a:moveTo>
                  <a:lnTo>
                    <a:pt x="260158" y="277722"/>
                  </a:lnTo>
                  <a:lnTo>
                    <a:pt x="260158" y="0"/>
                  </a:lnTo>
                  <a:lnTo>
                    <a:pt x="86719" y="0"/>
                  </a:lnTo>
                  <a:lnTo>
                    <a:pt x="86719" y="277722"/>
                  </a:lnTo>
                  <a:lnTo>
                    <a:pt x="0" y="277722"/>
                  </a:lnTo>
                  <a:lnTo>
                    <a:pt x="173438" y="526232"/>
                  </a:lnTo>
                  <a:lnTo>
                    <a:pt x="346878" y="27772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6194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Example:</a:t>
            </a:r>
            <a:r>
              <a:rPr sz="3200" spc="-5" dirty="0"/>
              <a:t> </a:t>
            </a:r>
            <a:r>
              <a:rPr sz="3200" spc="-10" dirty="0"/>
              <a:t>prioritized</a:t>
            </a:r>
            <a:r>
              <a:rPr sz="3200" spc="-5" dirty="0"/>
              <a:t> </a:t>
            </a:r>
            <a:r>
              <a:rPr sz="3200" spc="-15" dirty="0"/>
              <a:t>process</a:t>
            </a:r>
            <a:r>
              <a:rPr sz="3200" spc="-10" dirty="0"/>
              <a:t> portfolio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510053" y="2355223"/>
            <a:ext cx="5036185" cy="3247390"/>
            <a:chOff x="2510053" y="2355223"/>
            <a:chExt cx="5036185" cy="3247390"/>
          </a:xfrm>
        </p:grpSpPr>
        <p:sp>
          <p:nvSpPr>
            <p:cNvPr id="4" name="object 4"/>
            <p:cNvSpPr/>
            <p:nvPr/>
          </p:nvSpPr>
          <p:spPr>
            <a:xfrm>
              <a:off x="2513228" y="2358401"/>
              <a:ext cx="0" cy="3241040"/>
            </a:xfrm>
            <a:custGeom>
              <a:avLst/>
              <a:gdLst/>
              <a:ahLst/>
              <a:cxnLst/>
              <a:rect l="l" t="t" r="r" b="b"/>
              <a:pathLst>
                <a:path h="3241040">
                  <a:moveTo>
                    <a:pt x="0" y="0"/>
                  </a:moveTo>
                  <a:lnTo>
                    <a:pt x="1" y="3240877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513230" y="5599275"/>
              <a:ext cx="5029835" cy="0"/>
            </a:xfrm>
            <a:custGeom>
              <a:avLst/>
              <a:gdLst/>
              <a:ahLst/>
              <a:cxnLst/>
              <a:rect l="l" t="t" r="r" b="b"/>
              <a:pathLst>
                <a:path w="5029834">
                  <a:moveTo>
                    <a:pt x="0" y="0"/>
                  </a:moveTo>
                  <a:lnTo>
                    <a:pt x="5029337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028810" y="2358401"/>
              <a:ext cx="0" cy="3241040"/>
            </a:xfrm>
            <a:custGeom>
              <a:avLst/>
              <a:gdLst/>
              <a:ahLst/>
              <a:cxnLst/>
              <a:rect l="l" t="t" r="r" b="b"/>
              <a:pathLst>
                <a:path h="3241040">
                  <a:moveTo>
                    <a:pt x="0" y="0"/>
                  </a:moveTo>
                  <a:lnTo>
                    <a:pt x="1" y="3240877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2524197" y="3978836"/>
              <a:ext cx="5018405" cy="0"/>
            </a:xfrm>
            <a:custGeom>
              <a:avLst/>
              <a:gdLst/>
              <a:ahLst/>
              <a:cxnLst/>
              <a:rect l="l" t="t" r="r" b="b"/>
              <a:pathLst>
                <a:path w="5018405">
                  <a:moveTo>
                    <a:pt x="0" y="0"/>
                  </a:moveTo>
                  <a:lnTo>
                    <a:pt x="5018368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2516884" y="2358398"/>
              <a:ext cx="5020310" cy="0"/>
            </a:xfrm>
            <a:custGeom>
              <a:avLst/>
              <a:gdLst/>
              <a:ahLst/>
              <a:cxnLst/>
              <a:rect l="l" t="t" r="r" b="b"/>
              <a:pathLst>
                <a:path w="5020309">
                  <a:moveTo>
                    <a:pt x="0" y="0"/>
                  </a:moveTo>
                  <a:lnTo>
                    <a:pt x="5020196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93790" y="5628132"/>
            <a:ext cx="516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H</a:t>
            </a:r>
            <a:r>
              <a:rPr sz="1400" b="1" spc="-5" dirty="0">
                <a:latin typeface="Calibri"/>
                <a:cs typeface="Calibri"/>
              </a:rPr>
              <a:t>ea</a:t>
            </a:r>
            <a:r>
              <a:rPr sz="1400" b="1" spc="5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th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2208" y="3570440"/>
            <a:ext cx="250190" cy="880744"/>
          </a:xfrm>
          <a:prstGeom prst="rect">
            <a:avLst/>
          </a:prstGeom>
        </p:spPr>
        <p:txBody>
          <a:bodyPr vert="vert270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="1" spc="-30" baseline="1984" dirty="0">
                <a:latin typeface="Calibri"/>
                <a:cs typeface="Calibri"/>
              </a:rPr>
              <a:t>Impor</a:t>
            </a:r>
            <a:r>
              <a:rPr sz="1400" b="1" spc="-20" dirty="0">
                <a:latin typeface="Calibri"/>
                <a:cs typeface="Calibri"/>
              </a:rPr>
              <a:t>tance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78631" y="2242820"/>
            <a:ext cx="315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Calibri"/>
                <a:cs typeface="Calibri"/>
              </a:rPr>
              <a:t>Hig</a:t>
            </a:r>
            <a:r>
              <a:rPr sz="1200" b="1" dirty="0">
                <a:latin typeface="Calibri"/>
                <a:cs typeface="Calibri"/>
              </a:rPr>
              <a:t>h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4997" y="1023620"/>
            <a:ext cx="3396615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Calibri"/>
                <a:cs typeface="Calibri"/>
              </a:rPr>
              <a:t>Financial</a:t>
            </a:r>
            <a:r>
              <a:rPr sz="2400" b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04040"/>
                </a:solidFill>
                <a:latin typeface="Calibri"/>
                <a:cs typeface="Calibri"/>
              </a:rPr>
              <a:t>institution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 dirty="0">
              <a:latin typeface="Calibri"/>
              <a:cs typeface="Calibri"/>
            </a:endParaRPr>
          </a:p>
          <a:p>
            <a:pPr marL="1195705">
              <a:lnSpc>
                <a:spcPct val="100000"/>
              </a:lnSpc>
            </a:pP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Short-term</a:t>
            </a:r>
            <a:r>
              <a:rPr sz="24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action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4839" y="5406644"/>
            <a:ext cx="286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Calibri"/>
                <a:cs typeface="Calibri"/>
              </a:rPr>
              <a:t>L</a:t>
            </a:r>
            <a:r>
              <a:rPr sz="1200" b="1" dirty="0">
                <a:latin typeface="Calibri"/>
                <a:cs typeface="Calibri"/>
              </a:rPr>
              <a:t>ow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74993" y="5632196"/>
            <a:ext cx="369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G</a:t>
            </a:r>
            <a:r>
              <a:rPr sz="1200" b="1" dirty="0">
                <a:latin typeface="Calibri"/>
                <a:cs typeface="Calibri"/>
              </a:rPr>
              <a:t>ood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72772" y="5632196"/>
            <a:ext cx="323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Calibri"/>
                <a:cs typeface="Calibri"/>
              </a:rPr>
              <a:t>P</a:t>
            </a:r>
            <a:r>
              <a:rPr sz="1200" b="1" dirty="0">
                <a:latin typeface="Calibri"/>
                <a:cs typeface="Calibri"/>
              </a:rPr>
              <a:t>o</a:t>
            </a:r>
            <a:r>
              <a:rPr sz="1200" b="1" spc="5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r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02724" y="2335117"/>
            <a:ext cx="5043170" cy="3267710"/>
            <a:chOff x="2502724" y="2335117"/>
            <a:chExt cx="5043170" cy="3267710"/>
          </a:xfrm>
        </p:grpSpPr>
        <p:sp>
          <p:nvSpPr>
            <p:cNvPr id="17" name="object 17"/>
            <p:cNvSpPr/>
            <p:nvPr/>
          </p:nvSpPr>
          <p:spPr>
            <a:xfrm>
              <a:off x="7542564" y="2358401"/>
              <a:ext cx="0" cy="3241040"/>
            </a:xfrm>
            <a:custGeom>
              <a:avLst/>
              <a:gdLst/>
              <a:ahLst/>
              <a:cxnLst/>
              <a:rect l="l" t="t" r="r" b="b"/>
              <a:pathLst>
                <a:path h="3241040">
                  <a:moveTo>
                    <a:pt x="0" y="0"/>
                  </a:moveTo>
                  <a:lnTo>
                    <a:pt x="1" y="3240877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034325" y="4720479"/>
              <a:ext cx="283845" cy="252095"/>
            </a:xfrm>
            <a:custGeom>
              <a:avLst/>
              <a:gdLst/>
              <a:ahLst/>
              <a:cxnLst/>
              <a:rect l="l" t="t" r="r" b="b"/>
              <a:pathLst>
                <a:path w="283845" h="252095">
                  <a:moveTo>
                    <a:pt x="141683" y="0"/>
                  </a:moveTo>
                  <a:lnTo>
                    <a:pt x="96900" y="6414"/>
                  </a:lnTo>
                  <a:lnTo>
                    <a:pt x="58007" y="24276"/>
                  </a:lnTo>
                  <a:lnTo>
                    <a:pt x="27336" y="51512"/>
                  </a:lnTo>
                  <a:lnTo>
                    <a:pt x="7223" y="86051"/>
                  </a:lnTo>
                  <a:lnTo>
                    <a:pt x="0" y="125820"/>
                  </a:lnTo>
                  <a:lnTo>
                    <a:pt x="7223" y="165589"/>
                  </a:lnTo>
                  <a:lnTo>
                    <a:pt x="27336" y="200128"/>
                  </a:lnTo>
                  <a:lnTo>
                    <a:pt x="58007" y="227365"/>
                  </a:lnTo>
                  <a:lnTo>
                    <a:pt x="96900" y="245227"/>
                  </a:lnTo>
                  <a:lnTo>
                    <a:pt x="141683" y="251641"/>
                  </a:lnTo>
                  <a:lnTo>
                    <a:pt x="186467" y="245227"/>
                  </a:lnTo>
                  <a:lnTo>
                    <a:pt x="225361" y="227365"/>
                  </a:lnTo>
                  <a:lnTo>
                    <a:pt x="256031" y="200128"/>
                  </a:lnTo>
                  <a:lnTo>
                    <a:pt x="276145" y="165589"/>
                  </a:lnTo>
                  <a:lnTo>
                    <a:pt x="283368" y="125820"/>
                  </a:lnTo>
                  <a:lnTo>
                    <a:pt x="276145" y="86051"/>
                  </a:lnTo>
                  <a:lnTo>
                    <a:pt x="256031" y="51512"/>
                  </a:lnTo>
                  <a:lnTo>
                    <a:pt x="225361" y="24276"/>
                  </a:lnTo>
                  <a:lnTo>
                    <a:pt x="186467" y="6414"/>
                  </a:lnTo>
                  <a:lnTo>
                    <a:pt x="141683" y="0"/>
                  </a:lnTo>
                  <a:close/>
                </a:path>
              </a:pathLst>
            </a:custGeom>
            <a:solidFill>
              <a:srgbClr val="FFE68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034325" y="4720479"/>
              <a:ext cx="283845" cy="252095"/>
            </a:xfrm>
            <a:custGeom>
              <a:avLst/>
              <a:gdLst/>
              <a:ahLst/>
              <a:cxnLst/>
              <a:rect l="l" t="t" r="r" b="b"/>
              <a:pathLst>
                <a:path w="283845" h="252095">
                  <a:moveTo>
                    <a:pt x="0" y="125820"/>
                  </a:moveTo>
                  <a:lnTo>
                    <a:pt x="7223" y="86051"/>
                  </a:lnTo>
                  <a:lnTo>
                    <a:pt x="27336" y="51512"/>
                  </a:lnTo>
                  <a:lnTo>
                    <a:pt x="58007" y="24276"/>
                  </a:lnTo>
                  <a:lnTo>
                    <a:pt x="96901" y="6414"/>
                  </a:lnTo>
                  <a:lnTo>
                    <a:pt x="141684" y="0"/>
                  </a:lnTo>
                  <a:lnTo>
                    <a:pt x="186467" y="6414"/>
                  </a:lnTo>
                  <a:lnTo>
                    <a:pt x="225361" y="24276"/>
                  </a:lnTo>
                  <a:lnTo>
                    <a:pt x="256032" y="51512"/>
                  </a:lnTo>
                  <a:lnTo>
                    <a:pt x="276145" y="86051"/>
                  </a:lnTo>
                  <a:lnTo>
                    <a:pt x="283369" y="125820"/>
                  </a:lnTo>
                  <a:lnTo>
                    <a:pt x="276145" y="165589"/>
                  </a:lnTo>
                  <a:lnTo>
                    <a:pt x="256032" y="200128"/>
                  </a:lnTo>
                  <a:lnTo>
                    <a:pt x="225361" y="227364"/>
                  </a:lnTo>
                  <a:lnTo>
                    <a:pt x="186467" y="245226"/>
                  </a:lnTo>
                  <a:lnTo>
                    <a:pt x="141684" y="251641"/>
                  </a:lnTo>
                  <a:lnTo>
                    <a:pt x="96901" y="245226"/>
                  </a:lnTo>
                  <a:lnTo>
                    <a:pt x="58007" y="227364"/>
                  </a:lnTo>
                  <a:lnTo>
                    <a:pt x="27336" y="200128"/>
                  </a:lnTo>
                  <a:lnTo>
                    <a:pt x="7223" y="165589"/>
                  </a:lnTo>
                  <a:lnTo>
                    <a:pt x="0" y="1258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187705" y="4593053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141685" y="0"/>
                  </a:moveTo>
                  <a:lnTo>
                    <a:pt x="96901" y="6455"/>
                  </a:lnTo>
                  <a:lnTo>
                    <a:pt x="58007" y="24430"/>
                  </a:lnTo>
                  <a:lnTo>
                    <a:pt x="27337" y="51840"/>
                  </a:lnTo>
                  <a:lnTo>
                    <a:pt x="7223" y="86599"/>
                  </a:lnTo>
                  <a:lnTo>
                    <a:pt x="0" y="126621"/>
                  </a:lnTo>
                  <a:lnTo>
                    <a:pt x="7223" y="166643"/>
                  </a:lnTo>
                  <a:lnTo>
                    <a:pt x="27337" y="201403"/>
                  </a:lnTo>
                  <a:lnTo>
                    <a:pt x="58007" y="228813"/>
                  </a:lnTo>
                  <a:lnTo>
                    <a:pt x="96901" y="246788"/>
                  </a:lnTo>
                  <a:lnTo>
                    <a:pt x="141685" y="253244"/>
                  </a:lnTo>
                  <a:lnTo>
                    <a:pt x="186468" y="246788"/>
                  </a:lnTo>
                  <a:lnTo>
                    <a:pt x="225362" y="228813"/>
                  </a:lnTo>
                  <a:lnTo>
                    <a:pt x="256032" y="201403"/>
                  </a:lnTo>
                  <a:lnTo>
                    <a:pt x="276146" y="166643"/>
                  </a:lnTo>
                  <a:lnTo>
                    <a:pt x="283370" y="126621"/>
                  </a:lnTo>
                  <a:lnTo>
                    <a:pt x="276146" y="86599"/>
                  </a:lnTo>
                  <a:lnTo>
                    <a:pt x="256032" y="51840"/>
                  </a:lnTo>
                  <a:lnTo>
                    <a:pt x="225362" y="24430"/>
                  </a:lnTo>
                  <a:lnTo>
                    <a:pt x="186468" y="6455"/>
                  </a:lnTo>
                  <a:lnTo>
                    <a:pt x="141685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187705" y="4593053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0" y="126622"/>
                  </a:moveTo>
                  <a:lnTo>
                    <a:pt x="7223" y="86599"/>
                  </a:lnTo>
                  <a:lnTo>
                    <a:pt x="27336" y="51840"/>
                  </a:lnTo>
                  <a:lnTo>
                    <a:pt x="58007" y="24430"/>
                  </a:lnTo>
                  <a:lnTo>
                    <a:pt x="96901" y="6455"/>
                  </a:lnTo>
                  <a:lnTo>
                    <a:pt x="141684" y="0"/>
                  </a:lnTo>
                  <a:lnTo>
                    <a:pt x="186467" y="6455"/>
                  </a:lnTo>
                  <a:lnTo>
                    <a:pt x="225361" y="24430"/>
                  </a:lnTo>
                  <a:lnTo>
                    <a:pt x="256032" y="51840"/>
                  </a:lnTo>
                  <a:lnTo>
                    <a:pt x="276145" y="86599"/>
                  </a:lnTo>
                  <a:lnTo>
                    <a:pt x="283369" y="126622"/>
                  </a:lnTo>
                  <a:lnTo>
                    <a:pt x="276145" y="166644"/>
                  </a:lnTo>
                  <a:lnTo>
                    <a:pt x="256032" y="201403"/>
                  </a:lnTo>
                  <a:lnTo>
                    <a:pt x="225361" y="228813"/>
                  </a:lnTo>
                  <a:lnTo>
                    <a:pt x="186467" y="246788"/>
                  </a:lnTo>
                  <a:lnTo>
                    <a:pt x="141684" y="253244"/>
                  </a:lnTo>
                  <a:lnTo>
                    <a:pt x="96901" y="246788"/>
                  </a:lnTo>
                  <a:lnTo>
                    <a:pt x="58007" y="228813"/>
                  </a:lnTo>
                  <a:lnTo>
                    <a:pt x="27336" y="201403"/>
                  </a:lnTo>
                  <a:lnTo>
                    <a:pt x="7223" y="166644"/>
                  </a:lnTo>
                  <a:lnTo>
                    <a:pt x="0" y="1266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044361" y="2403307"/>
              <a:ext cx="281940" cy="253365"/>
            </a:xfrm>
            <a:custGeom>
              <a:avLst/>
              <a:gdLst/>
              <a:ahLst/>
              <a:cxnLst/>
              <a:rect l="l" t="t" r="r" b="b"/>
              <a:pathLst>
                <a:path w="281939" h="253364">
                  <a:moveTo>
                    <a:pt x="140770" y="0"/>
                  </a:moveTo>
                  <a:lnTo>
                    <a:pt x="96276" y="6455"/>
                  </a:lnTo>
                  <a:lnTo>
                    <a:pt x="57633" y="24431"/>
                  </a:lnTo>
                  <a:lnTo>
                    <a:pt x="27160" y="51841"/>
                  </a:lnTo>
                  <a:lnTo>
                    <a:pt x="7176" y="86600"/>
                  </a:lnTo>
                  <a:lnTo>
                    <a:pt x="0" y="126622"/>
                  </a:lnTo>
                  <a:lnTo>
                    <a:pt x="7176" y="166645"/>
                  </a:lnTo>
                  <a:lnTo>
                    <a:pt x="27160" y="201403"/>
                  </a:lnTo>
                  <a:lnTo>
                    <a:pt x="57633" y="228813"/>
                  </a:lnTo>
                  <a:lnTo>
                    <a:pt x="96276" y="246789"/>
                  </a:lnTo>
                  <a:lnTo>
                    <a:pt x="140770" y="253244"/>
                  </a:lnTo>
                  <a:lnTo>
                    <a:pt x="185265" y="246789"/>
                  </a:lnTo>
                  <a:lnTo>
                    <a:pt x="223907" y="228813"/>
                  </a:lnTo>
                  <a:lnTo>
                    <a:pt x="254380" y="201403"/>
                  </a:lnTo>
                  <a:lnTo>
                    <a:pt x="274364" y="166645"/>
                  </a:lnTo>
                  <a:lnTo>
                    <a:pt x="281541" y="126622"/>
                  </a:lnTo>
                  <a:lnTo>
                    <a:pt x="274364" y="86600"/>
                  </a:lnTo>
                  <a:lnTo>
                    <a:pt x="254380" y="51841"/>
                  </a:lnTo>
                  <a:lnTo>
                    <a:pt x="223907" y="24431"/>
                  </a:lnTo>
                  <a:lnTo>
                    <a:pt x="185265" y="6455"/>
                  </a:lnTo>
                  <a:lnTo>
                    <a:pt x="140770" y="0"/>
                  </a:lnTo>
                  <a:close/>
                </a:path>
              </a:pathLst>
            </a:custGeom>
            <a:solidFill>
              <a:srgbClr val="FF603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44361" y="2403307"/>
              <a:ext cx="281940" cy="253365"/>
            </a:xfrm>
            <a:custGeom>
              <a:avLst/>
              <a:gdLst/>
              <a:ahLst/>
              <a:cxnLst/>
              <a:rect l="l" t="t" r="r" b="b"/>
              <a:pathLst>
                <a:path w="281939" h="253364">
                  <a:moveTo>
                    <a:pt x="0" y="126622"/>
                  </a:moveTo>
                  <a:lnTo>
                    <a:pt x="7176" y="86599"/>
                  </a:lnTo>
                  <a:lnTo>
                    <a:pt x="27160" y="51840"/>
                  </a:lnTo>
                  <a:lnTo>
                    <a:pt x="57633" y="24430"/>
                  </a:lnTo>
                  <a:lnTo>
                    <a:pt x="96276" y="6455"/>
                  </a:lnTo>
                  <a:lnTo>
                    <a:pt x="140770" y="0"/>
                  </a:lnTo>
                  <a:lnTo>
                    <a:pt x="185264" y="6455"/>
                  </a:lnTo>
                  <a:lnTo>
                    <a:pt x="223907" y="24430"/>
                  </a:lnTo>
                  <a:lnTo>
                    <a:pt x="254380" y="51840"/>
                  </a:lnTo>
                  <a:lnTo>
                    <a:pt x="274364" y="86599"/>
                  </a:lnTo>
                  <a:lnTo>
                    <a:pt x="281541" y="126622"/>
                  </a:lnTo>
                  <a:lnTo>
                    <a:pt x="274364" y="166644"/>
                  </a:lnTo>
                  <a:lnTo>
                    <a:pt x="254380" y="201403"/>
                  </a:lnTo>
                  <a:lnTo>
                    <a:pt x="223907" y="228813"/>
                  </a:lnTo>
                  <a:lnTo>
                    <a:pt x="185264" y="246788"/>
                  </a:lnTo>
                  <a:lnTo>
                    <a:pt x="140770" y="253244"/>
                  </a:lnTo>
                  <a:lnTo>
                    <a:pt x="96276" y="246788"/>
                  </a:lnTo>
                  <a:lnTo>
                    <a:pt x="57633" y="228813"/>
                  </a:lnTo>
                  <a:lnTo>
                    <a:pt x="27160" y="201403"/>
                  </a:lnTo>
                  <a:lnTo>
                    <a:pt x="7176" y="166644"/>
                  </a:lnTo>
                  <a:lnTo>
                    <a:pt x="0" y="1266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219472" y="3889620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141685" y="0"/>
                  </a:moveTo>
                  <a:lnTo>
                    <a:pt x="96901" y="6455"/>
                  </a:lnTo>
                  <a:lnTo>
                    <a:pt x="58007" y="24431"/>
                  </a:lnTo>
                  <a:lnTo>
                    <a:pt x="27336" y="51841"/>
                  </a:lnTo>
                  <a:lnTo>
                    <a:pt x="7223" y="86600"/>
                  </a:lnTo>
                  <a:lnTo>
                    <a:pt x="0" y="126622"/>
                  </a:lnTo>
                  <a:lnTo>
                    <a:pt x="7223" y="166645"/>
                  </a:lnTo>
                  <a:lnTo>
                    <a:pt x="27336" y="201403"/>
                  </a:lnTo>
                  <a:lnTo>
                    <a:pt x="58007" y="228813"/>
                  </a:lnTo>
                  <a:lnTo>
                    <a:pt x="96901" y="246789"/>
                  </a:lnTo>
                  <a:lnTo>
                    <a:pt x="141685" y="253244"/>
                  </a:lnTo>
                  <a:lnTo>
                    <a:pt x="186468" y="246789"/>
                  </a:lnTo>
                  <a:lnTo>
                    <a:pt x="225361" y="228813"/>
                  </a:lnTo>
                  <a:lnTo>
                    <a:pt x="256032" y="201403"/>
                  </a:lnTo>
                  <a:lnTo>
                    <a:pt x="276145" y="166645"/>
                  </a:lnTo>
                  <a:lnTo>
                    <a:pt x="283368" y="126622"/>
                  </a:lnTo>
                  <a:lnTo>
                    <a:pt x="276145" y="86600"/>
                  </a:lnTo>
                  <a:lnTo>
                    <a:pt x="256032" y="51841"/>
                  </a:lnTo>
                  <a:lnTo>
                    <a:pt x="225361" y="24431"/>
                  </a:lnTo>
                  <a:lnTo>
                    <a:pt x="186468" y="6455"/>
                  </a:lnTo>
                  <a:lnTo>
                    <a:pt x="141685" y="0"/>
                  </a:lnTo>
                  <a:close/>
                </a:path>
              </a:pathLst>
            </a:custGeom>
            <a:solidFill>
              <a:srgbClr val="FF603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219472" y="3889620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0" y="126622"/>
                  </a:moveTo>
                  <a:lnTo>
                    <a:pt x="7223" y="86599"/>
                  </a:lnTo>
                  <a:lnTo>
                    <a:pt x="27336" y="51840"/>
                  </a:lnTo>
                  <a:lnTo>
                    <a:pt x="58007" y="24430"/>
                  </a:lnTo>
                  <a:lnTo>
                    <a:pt x="96901" y="6455"/>
                  </a:lnTo>
                  <a:lnTo>
                    <a:pt x="141684" y="0"/>
                  </a:lnTo>
                  <a:lnTo>
                    <a:pt x="186467" y="6455"/>
                  </a:lnTo>
                  <a:lnTo>
                    <a:pt x="225361" y="24430"/>
                  </a:lnTo>
                  <a:lnTo>
                    <a:pt x="256032" y="51840"/>
                  </a:lnTo>
                  <a:lnTo>
                    <a:pt x="276145" y="86599"/>
                  </a:lnTo>
                  <a:lnTo>
                    <a:pt x="283369" y="126622"/>
                  </a:lnTo>
                  <a:lnTo>
                    <a:pt x="276145" y="166644"/>
                  </a:lnTo>
                  <a:lnTo>
                    <a:pt x="256032" y="201403"/>
                  </a:lnTo>
                  <a:lnTo>
                    <a:pt x="225361" y="228813"/>
                  </a:lnTo>
                  <a:lnTo>
                    <a:pt x="186467" y="246788"/>
                  </a:lnTo>
                  <a:lnTo>
                    <a:pt x="141684" y="253244"/>
                  </a:lnTo>
                  <a:lnTo>
                    <a:pt x="96901" y="246788"/>
                  </a:lnTo>
                  <a:lnTo>
                    <a:pt x="58007" y="228813"/>
                  </a:lnTo>
                  <a:lnTo>
                    <a:pt x="27336" y="201403"/>
                  </a:lnTo>
                  <a:lnTo>
                    <a:pt x="7223" y="166644"/>
                  </a:lnTo>
                  <a:lnTo>
                    <a:pt x="0" y="1266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521820" y="3207947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141685" y="0"/>
                  </a:moveTo>
                  <a:lnTo>
                    <a:pt x="96901" y="6455"/>
                  </a:lnTo>
                  <a:lnTo>
                    <a:pt x="58007" y="24430"/>
                  </a:lnTo>
                  <a:lnTo>
                    <a:pt x="27337" y="51840"/>
                  </a:lnTo>
                  <a:lnTo>
                    <a:pt x="7223" y="86599"/>
                  </a:lnTo>
                  <a:lnTo>
                    <a:pt x="0" y="126621"/>
                  </a:lnTo>
                  <a:lnTo>
                    <a:pt x="7223" y="166644"/>
                  </a:lnTo>
                  <a:lnTo>
                    <a:pt x="27337" y="201403"/>
                  </a:lnTo>
                  <a:lnTo>
                    <a:pt x="58007" y="228813"/>
                  </a:lnTo>
                  <a:lnTo>
                    <a:pt x="96901" y="246789"/>
                  </a:lnTo>
                  <a:lnTo>
                    <a:pt x="141685" y="253244"/>
                  </a:lnTo>
                  <a:lnTo>
                    <a:pt x="186468" y="246789"/>
                  </a:lnTo>
                  <a:lnTo>
                    <a:pt x="225362" y="228813"/>
                  </a:lnTo>
                  <a:lnTo>
                    <a:pt x="256032" y="201403"/>
                  </a:lnTo>
                  <a:lnTo>
                    <a:pt x="276146" y="166644"/>
                  </a:lnTo>
                  <a:lnTo>
                    <a:pt x="283370" y="126621"/>
                  </a:lnTo>
                  <a:lnTo>
                    <a:pt x="276146" y="86599"/>
                  </a:lnTo>
                  <a:lnTo>
                    <a:pt x="256032" y="51840"/>
                  </a:lnTo>
                  <a:lnTo>
                    <a:pt x="225362" y="24430"/>
                  </a:lnTo>
                  <a:lnTo>
                    <a:pt x="186468" y="6455"/>
                  </a:lnTo>
                  <a:lnTo>
                    <a:pt x="141685" y="0"/>
                  </a:lnTo>
                  <a:close/>
                </a:path>
              </a:pathLst>
            </a:custGeom>
            <a:solidFill>
              <a:srgbClr val="FF603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521820" y="3207947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0" y="126622"/>
                  </a:moveTo>
                  <a:lnTo>
                    <a:pt x="7223" y="86599"/>
                  </a:lnTo>
                  <a:lnTo>
                    <a:pt x="27336" y="51840"/>
                  </a:lnTo>
                  <a:lnTo>
                    <a:pt x="58007" y="24430"/>
                  </a:lnTo>
                  <a:lnTo>
                    <a:pt x="96901" y="6455"/>
                  </a:lnTo>
                  <a:lnTo>
                    <a:pt x="141684" y="0"/>
                  </a:lnTo>
                  <a:lnTo>
                    <a:pt x="186467" y="6455"/>
                  </a:lnTo>
                  <a:lnTo>
                    <a:pt x="225361" y="24430"/>
                  </a:lnTo>
                  <a:lnTo>
                    <a:pt x="256032" y="51840"/>
                  </a:lnTo>
                  <a:lnTo>
                    <a:pt x="276145" y="86599"/>
                  </a:lnTo>
                  <a:lnTo>
                    <a:pt x="283369" y="126622"/>
                  </a:lnTo>
                  <a:lnTo>
                    <a:pt x="276145" y="166644"/>
                  </a:lnTo>
                  <a:lnTo>
                    <a:pt x="256032" y="201403"/>
                  </a:lnTo>
                  <a:lnTo>
                    <a:pt x="225361" y="228813"/>
                  </a:lnTo>
                  <a:lnTo>
                    <a:pt x="186467" y="246788"/>
                  </a:lnTo>
                  <a:lnTo>
                    <a:pt x="141684" y="253244"/>
                  </a:lnTo>
                  <a:lnTo>
                    <a:pt x="96901" y="246788"/>
                  </a:lnTo>
                  <a:lnTo>
                    <a:pt x="58007" y="228813"/>
                  </a:lnTo>
                  <a:lnTo>
                    <a:pt x="27336" y="201403"/>
                  </a:lnTo>
                  <a:lnTo>
                    <a:pt x="7223" y="166644"/>
                  </a:lnTo>
                  <a:lnTo>
                    <a:pt x="0" y="1266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96220" y="2632788"/>
              <a:ext cx="281940" cy="253365"/>
            </a:xfrm>
            <a:custGeom>
              <a:avLst/>
              <a:gdLst/>
              <a:ahLst/>
              <a:cxnLst/>
              <a:rect l="l" t="t" r="r" b="b"/>
              <a:pathLst>
                <a:path w="281939" h="253364">
                  <a:moveTo>
                    <a:pt x="140770" y="0"/>
                  </a:moveTo>
                  <a:lnTo>
                    <a:pt x="96276" y="6455"/>
                  </a:lnTo>
                  <a:lnTo>
                    <a:pt x="57633" y="24430"/>
                  </a:lnTo>
                  <a:lnTo>
                    <a:pt x="27160" y="51840"/>
                  </a:lnTo>
                  <a:lnTo>
                    <a:pt x="7176" y="86599"/>
                  </a:lnTo>
                  <a:lnTo>
                    <a:pt x="0" y="126622"/>
                  </a:lnTo>
                  <a:lnTo>
                    <a:pt x="7176" y="166645"/>
                  </a:lnTo>
                  <a:lnTo>
                    <a:pt x="27160" y="201403"/>
                  </a:lnTo>
                  <a:lnTo>
                    <a:pt x="57633" y="228813"/>
                  </a:lnTo>
                  <a:lnTo>
                    <a:pt x="96276" y="246789"/>
                  </a:lnTo>
                  <a:lnTo>
                    <a:pt x="140770" y="253244"/>
                  </a:lnTo>
                  <a:lnTo>
                    <a:pt x="185265" y="246789"/>
                  </a:lnTo>
                  <a:lnTo>
                    <a:pt x="223907" y="228813"/>
                  </a:lnTo>
                  <a:lnTo>
                    <a:pt x="254380" y="201403"/>
                  </a:lnTo>
                  <a:lnTo>
                    <a:pt x="274364" y="166645"/>
                  </a:lnTo>
                  <a:lnTo>
                    <a:pt x="281541" y="126622"/>
                  </a:lnTo>
                  <a:lnTo>
                    <a:pt x="274364" y="86599"/>
                  </a:lnTo>
                  <a:lnTo>
                    <a:pt x="254380" y="51840"/>
                  </a:lnTo>
                  <a:lnTo>
                    <a:pt x="223907" y="24430"/>
                  </a:lnTo>
                  <a:lnTo>
                    <a:pt x="185265" y="6455"/>
                  </a:lnTo>
                  <a:lnTo>
                    <a:pt x="140770" y="0"/>
                  </a:lnTo>
                  <a:close/>
                </a:path>
              </a:pathLst>
            </a:custGeom>
            <a:solidFill>
              <a:srgbClr val="FFE68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696220" y="2632788"/>
              <a:ext cx="281940" cy="253365"/>
            </a:xfrm>
            <a:custGeom>
              <a:avLst/>
              <a:gdLst/>
              <a:ahLst/>
              <a:cxnLst/>
              <a:rect l="l" t="t" r="r" b="b"/>
              <a:pathLst>
                <a:path w="281939" h="253364">
                  <a:moveTo>
                    <a:pt x="0" y="126622"/>
                  </a:moveTo>
                  <a:lnTo>
                    <a:pt x="7176" y="86599"/>
                  </a:lnTo>
                  <a:lnTo>
                    <a:pt x="27160" y="51840"/>
                  </a:lnTo>
                  <a:lnTo>
                    <a:pt x="57633" y="24430"/>
                  </a:lnTo>
                  <a:lnTo>
                    <a:pt x="96276" y="6455"/>
                  </a:lnTo>
                  <a:lnTo>
                    <a:pt x="140770" y="0"/>
                  </a:lnTo>
                  <a:lnTo>
                    <a:pt x="185264" y="6455"/>
                  </a:lnTo>
                  <a:lnTo>
                    <a:pt x="223907" y="24430"/>
                  </a:lnTo>
                  <a:lnTo>
                    <a:pt x="254380" y="51840"/>
                  </a:lnTo>
                  <a:lnTo>
                    <a:pt x="274364" y="86599"/>
                  </a:lnTo>
                  <a:lnTo>
                    <a:pt x="281541" y="126622"/>
                  </a:lnTo>
                  <a:lnTo>
                    <a:pt x="274364" y="166644"/>
                  </a:lnTo>
                  <a:lnTo>
                    <a:pt x="254380" y="201403"/>
                  </a:lnTo>
                  <a:lnTo>
                    <a:pt x="223907" y="228813"/>
                  </a:lnTo>
                  <a:lnTo>
                    <a:pt x="185264" y="246788"/>
                  </a:lnTo>
                  <a:lnTo>
                    <a:pt x="140770" y="253244"/>
                  </a:lnTo>
                  <a:lnTo>
                    <a:pt x="96276" y="246788"/>
                  </a:lnTo>
                  <a:lnTo>
                    <a:pt x="57633" y="228813"/>
                  </a:lnTo>
                  <a:lnTo>
                    <a:pt x="27160" y="201403"/>
                  </a:lnTo>
                  <a:lnTo>
                    <a:pt x="7176" y="166644"/>
                  </a:lnTo>
                  <a:lnTo>
                    <a:pt x="0" y="1266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899295" y="2446944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141685" y="0"/>
                  </a:moveTo>
                  <a:lnTo>
                    <a:pt x="96901" y="6455"/>
                  </a:lnTo>
                  <a:lnTo>
                    <a:pt x="58007" y="24431"/>
                  </a:lnTo>
                  <a:lnTo>
                    <a:pt x="27337" y="51841"/>
                  </a:lnTo>
                  <a:lnTo>
                    <a:pt x="7223" y="86600"/>
                  </a:lnTo>
                  <a:lnTo>
                    <a:pt x="0" y="126622"/>
                  </a:lnTo>
                  <a:lnTo>
                    <a:pt x="7223" y="166645"/>
                  </a:lnTo>
                  <a:lnTo>
                    <a:pt x="27337" y="201403"/>
                  </a:lnTo>
                  <a:lnTo>
                    <a:pt x="58007" y="228813"/>
                  </a:lnTo>
                  <a:lnTo>
                    <a:pt x="96901" y="246789"/>
                  </a:lnTo>
                  <a:lnTo>
                    <a:pt x="141685" y="253244"/>
                  </a:lnTo>
                  <a:lnTo>
                    <a:pt x="186468" y="246789"/>
                  </a:lnTo>
                  <a:lnTo>
                    <a:pt x="225362" y="228813"/>
                  </a:lnTo>
                  <a:lnTo>
                    <a:pt x="256032" y="201403"/>
                  </a:lnTo>
                  <a:lnTo>
                    <a:pt x="276146" y="166645"/>
                  </a:lnTo>
                  <a:lnTo>
                    <a:pt x="283370" y="126622"/>
                  </a:lnTo>
                  <a:lnTo>
                    <a:pt x="276146" y="86600"/>
                  </a:lnTo>
                  <a:lnTo>
                    <a:pt x="256032" y="51841"/>
                  </a:lnTo>
                  <a:lnTo>
                    <a:pt x="225362" y="24431"/>
                  </a:lnTo>
                  <a:lnTo>
                    <a:pt x="186468" y="6455"/>
                  </a:lnTo>
                  <a:lnTo>
                    <a:pt x="141685" y="0"/>
                  </a:lnTo>
                  <a:close/>
                </a:path>
              </a:pathLst>
            </a:custGeom>
            <a:solidFill>
              <a:srgbClr val="FFE68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99295" y="2446944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0" y="126622"/>
                  </a:moveTo>
                  <a:lnTo>
                    <a:pt x="7223" y="86599"/>
                  </a:lnTo>
                  <a:lnTo>
                    <a:pt x="27336" y="51840"/>
                  </a:lnTo>
                  <a:lnTo>
                    <a:pt x="58007" y="24430"/>
                  </a:lnTo>
                  <a:lnTo>
                    <a:pt x="96901" y="6455"/>
                  </a:lnTo>
                  <a:lnTo>
                    <a:pt x="141684" y="0"/>
                  </a:lnTo>
                  <a:lnTo>
                    <a:pt x="186467" y="6455"/>
                  </a:lnTo>
                  <a:lnTo>
                    <a:pt x="225361" y="24430"/>
                  </a:lnTo>
                  <a:lnTo>
                    <a:pt x="256032" y="51840"/>
                  </a:lnTo>
                  <a:lnTo>
                    <a:pt x="276145" y="86599"/>
                  </a:lnTo>
                  <a:lnTo>
                    <a:pt x="283369" y="126622"/>
                  </a:lnTo>
                  <a:lnTo>
                    <a:pt x="276145" y="166644"/>
                  </a:lnTo>
                  <a:lnTo>
                    <a:pt x="256032" y="201403"/>
                  </a:lnTo>
                  <a:lnTo>
                    <a:pt x="225361" y="228813"/>
                  </a:lnTo>
                  <a:lnTo>
                    <a:pt x="186467" y="246788"/>
                  </a:lnTo>
                  <a:lnTo>
                    <a:pt x="141684" y="253244"/>
                  </a:lnTo>
                  <a:lnTo>
                    <a:pt x="96901" y="246788"/>
                  </a:lnTo>
                  <a:lnTo>
                    <a:pt x="58007" y="228813"/>
                  </a:lnTo>
                  <a:lnTo>
                    <a:pt x="27336" y="201403"/>
                  </a:lnTo>
                  <a:lnTo>
                    <a:pt x="7223" y="166644"/>
                  </a:lnTo>
                  <a:lnTo>
                    <a:pt x="0" y="1266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266718" y="3207947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141683" y="0"/>
                  </a:moveTo>
                  <a:lnTo>
                    <a:pt x="96900" y="6455"/>
                  </a:lnTo>
                  <a:lnTo>
                    <a:pt x="58007" y="24430"/>
                  </a:lnTo>
                  <a:lnTo>
                    <a:pt x="27336" y="51840"/>
                  </a:lnTo>
                  <a:lnTo>
                    <a:pt x="7223" y="86599"/>
                  </a:lnTo>
                  <a:lnTo>
                    <a:pt x="0" y="126621"/>
                  </a:lnTo>
                  <a:lnTo>
                    <a:pt x="7223" y="166644"/>
                  </a:lnTo>
                  <a:lnTo>
                    <a:pt x="27336" y="201403"/>
                  </a:lnTo>
                  <a:lnTo>
                    <a:pt x="58007" y="228813"/>
                  </a:lnTo>
                  <a:lnTo>
                    <a:pt x="96900" y="246789"/>
                  </a:lnTo>
                  <a:lnTo>
                    <a:pt x="141683" y="253244"/>
                  </a:lnTo>
                  <a:lnTo>
                    <a:pt x="186466" y="246789"/>
                  </a:lnTo>
                  <a:lnTo>
                    <a:pt x="225360" y="228813"/>
                  </a:lnTo>
                  <a:lnTo>
                    <a:pt x="256031" y="201403"/>
                  </a:lnTo>
                  <a:lnTo>
                    <a:pt x="276145" y="166644"/>
                  </a:lnTo>
                  <a:lnTo>
                    <a:pt x="283368" y="126621"/>
                  </a:lnTo>
                  <a:lnTo>
                    <a:pt x="276145" y="86599"/>
                  </a:lnTo>
                  <a:lnTo>
                    <a:pt x="256031" y="51840"/>
                  </a:lnTo>
                  <a:lnTo>
                    <a:pt x="225360" y="24430"/>
                  </a:lnTo>
                  <a:lnTo>
                    <a:pt x="186466" y="6455"/>
                  </a:lnTo>
                  <a:lnTo>
                    <a:pt x="141683" y="0"/>
                  </a:lnTo>
                  <a:close/>
                </a:path>
              </a:pathLst>
            </a:custGeom>
            <a:solidFill>
              <a:srgbClr val="FF603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266718" y="3207947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0" y="126622"/>
                  </a:moveTo>
                  <a:lnTo>
                    <a:pt x="7223" y="86599"/>
                  </a:lnTo>
                  <a:lnTo>
                    <a:pt x="27336" y="51840"/>
                  </a:lnTo>
                  <a:lnTo>
                    <a:pt x="58007" y="24430"/>
                  </a:lnTo>
                  <a:lnTo>
                    <a:pt x="96901" y="6455"/>
                  </a:lnTo>
                  <a:lnTo>
                    <a:pt x="141684" y="0"/>
                  </a:lnTo>
                  <a:lnTo>
                    <a:pt x="186467" y="6455"/>
                  </a:lnTo>
                  <a:lnTo>
                    <a:pt x="225361" y="24430"/>
                  </a:lnTo>
                  <a:lnTo>
                    <a:pt x="256032" y="51840"/>
                  </a:lnTo>
                  <a:lnTo>
                    <a:pt x="276145" y="86599"/>
                  </a:lnTo>
                  <a:lnTo>
                    <a:pt x="283369" y="126622"/>
                  </a:lnTo>
                  <a:lnTo>
                    <a:pt x="276145" y="166644"/>
                  </a:lnTo>
                  <a:lnTo>
                    <a:pt x="256032" y="201403"/>
                  </a:lnTo>
                  <a:lnTo>
                    <a:pt x="225361" y="228813"/>
                  </a:lnTo>
                  <a:lnTo>
                    <a:pt x="186467" y="246788"/>
                  </a:lnTo>
                  <a:lnTo>
                    <a:pt x="141684" y="253244"/>
                  </a:lnTo>
                  <a:lnTo>
                    <a:pt x="96901" y="246788"/>
                  </a:lnTo>
                  <a:lnTo>
                    <a:pt x="58007" y="228813"/>
                  </a:lnTo>
                  <a:lnTo>
                    <a:pt x="27336" y="201403"/>
                  </a:lnTo>
                  <a:lnTo>
                    <a:pt x="7223" y="166644"/>
                  </a:lnTo>
                  <a:lnTo>
                    <a:pt x="0" y="1266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531299" y="2363692"/>
              <a:ext cx="2492375" cy="1634489"/>
            </a:xfrm>
            <a:custGeom>
              <a:avLst/>
              <a:gdLst/>
              <a:ahLst/>
              <a:cxnLst/>
              <a:rect l="l" t="t" r="r" b="b"/>
              <a:pathLst>
                <a:path w="2492375" h="1634489">
                  <a:moveTo>
                    <a:pt x="0" y="0"/>
                  </a:moveTo>
                  <a:lnTo>
                    <a:pt x="2492028" y="0"/>
                  </a:lnTo>
                  <a:lnTo>
                    <a:pt x="2492028" y="1634255"/>
                  </a:lnTo>
                  <a:lnTo>
                    <a:pt x="0" y="1634255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363373" y="2368803"/>
            <a:ext cx="548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722616" y="2658364"/>
            <a:ext cx="9969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Calibri"/>
                <a:cs typeface="Calibri"/>
              </a:rPr>
              <a:t>Contract </a:t>
            </a:r>
            <a:r>
              <a:rPr sz="1600" spc="-5" dirty="0">
                <a:latin typeface="Calibri"/>
                <a:cs typeface="Calibri"/>
              </a:rPr>
              <a:t> p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pa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287822" y="3456940"/>
            <a:ext cx="105283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Calibri"/>
                <a:cs typeface="Calibri"/>
              </a:rPr>
              <a:t>Loan</a:t>
            </a:r>
            <a:r>
              <a:rPr sz="1600" spc="-8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market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evaluation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39934" y="4093972"/>
            <a:ext cx="95948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5080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Calibri"/>
                <a:cs typeface="Calibri"/>
              </a:rPr>
              <a:t>Handling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payments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13530" y="4959604"/>
            <a:ext cx="9226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Calibri"/>
                <a:cs typeface="Calibri"/>
              </a:rPr>
              <a:t>Loan 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appli</a:t>
            </a:r>
            <a:r>
              <a:rPr sz="1600" spc="-20" dirty="0">
                <a:latin typeface="Calibri"/>
                <a:cs typeface="Calibri"/>
              </a:rPr>
              <a:t>ca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n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052609" y="4417060"/>
            <a:ext cx="248729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473200" marR="295275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Calibri"/>
                <a:cs typeface="Calibri"/>
              </a:rPr>
              <a:t>Loan 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planning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61087" y="2438908"/>
            <a:ext cx="9067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Calibri"/>
                <a:cs typeface="Calibri"/>
              </a:rPr>
              <a:t>Loan 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20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25" dirty="0">
                <a:latin typeface="Calibri"/>
                <a:cs typeface="Calibri"/>
              </a:rPr>
              <a:t>r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llin</a:t>
            </a:r>
            <a:r>
              <a:rPr sz="1600" dirty="0">
                <a:latin typeface="Calibri"/>
                <a:cs typeface="Calibri"/>
              </a:rPr>
              <a:t>g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976063" y="3173476"/>
            <a:ext cx="7054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Loan 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cisi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n</a:t>
            </a:r>
          </a:p>
        </p:txBody>
      </p:sp>
      <p:grpSp>
        <p:nvGrpSpPr>
          <p:cNvPr id="43" name="object 43"/>
          <p:cNvGrpSpPr/>
          <p:nvPr/>
        </p:nvGrpSpPr>
        <p:grpSpPr>
          <a:xfrm>
            <a:off x="8126376" y="3455146"/>
            <a:ext cx="296545" cy="266065"/>
            <a:chOff x="8126376" y="3455146"/>
            <a:chExt cx="296545" cy="266065"/>
          </a:xfrm>
        </p:grpSpPr>
        <p:sp>
          <p:nvSpPr>
            <p:cNvPr id="44" name="object 44"/>
            <p:cNvSpPr/>
            <p:nvPr/>
          </p:nvSpPr>
          <p:spPr>
            <a:xfrm>
              <a:off x="8132726" y="3461496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141685" y="0"/>
                  </a:moveTo>
                  <a:lnTo>
                    <a:pt x="96901" y="6455"/>
                  </a:lnTo>
                  <a:lnTo>
                    <a:pt x="58007" y="24430"/>
                  </a:lnTo>
                  <a:lnTo>
                    <a:pt x="27336" y="51840"/>
                  </a:lnTo>
                  <a:lnTo>
                    <a:pt x="7223" y="86599"/>
                  </a:lnTo>
                  <a:lnTo>
                    <a:pt x="0" y="126621"/>
                  </a:lnTo>
                  <a:lnTo>
                    <a:pt x="7223" y="166644"/>
                  </a:lnTo>
                  <a:lnTo>
                    <a:pt x="27336" y="201403"/>
                  </a:lnTo>
                  <a:lnTo>
                    <a:pt x="58007" y="228813"/>
                  </a:lnTo>
                  <a:lnTo>
                    <a:pt x="96901" y="246789"/>
                  </a:lnTo>
                  <a:lnTo>
                    <a:pt x="141685" y="253244"/>
                  </a:lnTo>
                  <a:lnTo>
                    <a:pt x="186468" y="246789"/>
                  </a:lnTo>
                  <a:lnTo>
                    <a:pt x="225361" y="228813"/>
                  </a:lnTo>
                  <a:lnTo>
                    <a:pt x="256032" y="201403"/>
                  </a:lnTo>
                  <a:lnTo>
                    <a:pt x="276145" y="166644"/>
                  </a:lnTo>
                  <a:lnTo>
                    <a:pt x="283368" y="126621"/>
                  </a:lnTo>
                  <a:lnTo>
                    <a:pt x="276145" y="86599"/>
                  </a:lnTo>
                  <a:lnTo>
                    <a:pt x="256032" y="51840"/>
                  </a:lnTo>
                  <a:lnTo>
                    <a:pt x="225361" y="24430"/>
                  </a:lnTo>
                  <a:lnTo>
                    <a:pt x="186468" y="6455"/>
                  </a:lnTo>
                  <a:lnTo>
                    <a:pt x="141685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8132726" y="3461496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0" y="126622"/>
                  </a:moveTo>
                  <a:lnTo>
                    <a:pt x="7223" y="86599"/>
                  </a:lnTo>
                  <a:lnTo>
                    <a:pt x="27336" y="51840"/>
                  </a:lnTo>
                  <a:lnTo>
                    <a:pt x="58007" y="24430"/>
                  </a:lnTo>
                  <a:lnTo>
                    <a:pt x="96901" y="6455"/>
                  </a:lnTo>
                  <a:lnTo>
                    <a:pt x="141684" y="0"/>
                  </a:lnTo>
                  <a:lnTo>
                    <a:pt x="186467" y="6455"/>
                  </a:lnTo>
                  <a:lnTo>
                    <a:pt x="225361" y="24430"/>
                  </a:lnTo>
                  <a:lnTo>
                    <a:pt x="256032" y="51840"/>
                  </a:lnTo>
                  <a:lnTo>
                    <a:pt x="276145" y="86599"/>
                  </a:lnTo>
                  <a:lnTo>
                    <a:pt x="283369" y="126622"/>
                  </a:lnTo>
                  <a:lnTo>
                    <a:pt x="276145" y="166644"/>
                  </a:lnTo>
                  <a:lnTo>
                    <a:pt x="256032" y="201403"/>
                  </a:lnTo>
                  <a:lnTo>
                    <a:pt x="225361" y="228813"/>
                  </a:lnTo>
                  <a:lnTo>
                    <a:pt x="186467" y="246788"/>
                  </a:lnTo>
                  <a:lnTo>
                    <a:pt x="141684" y="253244"/>
                  </a:lnTo>
                  <a:lnTo>
                    <a:pt x="96901" y="246788"/>
                  </a:lnTo>
                  <a:lnTo>
                    <a:pt x="58007" y="228813"/>
                  </a:lnTo>
                  <a:lnTo>
                    <a:pt x="27336" y="201403"/>
                  </a:lnTo>
                  <a:lnTo>
                    <a:pt x="7223" y="166644"/>
                  </a:lnTo>
                  <a:lnTo>
                    <a:pt x="0" y="1266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8126376" y="2626438"/>
            <a:ext cx="294640" cy="266065"/>
            <a:chOff x="8126376" y="2626438"/>
            <a:chExt cx="294640" cy="266065"/>
          </a:xfrm>
        </p:grpSpPr>
        <p:sp>
          <p:nvSpPr>
            <p:cNvPr id="47" name="object 47"/>
            <p:cNvSpPr/>
            <p:nvPr/>
          </p:nvSpPr>
          <p:spPr>
            <a:xfrm>
              <a:off x="8132726" y="2632788"/>
              <a:ext cx="281940" cy="253365"/>
            </a:xfrm>
            <a:custGeom>
              <a:avLst/>
              <a:gdLst/>
              <a:ahLst/>
              <a:cxnLst/>
              <a:rect l="l" t="t" r="r" b="b"/>
              <a:pathLst>
                <a:path w="281940" h="253364">
                  <a:moveTo>
                    <a:pt x="140770" y="0"/>
                  </a:moveTo>
                  <a:lnTo>
                    <a:pt x="96276" y="6455"/>
                  </a:lnTo>
                  <a:lnTo>
                    <a:pt x="57633" y="24430"/>
                  </a:lnTo>
                  <a:lnTo>
                    <a:pt x="27160" y="51840"/>
                  </a:lnTo>
                  <a:lnTo>
                    <a:pt x="7176" y="86599"/>
                  </a:lnTo>
                  <a:lnTo>
                    <a:pt x="0" y="126622"/>
                  </a:lnTo>
                  <a:lnTo>
                    <a:pt x="7176" y="166645"/>
                  </a:lnTo>
                  <a:lnTo>
                    <a:pt x="27160" y="201403"/>
                  </a:lnTo>
                  <a:lnTo>
                    <a:pt x="57633" y="228813"/>
                  </a:lnTo>
                  <a:lnTo>
                    <a:pt x="96276" y="246789"/>
                  </a:lnTo>
                  <a:lnTo>
                    <a:pt x="140770" y="253244"/>
                  </a:lnTo>
                  <a:lnTo>
                    <a:pt x="185265" y="246789"/>
                  </a:lnTo>
                  <a:lnTo>
                    <a:pt x="223907" y="228813"/>
                  </a:lnTo>
                  <a:lnTo>
                    <a:pt x="254380" y="201403"/>
                  </a:lnTo>
                  <a:lnTo>
                    <a:pt x="274364" y="166645"/>
                  </a:lnTo>
                  <a:lnTo>
                    <a:pt x="281541" y="126622"/>
                  </a:lnTo>
                  <a:lnTo>
                    <a:pt x="274364" y="86599"/>
                  </a:lnTo>
                  <a:lnTo>
                    <a:pt x="254380" y="51840"/>
                  </a:lnTo>
                  <a:lnTo>
                    <a:pt x="223907" y="24430"/>
                  </a:lnTo>
                  <a:lnTo>
                    <a:pt x="185265" y="6455"/>
                  </a:lnTo>
                  <a:lnTo>
                    <a:pt x="140770" y="0"/>
                  </a:lnTo>
                  <a:close/>
                </a:path>
              </a:pathLst>
            </a:custGeom>
            <a:solidFill>
              <a:srgbClr val="FF603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8132726" y="2632788"/>
              <a:ext cx="281940" cy="253365"/>
            </a:xfrm>
            <a:custGeom>
              <a:avLst/>
              <a:gdLst/>
              <a:ahLst/>
              <a:cxnLst/>
              <a:rect l="l" t="t" r="r" b="b"/>
              <a:pathLst>
                <a:path w="281940" h="253364">
                  <a:moveTo>
                    <a:pt x="0" y="126622"/>
                  </a:moveTo>
                  <a:lnTo>
                    <a:pt x="7176" y="86599"/>
                  </a:lnTo>
                  <a:lnTo>
                    <a:pt x="27160" y="51840"/>
                  </a:lnTo>
                  <a:lnTo>
                    <a:pt x="57633" y="24430"/>
                  </a:lnTo>
                  <a:lnTo>
                    <a:pt x="96276" y="6455"/>
                  </a:lnTo>
                  <a:lnTo>
                    <a:pt x="140770" y="0"/>
                  </a:lnTo>
                  <a:lnTo>
                    <a:pt x="185264" y="6455"/>
                  </a:lnTo>
                  <a:lnTo>
                    <a:pt x="223907" y="24430"/>
                  </a:lnTo>
                  <a:lnTo>
                    <a:pt x="254380" y="51840"/>
                  </a:lnTo>
                  <a:lnTo>
                    <a:pt x="274364" y="86599"/>
                  </a:lnTo>
                  <a:lnTo>
                    <a:pt x="281541" y="126622"/>
                  </a:lnTo>
                  <a:lnTo>
                    <a:pt x="274364" y="166644"/>
                  </a:lnTo>
                  <a:lnTo>
                    <a:pt x="254380" y="201403"/>
                  </a:lnTo>
                  <a:lnTo>
                    <a:pt x="223907" y="228813"/>
                  </a:lnTo>
                  <a:lnTo>
                    <a:pt x="185264" y="246788"/>
                  </a:lnTo>
                  <a:lnTo>
                    <a:pt x="140770" y="253244"/>
                  </a:lnTo>
                  <a:lnTo>
                    <a:pt x="96276" y="246788"/>
                  </a:lnTo>
                  <a:lnTo>
                    <a:pt x="57633" y="228813"/>
                  </a:lnTo>
                  <a:lnTo>
                    <a:pt x="27160" y="201403"/>
                  </a:lnTo>
                  <a:lnTo>
                    <a:pt x="7176" y="166644"/>
                  </a:lnTo>
                  <a:lnTo>
                    <a:pt x="0" y="1266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8130492" y="3040792"/>
            <a:ext cx="296545" cy="266065"/>
            <a:chOff x="8130492" y="3040792"/>
            <a:chExt cx="296545" cy="266065"/>
          </a:xfrm>
        </p:grpSpPr>
        <p:sp>
          <p:nvSpPr>
            <p:cNvPr id="50" name="object 50"/>
            <p:cNvSpPr/>
            <p:nvPr/>
          </p:nvSpPr>
          <p:spPr>
            <a:xfrm>
              <a:off x="8136842" y="3047142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141683" y="0"/>
                  </a:moveTo>
                  <a:lnTo>
                    <a:pt x="96900" y="6455"/>
                  </a:lnTo>
                  <a:lnTo>
                    <a:pt x="58007" y="24430"/>
                  </a:lnTo>
                  <a:lnTo>
                    <a:pt x="27336" y="51840"/>
                  </a:lnTo>
                  <a:lnTo>
                    <a:pt x="7223" y="86599"/>
                  </a:lnTo>
                  <a:lnTo>
                    <a:pt x="0" y="126621"/>
                  </a:lnTo>
                  <a:lnTo>
                    <a:pt x="7223" y="166644"/>
                  </a:lnTo>
                  <a:lnTo>
                    <a:pt x="27336" y="201403"/>
                  </a:lnTo>
                  <a:lnTo>
                    <a:pt x="58007" y="228813"/>
                  </a:lnTo>
                  <a:lnTo>
                    <a:pt x="96900" y="246789"/>
                  </a:lnTo>
                  <a:lnTo>
                    <a:pt x="141683" y="253244"/>
                  </a:lnTo>
                  <a:lnTo>
                    <a:pt x="186467" y="246789"/>
                  </a:lnTo>
                  <a:lnTo>
                    <a:pt x="225361" y="228813"/>
                  </a:lnTo>
                  <a:lnTo>
                    <a:pt x="256031" y="201403"/>
                  </a:lnTo>
                  <a:lnTo>
                    <a:pt x="276145" y="166644"/>
                  </a:lnTo>
                  <a:lnTo>
                    <a:pt x="283368" y="126621"/>
                  </a:lnTo>
                  <a:lnTo>
                    <a:pt x="276145" y="86599"/>
                  </a:lnTo>
                  <a:lnTo>
                    <a:pt x="256031" y="51840"/>
                  </a:lnTo>
                  <a:lnTo>
                    <a:pt x="225361" y="24430"/>
                  </a:lnTo>
                  <a:lnTo>
                    <a:pt x="186467" y="6455"/>
                  </a:lnTo>
                  <a:lnTo>
                    <a:pt x="141683" y="0"/>
                  </a:lnTo>
                  <a:close/>
                </a:path>
              </a:pathLst>
            </a:custGeom>
            <a:solidFill>
              <a:srgbClr val="FFE68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136842" y="3047142"/>
              <a:ext cx="283845" cy="253365"/>
            </a:xfrm>
            <a:custGeom>
              <a:avLst/>
              <a:gdLst/>
              <a:ahLst/>
              <a:cxnLst/>
              <a:rect l="l" t="t" r="r" b="b"/>
              <a:pathLst>
                <a:path w="283845" h="253364">
                  <a:moveTo>
                    <a:pt x="0" y="126622"/>
                  </a:moveTo>
                  <a:lnTo>
                    <a:pt x="7223" y="86599"/>
                  </a:lnTo>
                  <a:lnTo>
                    <a:pt x="27336" y="51840"/>
                  </a:lnTo>
                  <a:lnTo>
                    <a:pt x="58007" y="24430"/>
                  </a:lnTo>
                  <a:lnTo>
                    <a:pt x="96901" y="6455"/>
                  </a:lnTo>
                  <a:lnTo>
                    <a:pt x="141684" y="0"/>
                  </a:lnTo>
                  <a:lnTo>
                    <a:pt x="186467" y="6455"/>
                  </a:lnTo>
                  <a:lnTo>
                    <a:pt x="225361" y="24430"/>
                  </a:lnTo>
                  <a:lnTo>
                    <a:pt x="256032" y="51840"/>
                  </a:lnTo>
                  <a:lnTo>
                    <a:pt x="276145" y="86599"/>
                  </a:lnTo>
                  <a:lnTo>
                    <a:pt x="283369" y="126622"/>
                  </a:lnTo>
                  <a:lnTo>
                    <a:pt x="276145" y="166644"/>
                  </a:lnTo>
                  <a:lnTo>
                    <a:pt x="256032" y="201403"/>
                  </a:lnTo>
                  <a:lnTo>
                    <a:pt x="225361" y="228813"/>
                  </a:lnTo>
                  <a:lnTo>
                    <a:pt x="186467" y="246788"/>
                  </a:lnTo>
                  <a:lnTo>
                    <a:pt x="141684" y="253244"/>
                  </a:lnTo>
                  <a:lnTo>
                    <a:pt x="96901" y="246788"/>
                  </a:lnTo>
                  <a:lnTo>
                    <a:pt x="58007" y="228813"/>
                  </a:lnTo>
                  <a:lnTo>
                    <a:pt x="27336" y="201403"/>
                  </a:lnTo>
                  <a:lnTo>
                    <a:pt x="7223" y="166644"/>
                  </a:lnTo>
                  <a:lnTo>
                    <a:pt x="0" y="1266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44433" y="2238755"/>
            <a:ext cx="770890" cy="58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Feasibility</a:t>
            </a:r>
            <a:endParaRPr sz="1400" dirty="0">
              <a:latin typeface="Calibri"/>
              <a:cs typeface="Calibri"/>
            </a:endParaRPr>
          </a:p>
          <a:p>
            <a:pPr marL="347980">
              <a:lnSpc>
                <a:spcPct val="100000"/>
              </a:lnSpc>
              <a:spcBef>
                <a:spcPts val="1255"/>
              </a:spcBef>
            </a:pPr>
            <a:r>
              <a:rPr sz="1200" b="1" dirty="0">
                <a:latin typeface="Calibri"/>
                <a:cs typeface="Calibri"/>
              </a:rPr>
              <a:t>Low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477707" y="3483355"/>
            <a:ext cx="315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Calibri"/>
                <a:cs typeface="Calibri"/>
              </a:rPr>
              <a:t>Hig</a:t>
            </a:r>
            <a:r>
              <a:rPr sz="1200" b="1" dirty="0">
                <a:latin typeface="Calibri"/>
                <a:cs typeface="Calibri"/>
              </a:rPr>
              <a:t>h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478908" y="3038347"/>
            <a:ext cx="562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M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5" dirty="0">
                <a:latin typeface="Calibri"/>
                <a:cs typeface="Calibri"/>
              </a:rPr>
              <a:t>diu</a:t>
            </a:r>
            <a:r>
              <a:rPr sz="1200" b="1" dirty="0">
                <a:latin typeface="Calibri"/>
                <a:cs typeface="Calibri"/>
              </a:rPr>
              <a:t>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91508" y="5699252"/>
            <a:ext cx="1027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oss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ible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500128" y="3973606"/>
            <a:ext cx="5045710" cy="1691639"/>
            <a:chOff x="2500128" y="3973606"/>
            <a:chExt cx="5045710" cy="1691639"/>
          </a:xfrm>
        </p:grpSpPr>
        <p:sp>
          <p:nvSpPr>
            <p:cNvPr id="57" name="object 57"/>
            <p:cNvSpPr/>
            <p:nvPr/>
          </p:nvSpPr>
          <p:spPr>
            <a:xfrm>
              <a:off x="2528703" y="4002181"/>
              <a:ext cx="2492375" cy="1634489"/>
            </a:xfrm>
            <a:custGeom>
              <a:avLst/>
              <a:gdLst/>
              <a:ahLst/>
              <a:cxnLst/>
              <a:rect l="l" t="t" r="r" b="b"/>
              <a:pathLst>
                <a:path w="2492375" h="1634489">
                  <a:moveTo>
                    <a:pt x="0" y="0"/>
                  </a:moveTo>
                  <a:lnTo>
                    <a:pt x="2492028" y="0"/>
                  </a:lnTo>
                  <a:lnTo>
                    <a:pt x="2492028" y="1634255"/>
                  </a:lnTo>
                  <a:lnTo>
                    <a:pt x="0" y="1634255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024741" y="4002181"/>
              <a:ext cx="2492375" cy="1634489"/>
            </a:xfrm>
            <a:custGeom>
              <a:avLst/>
              <a:gdLst/>
              <a:ahLst/>
              <a:cxnLst/>
              <a:rect l="l" t="t" r="r" b="b"/>
              <a:pathLst>
                <a:path w="2492375" h="1634489">
                  <a:moveTo>
                    <a:pt x="0" y="0"/>
                  </a:moveTo>
                  <a:lnTo>
                    <a:pt x="2492028" y="0"/>
                  </a:lnTo>
                  <a:lnTo>
                    <a:pt x="2492028" y="1634255"/>
                  </a:lnTo>
                  <a:lnTo>
                    <a:pt x="0" y="1634255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551042" y="5668771"/>
            <a:ext cx="157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Strategic</a:t>
            </a:r>
            <a:r>
              <a:rPr sz="2400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fit?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8136" y="1935479"/>
            <a:ext cx="1603375" cy="3828415"/>
            <a:chOff x="1088136" y="1935479"/>
            <a:chExt cx="1603375" cy="3828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136" y="1935479"/>
              <a:ext cx="1603248" cy="38282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863" y="1961578"/>
              <a:ext cx="1511299" cy="37369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3862" y="1961578"/>
              <a:ext cx="1511300" cy="3736975"/>
            </a:xfrm>
            <a:custGeom>
              <a:avLst/>
              <a:gdLst/>
              <a:ahLst/>
              <a:cxnLst/>
              <a:rect l="l" t="t" r="r" b="b"/>
              <a:pathLst>
                <a:path w="1511300" h="3736975">
                  <a:moveTo>
                    <a:pt x="0" y="0"/>
                  </a:moveTo>
                  <a:lnTo>
                    <a:pt x="1511300" y="0"/>
                  </a:lnTo>
                  <a:lnTo>
                    <a:pt x="1511300" y="3736976"/>
                  </a:lnTo>
                  <a:lnTo>
                    <a:pt x="0" y="37369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B477B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79917" y="2822003"/>
            <a:ext cx="1137920" cy="339090"/>
          </a:xfrm>
          <a:prstGeom prst="rect">
            <a:avLst/>
          </a:prstGeom>
          <a:solidFill>
            <a:srgbClr val="FFFFFF"/>
          </a:solidFill>
          <a:ln w="9525">
            <a:solidFill>
              <a:srgbClr val="5B6973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latin typeface="Calibri"/>
                <a:cs typeface="Calibri"/>
              </a:rPr>
              <a:t>Financial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9913" y="3449068"/>
            <a:ext cx="1146810" cy="584835"/>
          </a:xfrm>
          <a:prstGeom prst="rect">
            <a:avLst/>
          </a:prstGeom>
          <a:solidFill>
            <a:srgbClr val="FFFFFF"/>
          </a:solidFill>
          <a:ln w="9525">
            <a:solidFill>
              <a:srgbClr val="5B6973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53670" marR="146050" indent="119380">
              <a:lnSpc>
                <a:spcPts val="1900"/>
              </a:lnSpc>
              <a:spcBef>
                <a:spcPts val="335"/>
              </a:spcBef>
            </a:pPr>
            <a:r>
              <a:rPr sz="1600" spc="-5" dirty="0">
                <a:latin typeface="Calibri"/>
                <a:cs typeface="Calibri"/>
              </a:rPr>
              <a:t>Human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u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9913" y="4355528"/>
            <a:ext cx="1146810" cy="339090"/>
          </a:xfrm>
          <a:prstGeom prst="rect">
            <a:avLst/>
          </a:prstGeom>
          <a:solidFill>
            <a:srgbClr val="FFFFFF"/>
          </a:solidFill>
          <a:ln w="9525">
            <a:solidFill>
              <a:srgbClr val="5B6973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1600" spc="-20" dirty="0">
                <a:latin typeface="Calibri"/>
                <a:cs typeface="Calibri"/>
              </a:rPr>
              <a:t>Technology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26124" y="1926335"/>
            <a:ext cx="5523230" cy="3837940"/>
            <a:chOff x="2426124" y="1926335"/>
            <a:chExt cx="5523230" cy="383794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6456" y="1926335"/>
              <a:ext cx="5062728" cy="38374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4091" y="1953643"/>
              <a:ext cx="4968875" cy="374491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34091" y="1953643"/>
              <a:ext cx="4968875" cy="3745229"/>
            </a:xfrm>
            <a:custGeom>
              <a:avLst/>
              <a:gdLst/>
              <a:ahLst/>
              <a:cxnLst/>
              <a:rect l="l" t="t" r="r" b="b"/>
              <a:pathLst>
                <a:path w="4968875" h="3745229">
                  <a:moveTo>
                    <a:pt x="0" y="0"/>
                  </a:moveTo>
                  <a:lnTo>
                    <a:pt x="4968875" y="0"/>
                  </a:lnTo>
                  <a:lnTo>
                    <a:pt x="4968875" y="3744913"/>
                  </a:lnTo>
                  <a:lnTo>
                    <a:pt x="0" y="37449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96C71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26119" y="2963303"/>
              <a:ext cx="508000" cy="817880"/>
            </a:xfrm>
            <a:custGeom>
              <a:avLst/>
              <a:gdLst/>
              <a:ahLst/>
              <a:cxnLst/>
              <a:rect l="l" t="t" r="r" b="b"/>
              <a:pathLst>
                <a:path w="508000" h="817879">
                  <a:moveTo>
                    <a:pt x="507961" y="779462"/>
                  </a:moveTo>
                  <a:lnTo>
                    <a:pt x="431761" y="741362"/>
                  </a:lnTo>
                  <a:lnTo>
                    <a:pt x="431761" y="774700"/>
                  </a:lnTo>
                  <a:lnTo>
                    <a:pt x="0" y="774687"/>
                  </a:lnTo>
                  <a:lnTo>
                    <a:pt x="0" y="784212"/>
                  </a:lnTo>
                  <a:lnTo>
                    <a:pt x="431761" y="784225"/>
                  </a:lnTo>
                  <a:lnTo>
                    <a:pt x="431761" y="817562"/>
                  </a:lnTo>
                  <a:lnTo>
                    <a:pt x="498436" y="784225"/>
                  </a:lnTo>
                  <a:lnTo>
                    <a:pt x="444461" y="784225"/>
                  </a:lnTo>
                  <a:lnTo>
                    <a:pt x="498436" y="784212"/>
                  </a:lnTo>
                  <a:lnTo>
                    <a:pt x="507961" y="779462"/>
                  </a:lnTo>
                  <a:close/>
                </a:path>
                <a:path w="508000" h="817879">
                  <a:moveTo>
                    <a:pt x="507961" y="38100"/>
                  </a:moveTo>
                  <a:lnTo>
                    <a:pt x="431761" y="0"/>
                  </a:lnTo>
                  <a:lnTo>
                    <a:pt x="431761" y="33337"/>
                  </a:lnTo>
                  <a:lnTo>
                    <a:pt x="0" y="33324"/>
                  </a:lnTo>
                  <a:lnTo>
                    <a:pt x="0" y="42849"/>
                  </a:lnTo>
                  <a:lnTo>
                    <a:pt x="431761" y="42862"/>
                  </a:lnTo>
                  <a:lnTo>
                    <a:pt x="431761" y="76200"/>
                  </a:lnTo>
                  <a:lnTo>
                    <a:pt x="498436" y="42862"/>
                  </a:lnTo>
                  <a:lnTo>
                    <a:pt x="444461" y="42862"/>
                  </a:lnTo>
                  <a:lnTo>
                    <a:pt x="498436" y="42849"/>
                  </a:lnTo>
                  <a:lnTo>
                    <a:pt x="507961" y="38100"/>
                  </a:lnTo>
                  <a:close/>
                </a:path>
              </a:pathLst>
            </a:custGeom>
            <a:solidFill>
              <a:srgbClr val="5B69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86185" y="2029459"/>
            <a:ext cx="1233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Organisation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29266" y="2917828"/>
            <a:ext cx="7242175" cy="2569845"/>
            <a:chOff x="2429266" y="2917828"/>
            <a:chExt cx="7242175" cy="2569845"/>
          </a:xfrm>
        </p:grpSpPr>
        <p:sp>
          <p:nvSpPr>
            <p:cNvPr id="16" name="object 16"/>
            <p:cNvSpPr/>
            <p:nvPr/>
          </p:nvSpPr>
          <p:spPr>
            <a:xfrm>
              <a:off x="3869126" y="2942747"/>
              <a:ext cx="792480" cy="2540000"/>
            </a:xfrm>
            <a:custGeom>
              <a:avLst/>
              <a:gdLst/>
              <a:ahLst/>
              <a:cxnLst/>
              <a:rect l="l" t="t" r="r" b="b"/>
              <a:pathLst>
                <a:path w="792479" h="2540000">
                  <a:moveTo>
                    <a:pt x="792161" y="0"/>
                  </a:moveTo>
                  <a:lnTo>
                    <a:pt x="0" y="0"/>
                  </a:lnTo>
                  <a:lnTo>
                    <a:pt x="0" y="2539909"/>
                  </a:lnTo>
                  <a:lnTo>
                    <a:pt x="792161" y="2539909"/>
                  </a:lnTo>
                  <a:lnTo>
                    <a:pt x="7921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69126" y="2942747"/>
              <a:ext cx="792480" cy="2540000"/>
            </a:xfrm>
            <a:custGeom>
              <a:avLst/>
              <a:gdLst/>
              <a:ahLst/>
              <a:cxnLst/>
              <a:rect l="l" t="t" r="r" b="b"/>
              <a:pathLst>
                <a:path w="792479" h="2540000">
                  <a:moveTo>
                    <a:pt x="0" y="0"/>
                  </a:moveTo>
                  <a:lnTo>
                    <a:pt x="792162" y="0"/>
                  </a:lnTo>
                  <a:lnTo>
                    <a:pt x="792162" y="2539909"/>
                  </a:lnTo>
                  <a:lnTo>
                    <a:pt x="0" y="253990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B6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021651" y="2942747"/>
              <a:ext cx="792480" cy="2540000"/>
            </a:xfrm>
            <a:custGeom>
              <a:avLst/>
              <a:gdLst/>
              <a:ahLst/>
              <a:cxnLst/>
              <a:rect l="l" t="t" r="r" b="b"/>
              <a:pathLst>
                <a:path w="792479" h="2540000">
                  <a:moveTo>
                    <a:pt x="792161" y="0"/>
                  </a:moveTo>
                  <a:lnTo>
                    <a:pt x="0" y="0"/>
                  </a:lnTo>
                  <a:lnTo>
                    <a:pt x="0" y="2539909"/>
                  </a:lnTo>
                  <a:lnTo>
                    <a:pt x="792161" y="2539909"/>
                  </a:lnTo>
                  <a:lnTo>
                    <a:pt x="7921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021651" y="2942747"/>
              <a:ext cx="792480" cy="2540000"/>
            </a:xfrm>
            <a:custGeom>
              <a:avLst/>
              <a:gdLst/>
              <a:ahLst/>
              <a:cxnLst/>
              <a:rect l="l" t="t" r="r" b="b"/>
              <a:pathLst>
                <a:path w="792479" h="2540000">
                  <a:moveTo>
                    <a:pt x="0" y="0"/>
                  </a:moveTo>
                  <a:lnTo>
                    <a:pt x="792162" y="0"/>
                  </a:lnTo>
                  <a:lnTo>
                    <a:pt x="792162" y="2539909"/>
                  </a:lnTo>
                  <a:lnTo>
                    <a:pt x="0" y="253990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B6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174176" y="2922591"/>
              <a:ext cx="792480" cy="2560320"/>
            </a:xfrm>
            <a:custGeom>
              <a:avLst/>
              <a:gdLst/>
              <a:ahLst/>
              <a:cxnLst/>
              <a:rect l="l" t="t" r="r" b="b"/>
              <a:pathLst>
                <a:path w="792479" h="2560320">
                  <a:moveTo>
                    <a:pt x="792161" y="0"/>
                  </a:moveTo>
                  <a:lnTo>
                    <a:pt x="0" y="0"/>
                  </a:lnTo>
                  <a:lnTo>
                    <a:pt x="0" y="2560063"/>
                  </a:lnTo>
                  <a:lnTo>
                    <a:pt x="792161" y="2560063"/>
                  </a:lnTo>
                  <a:lnTo>
                    <a:pt x="7921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174176" y="2922591"/>
              <a:ext cx="792480" cy="2560320"/>
            </a:xfrm>
            <a:custGeom>
              <a:avLst/>
              <a:gdLst/>
              <a:ahLst/>
              <a:cxnLst/>
              <a:rect l="l" t="t" r="r" b="b"/>
              <a:pathLst>
                <a:path w="792479" h="2560320">
                  <a:moveTo>
                    <a:pt x="0" y="0"/>
                  </a:moveTo>
                  <a:lnTo>
                    <a:pt x="792162" y="0"/>
                  </a:lnTo>
                  <a:lnTo>
                    <a:pt x="792162" y="2560064"/>
                  </a:lnTo>
                  <a:lnTo>
                    <a:pt x="0" y="256006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B6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429266" y="4457992"/>
              <a:ext cx="490855" cy="76200"/>
            </a:xfrm>
            <a:custGeom>
              <a:avLst/>
              <a:gdLst/>
              <a:ahLst/>
              <a:cxnLst/>
              <a:rect l="l" t="t" r="r" b="b"/>
              <a:pathLst>
                <a:path w="490855" h="76200">
                  <a:moveTo>
                    <a:pt x="414110" y="42862"/>
                  </a:moveTo>
                  <a:lnTo>
                    <a:pt x="414110" y="76199"/>
                  </a:lnTo>
                  <a:lnTo>
                    <a:pt x="480786" y="42862"/>
                  </a:lnTo>
                  <a:lnTo>
                    <a:pt x="414110" y="42862"/>
                  </a:lnTo>
                  <a:close/>
                </a:path>
                <a:path w="490855" h="76200">
                  <a:moveTo>
                    <a:pt x="414110" y="33337"/>
                  </a:moveTo>
                  <a:lnTo>
                    <a:pt x="414110" y="42862"/>
                  </a:lnTo>
                  <a:lnTo>
                    <a:pt x="426810" y="42862"/>
                  </a:lnTo>
                  <a:lnTo>
                    <a:pt x="426810" y="33337"/>
                  </a:lnTo>
                  <a:lnTo>
                    <a:pt x="414110" y="33337"/>
                  </a:lnTo>
                  <a:close/>
                </a:path>
                <a:path w="490855" h="76200">
                  <a:moveTo>
                    <a:pt x="414111" y="0"/>
                  </a:moveTo>
                  <a:lnTo>
                    <a:pt x="414110" y="33337"/>
                  </a:lnTo>
                  <a:lnTo>
                    <a:pt x="426810" y="33337"/>
                  </a:lnTo>
                  <a:lnTo>
                    <a:pt x="426810" y="42862"/>
                  </a:lnTo>
                  <a:lnTo>
                    <a:pt x="480788" y="42861"/>
                  </a:lnTo>
                  <a:lnTo>
                    <a:pt x="490311" y="38099"/>
                  </a:lnTo>
                  <a:lnTo>
                    <a:pt x="414111" y="0"/>
                  </a:lnTo>
                  <a:close/>
                </a:path>
                <a:path w="490855" h="76200">
                  <a:moveTo>
                    <a:pt x="0" y="33336"/>
                  </a:moveTo>
                  <a:lnTo>
                    <a:pt x="0" y="42861"/>
                  </a:lnTo>
                  <a:lnTo>
                    <a:pt x="414110" y="42862"/>
                  </a:lnTo>
                  <a:lnTo>
                    <a:pt x="414110" y="33337"/>
                  </a:lnTo>
                  <a:lnTo>
                    <a:pt x="0" y="33336"/>
                  </a:lnTo>
                  <a:close/>
                </a:path>
              </a:pathLst>
            </a:custGeom>
            <a:solidFill>
              <a:srgbClr val="5B69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9495" y="3904488"/>
              <a:ext cx="1511807" cy="4602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5695" y="3883152"/>
              <a:ext cx="1359407" cy="5730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06656" y="3926371"/>
              <a:ext cx="1417247" cy="36933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798323" y="2545588"/>
            <a:ext cx="909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Function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947357" y="2563876"/>
            <a:ext cx="902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Function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108136" y="2545588"/>
            <a:ext cx="900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Function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206656" y="3926371"/>
            <a:ext cx="1417320" cy="369570"/>
          </a:xfrm>
          <a:prstGeom prst="rect">
            <a:avLst/>
          </a:prstGeom>
          <a:ln w="9525">
            <a:solidFill>
              <a:srgbClr val="DF7336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25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485274" y="4003868"/>
            <a:ext cx="712470" cy="228600"/>
          </a:xfrm>
          <a:custGeom>
            <a:avLst/>
            <a:gdLst/>
            <a:ahLst/>
            <a:cxnLst/>
            <a:rect l="l" t="t" r="r" b="b"/>
            <a:pathLst>
              <a:path w="712470" h="228600">
                <a:moveTo>
                  <a:pt x="483293" y="152399"/>
                </a:moveTo>
                <a:lnTo>
                  <a:pt x="483293" y="228600"/>
                </a:lnTo>
                <a:lnTo>
                  <a:pt x="635693" y="152400"/>
                </a:lnTo>
                <a:lnTo>
                  <a:pt x="483293" y="152399"/>
                </a:lnTo>
                <a:close/>
              </a:path>
              <a:path w="712470" h="228600">
                <a:moveTo>
                  <a:pt x="483293" y="76199"/>
                </a:moveTo>
                <a:lnTo>
                  <a:pt x="483293" y="152399"/>
                </a:lnTo>
                <a:lnTo>
                  <a:pt x="521393" y="152400"/>
                </a:lnTo>
                <a:lnTo>
                  <a:pt x="521393" y="76200"/>
                </a:lnTo>
                <a:lnTo>
                  <a:pt x="483293" y="76199"/>
                </a:lnTo>
                <a:close/>
              </a:path>
              <a:path w="712470" h="228600">
                <a:moveTo>
                  <a:pt x="483293" y="0"/>
                </a:moveTo>
                <a:lnTo>
                  <a:pt x="483293" y="76199"/>
                </a:lnTo>
                <a:lnTo>
                  <a:pt x="521393" y="76200"/>
                </a:lnTo>
                <a:lnTo>
                  <a:pt x="521393" y="152400"/>
                </a:lnTo>
                <a:lnTo>
                  <a:pt x="635695" y="152398"/>
                </a:lnTo>
                <a:lnTo>
                  <a:pt x="711893" y="114300"/>
                </a:lnTo>
                <a:lnTo>
                  <a:pt x="483293" y="0"/>
                </a:lnTo>
                <a:close/>
              </a:path>
              <a:path w="712470" h="228600">
                <a:moveTo>
                  <a:pt x="0" y="76198"/>
                </a:moveTo>
                <a:lnTo>
                  <a:pt x="0" y="152398"/>
                </a:lnTo>
                <a:lnTo>
                  <a:pt x="483293" y="152399"/>
                </a:lnTo>
                <a:lnTo>
                  <a:pt x="483293" y="76199"/>
                </a:lnTo>
                <a:lnTo>
                  <a:pt x="0" y="76198"/>
                </a:lnTo>
                <a:close/>
              </a:path>
            </a:pathLst>
          </a:custGeom>
          <a:solidFill>
            <a:srgbClr val="5B697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1283053" y="5020531"/>
            <a:ext cx="1146810" cy="339090"/>
          </a:xfrm>
          <a:prstGeom prst="rect">
            <a:avLst/>
          </a:prstGeom>
          <a:solidFill>
            <a:srgbClr val="FFFFFF"/>
          </a:solidFill>
          <a:ln w="9525">
            <a:solidFill>
              <a:srgbClr val="5B6973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Materials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432404" y="3582785"/>
            <a:ext cx="5026660" cy="1616710"/>
            <a:chOff x="2432404" y="3582785"/>
            <a:chExt cx="5026660" cy="1616710"/>
          </a:xfrm>
        </p:grpSpPr>
        <p:sp>
          <p:nvSpPr>
            <p:cNvPr id="33" name="object 33"/>
            <p:cNvSpPr/>
            <p:nvPr/>
          </p:nvSpPr>
          <p:spPr>
            <a:xfrm>
              <a:off x="2432404" y="5122993"/>
              <a:ext cx="490855" cy="76200"/>
            </a:xfrm>
            <a:custGeom>
              <a:avLst/>
              <a:gdLst/>
              <a:ahLst/>
              <a:cxnLst/>
              <a:rect l="l" t="t" r="r" b="b"/>
              <a:pathLst>
                <a:path w="490855" h="76200">
                  <a:moveTo>
                    <a:pt x="414111" y="0"/>
                  </a:moveTo>
                  <a:lnTo>
                    <a:pt x="414111" y="76199"/>
                  </a:lnTo>
                  <a:lnTo>
                    <a:pt x="480786" y="42862"/>
                  </a:lnTo>
                  <a:lnTo>
                    <a:pt x="426811" y="42862"/>
                  </a:lnTo>
                  <a:lnTo>
                    <a:pt x="426811" y="33337"/>
                  </a:lnTo>
                  <a:lnTo>
                    <a:pt x="480786" y="33337"/>
                  </a:lnTo>
                  <a:lnTo>
                    <a:pt x="414111" y="0"/>
                  </a:lnTo>
                  <a:close/>
                </a:path>
                <a:path w="490855" h="76200">
                  <a:moveTo>
                    <a:pt x="414111" y="33337"/>
                  </a:moveTo>
                  <a:lnTo>
                    <a:pt x="1" y="33337"/>
                  </a:lnTo>
                  <a:lnTo>
                    <a:pt x="0" y="42862"/>
                  </a:lnTo>
                  <a:lnTo>
                    <a:pt x="414111" y="42862"/>
                  </a:lnTo>
                  <a:lnTo>
                    <a:pt x="414111" y="33337"/>
                  </a:lnTo>
                  <a:close/>
                </a:path>
                <a:path w="490855" h="76200">
                  <a:moveTo>
                    <a:pt x="480786" y="33337"/>
                  </a:moveTo>
                  <a:lnTo>
                    <a:pt x="426811" y="33337"/>
                  </a:lnTo>
                  <a:lnTo>
                    <a:pt x="426811" y="42862"/>
                  </a:lnTo>
                  <a:lnTo>
                    <a:pt x="480786" y="42862"/>
                  </a:lnTo>
                  <a:lnTo>
                    <a:pt x="490311" y="38099"/>
                  </a:lnTo>
                  <a:lnTo>
                    <a:pt x="480786" y="33337"/>
                  </a:lnTo>
                  <a:close/>
                </a:path>
              </a:pathLst>
            </a:custGeom>
            <a:solidFill>
              <a:srgbClr val="5B69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8756" y="3582785"/>
              <a:ext cx="230193" cy="93760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9071" y="3583475"/>
              <a:ext cx="773346" cy="7240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4121" y="3583475"/>
              <a:ext cx="773346" cy="72406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3927" y="4550663"/>
              <a:ext cx="4224528" cy="5516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94453" y="4591190"/>
              <a:ext cx="4103687" cy="4318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294453" y="4591190"/>
              <a:ext cx="4104004" cy="431800"/>
            </a:xfrm>
            <a:custGeom>
              <a:avLst/>
              <a:gdLst/>
              <a:ahLst/>
              <a:cxnLst/>
              <a:rect l="l" t="t" r="r" b="b"/>
              <a:pathLst>
                <a:path w="4104004" h="431800">
                  <a:moveTo>
                    <a:pt x="0" y="0"/>
                  </a:moveTo>
                  <a:lnTo>
                    <a:pt x="4103687" y="0"/>
                  </a:lnTo>
                  <a:lnTo>
                    <a:pt x="4103687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873888" y="4607052"/>
            <a:ext cx="2310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Business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Process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255264" y="3230879"/>
            <a:ext cx="4234180" cy="1210310"/>
            <a:chOff x="3255264" y="3230879"/>
            <a:chExt cx="4234180" cy="1210310"/>
          </a:xfrm>
        </p:grpSpPr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64408" y="3230879"/>
              <a:ext cx="4224528" cy="55473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5906" y="3272202"/>
              <a:ext cx="4103686" cy="4318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325906" y="3272203"/>
              <a:ext cx="4104004" cy="431800"/>
            </a:xfrm>
            <a:custGeom>
              <a:avLst/>
              <a:gdLst/>
              <a:ahLst/>
              <a:cxnLst/>
              <a:rect l="l" t="t" r="r" b="b"/>
              <a:pathLst>
                <a:path w="4104004" h="431800">
                  <a:moveTo>
                    <a:pt x="0" y="0"/>
                  </a:moveTo>
                  <a:lnTo>
                    <a:pt x="4103687" y="0"/>
                  </a:lnTo>
                  <a:lnTo>
                    <a:pt x="4103687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55264" y="3889247"/>
              <a:ext cx="4224528" cy="5516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17042" y="3928502"/>
              <a:ext cx="4103687" cy="4318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317041" y="3928502"/>
              <a:ext cx="4104004" cy="431800"/>
            </a:xfrm>
            <a:custGeom>
              <a:avLst/>
              <a:gdLst/>
              <a:ahLst/>
              <a:cxnLst/>
              <a:rect l="l" t="t" r="r" b="b"/>
              <a:pathLst>
                <a:path w="4104004" h="431800">
                  <a:moveTo>
                    <a:pt x="0" y="0"/>
                  </a:moveTo>
                  <a:lnTo>
                    <a:pt x="4103687" y="0"/>
                  </a:lnTo>
                  <a:lnTo>
                    <a:pt x="4103687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873888" y="3942588"/>
            <a:ext cx="2310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Business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Process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133836" y="6563431"/>
            <a:ext cx="17970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2</a:t>
            </a:fld>
            <a:endParaRPr sz="160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73888" y="3308603"/>
            <a:ext cx="23012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657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Business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Process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31540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Business</a:t>
            </a:r>
            <a:r>
              <a:rPr sz="3200" spc="-55" dirty="0"/>
              <a:t> </a:t>
            </a:r>
            <a:r>
              <a:rPr sz="3200" spc="-10" dirty="0"/>
              <a:t>processes</a:t>
            </a:r>
            <a:endParaRPr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2922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The</a:t>
            </a:r>
            <a:r>
              <a:rPr sz="3200" spc="-30" dirty="0"/>
              <a:t> </a:t>
            </a:r>
            <a:r>
              <a:rPr sz="3200" spc="-5" dirty="0"/>
              <a:t>BPM</a:t>
            </a:r>
            <a:r>
              <a:rPr sz="3200" spc="-25" dirty="0"/>
              <a:t> </a:t>
            </a:r>
            <a:r>
              <a:rPr sz="3200" spc="-20" dirty="0"/>
              <a:t>lifecycle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661240" y="1338273"/>
            <a:ext cx="2362200" cy="2233930"/>
            <a:chOff x="3661240" y="1338273"/>
            <a:chExt cx="2362200" cy="2233930"/>
          </a:xfrm>
        </p:grpSpPr>
        <p:sp>
          <p:nvSpPr>
            <p:cNvPr id="4" name="object 4"/>
            <p:cNvSpPr/>
            <p:nvPr/>
          </p:nvSpPr>
          <p:spPr>
            <a:xfrm>
              <a:off x="4754629" y="135958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754629" y="1359580"/>
              <a:ext cx="1186180" cy="669290"/>
            </a:xfrm>
            <a:custGeom>
              <a:avLst/>
              <a:gdLst/>
              <a:ahLst/>
              <a:cxnLst/>
              <a:rect l="l" t="t" r="r" b="b"/>
              <a:pathLst>
                <a:path w="1186179" h="669289">
                  <a:moveTo>
                    <a:pt x="1185667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30272" y="669109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0621" y="1345575"/>
              <a:ext cx="1268350" cy="6892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40621" y="134557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682549" y="2811827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621035" y="2770978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4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8542" y="2797822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7027" y="2756974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5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99285" y="2630583"/>
            <a:ext cx="119697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2075">
              <a:lnSpc>
                <a:spcPct val="102099"/>
              </a:lnSpc>
              <a:spcBef>
                <a:spcPts val="95"/>
              </a:spcBef>
            </a:pPr>
            <a:r>
              <a:rPr sz="1050" spc="10" dirty="0">
                <a:latin typeface="Calibri"/>
                <a:cs typeface="Calibri"/>
              </a:rPr>
              <a:t>Conformance and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performance</a:t>
            </a:r>
            <a:r>
              <a:rPr sz="1050" spc="-6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insights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41646" y="3538532"/>
            <a:ext cx="1290955" cy="1572895"/>
            <a:chOff x="2941646" y="3538532"/>
            <a:chExt cx="1290955" cy="1572895"/>
          </a:xfrm>
        </p:grpSpPr>
        <p:sp>
          <p:nvSpPr>
            <p:cNvPr id="14" name="object 14"/>
            <p:cNvSpPr/>
            <p:nvPr/>
          </p:nvSpPr>
          <p:spPr>
            <a:xfrm>
              <a:off x="3606703" y="4377097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3162" y="4252023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3" y="0"/>
                  </a:moveTo>
                  <a:lnTo>
                    <a:pt x="0" y="144039"/>
                  </a:lnTo>
                  <a:lnTo>
                    <a:pt x="90921" y="128672"/>
                  </a:lnTo>
                  <a:lnTo>
                    <a:pt x="22383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2695" y="4363092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9155" y="4238019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2" y="0"/>
                  </a:moveTo>
                  <a:lnTo>
                    <a:pt x="0" y="144038"/>
                  </a:lnTo>
                  <a:lnTo>
                    <a:pt x="90921" y="128671"/>
                  </a:lnTo>
                  <a:lnTo>
                    <a:pt x="2238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62956" y="355984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75" y="0"/>
                  </a:moveTo>
                  <a:lnTo>
                    <a:pt x="82721" y="0"/>
                  </a:lnTo>
                  <a:lnTo>
                    <a:pt x="50524" y="6488"/>
                  </a:lnTo>
                  <a:lnTo>
                    <a:pt x="24230" y="24193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8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4" y="682679"/>
                  </a:lnTo>
                  <a:lnTo>
                    <a:pt x="82721" y="689168"/>
                  </a:lnTo>
                  <a:lnTo>
                    <a:pt x="1185675" y="689168"/>
                  </a:lnTo>
                  <a:lnTo>
                    <a:pt x="1217882" y="682679"/>
                  </a:lnTo>
                  <a:lnTo>
                    <a:pt x="1244162" y="664975"/>
                  </a:lnTo>
                  <a:lnTo>
                    <a:pt x="1261869" y="638700"/>
                  </a:lnTo>
                  <a:lnTo>
                    <a:pt x="1268359" y="606498"/>
                  </a:lnTo>
                  <a:lnTo>
                    <a:pt x="1268359" y="82669"/>
                  </a:lnTo>
                  <a:lnTo>
                    <a:pt x="1261869" y="50467"/>
                  </a:lnTo>
                  <a:lnTo>
                    <a:pt x="1244162" y="24193"/>
                  </a:lnTo>
                  <a:lnTo>
                    <a:pt x="1217882" y="6488"/>
                  </a:lnTo>
                  <a:lnTo>
                    <a:pt x="118567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62956" y="3559840"/>
              <a:ext cx="1262380" cy="689610"/>
            </a:xfrm>
            <a:custGeom>
              <a:avLst/>
              <a:gdLst/>
              <a:ahLst/>
              <a:cxnLst/>
              <a:rect l="l" t="t" r="r" b="b"/>
              <a:pathLst>
                <a:path w="126237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185677" y="689168"/>
                  </a:lnTo>
                </a:path>
                <a:path w="1262379" h="689610">
                  <a:moveTo>
                    <a:pt x="1185677" y="0"/>
                  </a:move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6968" y="639392"/>
                  </a:lnTo>
                </a:path>
                <a:path w="1262379" h="689610">
                  <a:moveTo>
                    <a:pt x="50524" y="682679"/>
                  </a:moveTo>
                  <a:lnTo>
                    <a:pt x="50525" y="682679"/>
                  </a:lnTo>
                  <a:lnTo>
                    <a:pt x="82721" y="689168"/>
                  </a:lnTo>
                </a:path>
                <a:path w="1262379" h="689610">
                  <a:moveTo>
                    <a:pt x="1185677" y="689168"/>
                  </a:moveTo>
                  <a:lnTo>
                    <a:pt x="1217883" y="682679"/>
                  </a:lnTo>
                  <a:lnTo>
                    <a:pt x="1239598" y="668050"/>
                  </a:lnTo>
                </a:path>
                <a:path w="1262379" h="689610">
                  <a:moveTo>
                    <a:pt x="1261868" y="50467"/>
                  </a:moveTo>
                  <a:lnTo>
                    <a:pt x="1244162" y="24192"/>
                  </a:lnTo>
                  <a:lnTo>
                    <a:pt x="1217883" y="6488"/>
                  </a:lnTo>
                  <a:lnTo>
                    <a:pt x="118567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948" y="3545835"/>
              <a:ext cx="1268359" cy="68916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48949" y="354583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217883" y="682679"/>
                  </a:lnTo>
                  <a:lnTo>
                    <a:pt x="1244162" y="664975"/>
                  </a:lnTo>
                  <a:lnTo>
                    <a:pt x="1261868" y="638700"/>
                  </a:lnTo>
                  <a:lnTo>
                    <a:pt x="1268358" y="606499"/>
                  </a:lnTo>
                  <a:lnTo>
                    <a:pt x="1268358" y="82669"/>
                  </a:lnTo>
                  <a:lnTo>
                    <a:pt x="1261868" y="50467"/>
                  </a:lnTo>
                  <a:lnTo>
                    <a:pt x="1244162" y="24192"/>
                  </a:lnTo>
                  <a:lnTo>
                    <a:pt x="1217883" y="6488"/>
                  </a:lnTo>
                  <a:lnTo>
                    <a:pt x="1185676" y="0"/>
                  </a:ln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5" y="682679"/>
                  </a:lnTo>
                  <a:lnTo>
                    <a:pt x="82721" y="689168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21227" y="3545097"/>
            <a:ext cx="1123950" cy="65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monitoring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and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controlling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65246" y="4473621"/>
            <a:ext cx="62928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Executable  process </a:t>
            </a:r>
            <a:r>
              <a:rPr sz="1050" spc="10" dirty="0">
                <a:latin typeface="Calibri"/>
                <a:cs typeface="Calibri"/>
              </a:rPr>
              <a:t> 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20696" y="5087098"/>
            <a:ext cx="2400300" cy="711835"/>
            <a:chOff x="3520696" y="5087098"/>
            <a:chExt cx="2400300" cy="711835"/>
          </a:xfrm>
        </p:grpSpPr>
        <p:sp>
          <p:nvSpPr>
            <p:cNvPr id="25" name="object 25"/>
            <p:cNvSpPr/>
            <p:nvPr/>
          </p:nvSpPr>
          <p:spPr>
            <a:xfrm>
              <a:off x="4934700" y="5397884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49"/>
                  </a:lnTo>
                  <a:lnTo>
                    <a:pt x="663252" y="41824"/>
                  </a:lnTo>
                  <a:lnTo>
                    <a:pt x="608429" y="46122"/>
                  </a:lnTo>
                  <a:lnTo>
                    <a:pt x="553501" y="49639"/>
                  </a:lnTo>
                  <a:lnTo>
                    <a:pt x="498668" y="52365"/>
                  </a:lnTo>
                  <a:lnTo>
                    <a:pt x="444133" y="54295"/>
                  </a:lnTo>
                  <a:lnTo>
                    <a:pt x="390097" y="55422"/>
                  </a:lnTo>
                  <a:lnTo>
                    <a:pt x="336762" y="55737"/>
                  </a:lnTo>
                  <a:lnTo>
                    <a:pt x="284331" y="55234"/>
                  </a:lnTo>
                  <a:lnTo>
                    <a:pt x="233004" y="53905"/>
                  </a:lnTo>
                  <a:lnTo>
                    <a:pt x="182983" y="51744"/>
                  </a:lnTo>
                  <a:lnTo>
                    <a:pt x="134470" y="48744"/>
                  </a:lnTo>
                  <a:lnTo>
                    <a:pt x="87668" y="44896"/>
                  </a:lnTo>
                  <a:lnTo>
                    <a:pt x="42777" y="40195"/>
                  </a:lnTo>
                  <a:lnTo>
                    <a:pt x="0" y="34633"/>
                  </a:lnTo>
                </a:path>
              </a:pathLst>
            </a:custGeom>
            <a:ln w="14588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10385" y="5389598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1" y="0"/>
                  </a:moveTo>
                  <a:lnTo>
                    <a:pt x="0" y="17933"/>
                  </a:lnTo>
                  <a:lnTo>
                    <a:pt x="126551" y="90390"/>
                  </a:lnTo>
                  <a:lnTo>
                    <a:pt x="144741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20693" y="5383878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50"/>
                  </a:lnTo>
                  <a:lnTo>
                    <a:pt x="663252" y="41824"/>
                  </a:lnTo>
                  <a:lnTo>
                    <a:pt x="608429" y="46123"/>
                  </a:lnTo>
                  <a:lnTo>
                    <a:pt x="553501" y="49639"/>
                  </a:lnTo>
                  <a:lnTo>
                    <a:pt x="498668" y="52366"/>
                  </a:lnTo>
                  <a:lnTo>
                    <a:pt x="444133" y="54297"/>
                  </a:lnTo>
                  <a:lnTo>
                    <a:pt x="390097" y="55423"/>
                  </a:lnTo>
                  <a:lnTo>
                    <a:pt x="336762" y="55739"/>
                  </a:lnTo>
                  <a:lnTo>
                    <a:pt x="284331" y="55237"/>
                  </a:lnTo>
                  <a:lnTo>
                    <a:pt x="233004" y="53909"/>
                  </a:lnTo>
                  <a:lnTo>
                    <a:pt x="182983" y="51749"/>
                  </a:lnTo>
                  <a:lnTo>
                    <a:pt x="134470" y="48750"/>
                  </a:lnTo>
                  <a:lnTo>
                    <a:pt x="87668" y="44903"/>
                  </a:lnTo>
                  <a:lnTo>
                    <a:pt x="42777" y="40204"/>
                  </a:lnTo>
                  <a:lnTo>
                    <a:pt x="0" y="34643"/>
                  </a:lnTo>
                </a:path>
              </a:pathLst>
            </a:custGeom>
            <a:ln w="1458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6377" y="5375592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3" y="0"/>
                  </a:moveTo>
                  <a:lnTo>
                    <a:pt x="0" y="17934"/>
                  </a:lnTo>
                  <a:lnTo>
                    <a:pt x="126552" y="90390"/>
                  </a:lnTo>
                  <a:lnTo>
                    <a:pt x="14474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542005" y="5108406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96" y="0"/>
                  </a:move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500" y="638712"/>
                  </a:lnTo>
                  <a:lnTo>
                    <a:pt x="24227" y="665002"/>
                  </a:lnTo>
                  <a:lnTo>
                    <a:pt x="50525" y="682727"/>
                  </a:lnTo>
                  <a:lnTo>
                    <a:pt x="82721" y="689225"/>
                  </a:lnTo>
                  <a:lnTo>
                    <a:pt x="1185701" y="689225"/>
                  </a:lnTo>
                  <a:lnTo>
                    <a:pt x="1217863" y="682726"/>
                  </a:lnTo>
                  <a:lnTo>
                    <a:pt x="1244146" y="665001"/>
                  </a:lnTo>
                  <a:lnTo>
                    <a:pt x="1261875" y="638712"/>
                  </a:lnTo>
                  <a:lnTo>
                    <a:pt x="1268379" y="606518"/>
                  </a:lnTo>
                  <a:lnTo>
                    <a:pt x="1268379" y="82707"/>
                  </a:lnTo>
                  <a:lnTo>
                    <a:pt x="1261875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99931" y="5108406"/>
              <a:ext cx="1128395" cy="5080"/>
            </a:xfrm>
            <a:custGeom>
              <a:avLst/>
              <a:gdLst/>
              <a:ahLst/>
              <a:cxnLst/>
              <a:rect l="l" t="t" r="r" b="b"/>
              <a:pathLst>
                <a:path w="1128395" h="5079">
                  <a:moveTo>
                    <a:pt x="-7294" y="2502"/>
                  </a:moveTo>
                  <a:lnTo>
                    <a:pt x="1135065" y="2502"/>
                  </a:lnTo>
                </a:path>
              </a:pathLst>
            </a:custGeom>
            <a:ln w="19593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727703" y="5108406"/>
              <a:ext cx="62865" cy="683260"/>
            </a:xfrm>
            <a:custGeom>
              <a:avLst/>
              <a:gdLst/>
              <a:ahLst/>
              <a:cxnLst/>
              <a:rect l="l" t="t" r="r" b="b"/>
              <a:pathLst>
                <a:path w="62864" h="683260">
                  <a:moveTo>
                    <a:pt x="32164" y="682727"/>
                  </a:moveTo>
                  <a:lnTo>
                    <a:pt x="58448" y="665001"/>
                  </a:lnTo>
                  <a:lnTo>
                    <a:pt x="62713" y="658677"/>
                  </a:lnTo>
                </a:path>
                <a:path w="62864" h="683260">
                  <a:moveTo>
                    <a:pt x="62520" y="30261"/>
                  </a:moveTo>
                  <a:lnTo>
                    <a:pt x="58448" y="24223"/>
                  </a:lnTo>
                  <a:lnTo>
                    <a:pt x="32164" y="6498"/>
                  </a:lnTo>
                  <a:lnTo>
                    <a:pt x="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999" y="5094400"/>
              <a:ext cx="1268378" cy="6892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527999" y="509440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226"/>
                  </a:moveTo>
                  <a:lnTo>
                    <a:pt x="1185695" y="689226"/>
                  </a:lnTo>
                  <a:lnTo>
                    <a:pt x="1217861" y="682727"/>
                  </a:lnTo>
                  <a:lnTo>
                    <a:pt x="1244145" y="665003"/>
                  </a:lnTo>
                  <a:lnTo>
                    <a:pt x="1261874" y="638714"/>
                  </a:lnTo>
                  <a:lnTo>
                    <a:pt x="1268378" y="606518"/>
                  </a:lnTo>
                  <a:lnTo>
                    <a:pt x="1268378" y="82708"/>
                  </a:lnTo>
                  <a:lnTo>
                    <a:pt x="1261874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5" y="0"/>
                  </a:ln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500" y="638713"/>
                  </a:lnTo>
                  <a:lnTo>
                    <a:pt x="24227" y="665003"/>
                  </a:lnTo>
                  <a:lnTo>
                    <a:pt x="50520" y="682726"/>
                  </a:lnTo>
                  <a:lnTo>
                    <a:pt x="82721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577486" y="5198731"/>
            <a:ext cx="11696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0990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implementation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66454" y="5469859"/>
            <a:ext cx="79819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 marR="5080" indent="-21082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To-be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008878" y="2767043"/>
            <a:ext cx="1828164" cy="1515110"/>
            <a:chOff x="6008878" y="2767043"/>
            <a:chExt cx="1828164" cy="1515110"/>
          </a:xfrm>
        </p:grpSpPr>
        <p:sp>
          <p:nvSpPr>
            <p:cNvPr id="37" name="object 37"/>
            <p:cNvSpPr/>
            <p:nvPr/>
          </p:nvSpPr>
          <p:spPr>
            <a:xfrm>
              <a:off x="6030188" y="2788351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974810" y="3447078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6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016180" y="2774346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960803" y="3433072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7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561203" y="3592089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3" y="0"/>
                  </a:lnTo>
                  <a:lnTo>
                    <a:pt x="50517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498"/>
                  </a:lnTo>
                  <a:lnTo>
                    <a:pt x="6503" y="638715"/>
                  </a:lnTo>
                  <a:lnTo>
                    <a:pt x="24233" y="665023"/>
                  </a:lnTo>
                  <a:lnTo>
                    <a:pt x="50517" y="682761"/>
                  </a:lnTo>
                  <a:lnTo>
                    <a:pt x="82683" y="689265"/>
                  </a:ln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3"/>
                  </a:lnTo>
                  <a:lnTo>
                    <a:pt x="1261845" y="638715"/>
                  </a:lnTo>
                  <a:lnTo>
                    <a:pt x="1268349" y="606498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604418" y="3592089"/>
              <a:ext cx="1225550" cy="683260"/>
            </a:xfrm>
            <a:custGeom>
              <a:avLst/>
              <a:gdLst/>
              <a:ahLst/>
              <a:cxnLst/>
              <a:rect l="l" t="t" r="r" b="b"/>
              <a:pathLst>
                <a:path w="1225550" h="683260">
                  <a:moveTo>
                    <a:pt x="1142454" y="0"/>
                  </a:moveTo>
                  <a:lnTo>
                    <a:pt x="39468" y="0"/>
                  </a:lnTo>
                  <a:lnTo>
                    <a:pt x="7302" y="6504"/>
                  </a:lnTo>
                  <a:lnTo>
                    <a:pt x="0" y="11432"/>
                  </a:lnTo>
                </a:path>
                <a:path w="1225550" h="683260">
                  <a:moveTo>
                    <a:pt x="1174617" y="682761"/>
                  </a:moveTo>
                  <a:lnTo>
                    <a:pt x="1200901" y="665024"/>
                  </a:lnTo>
                  <a:lnTo>
                    <a:pt x="1218631" y="638716"/>
                  </a:lnTo>
                  <a:lnTo>
                    <a:pt x="1225134" y="606499"/>
                  </a:lnTo>
                  <a:lnTo>
                    <a:pt x="1225134" y="82766"/>
                  </a:lnTo>
                  <a:lnTo>
                    <a:pt x="1218631" y="50549"/>
                  </a:lnTo>
                  <a:lnTo>
                    <a:pt x="1200901" y="24241"/>
                  </a:lnTo>
                  <a:lnTo>
                    <a:pt x="1174617" y="6504"/>
                  </a:lnTo>
                  <a:lnTo>
                    <a:pt x="1142454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196" y="3578084"/>
              <a:ext cx="1268349" cy="6892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47196" y="3578084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4"/>
                  </a:lnTo>
                  <a:lnTo>
                    <a:pt x="1261845" y="638716"/>
                  </a:lnTo>
                  <a:lnTo>
                    <a:pt x="1268349" y="606499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499"/>
                  </a:lnTo>
                  <a:lnTo>
                    <a:pt x="6503" y="638716"/>
                  </a:lnTo>
                  <a:lnTo>
                    <a:pt x="24233" y="665024"/>
                  </a:lnTo>
                  <a:lnTo>
                    <a:pt x="50516" y="682761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90518" y="3682385"/>
            <a:ext cx="58229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98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 analysis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22145" y="2630253"/>
            <a:ext cx="73723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As-is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738631" y="2426970"/>
            <a:ext cx="1290320" cy="711835"/>
            <a:chOff x="4738631" y="2426970"/>
            <a:chExt cx="1290320" cy="711835"/>
          </a:xfrm>
        </p:grpSpPr>
        <p:sp>
          <p:nvSpPr>
            <p:cNvPr id="48" name="object 48"/>
            <p:cNvSpPr/>
            <p:nvPr/>
          </p:nvSpPr>
          <p:spPr>
            <a:xfrm>
              <a:off x="4759942" y="2448278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5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759941" y="2448278"/>
              <a:ext cx="1200785" cy="683260"/>
            </a:xfrm>
            <a:custGeom>
              <a:avLst/>
              <a:gdLst/>
              <a:ahLst/>
              <a:cxnLst/>
              <a:rect l="l" t="t" r="r" b="b"/>
              <a:pathLst>
                <a:path w="1200785" h="683260">
                  <a:moveTo>
                    <a:pt x="1185667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</a:path>
                <a:path w="1200785" h="683260">
                  <a:moveTo>
                    <a:pt x="35709" y="672759"/>
                  </a:moveTo>
                  <a:lnTo>
                    <a:pt x="50557" y="682763"/>
                  </a:lnTo>
                  <a:lnTo>
                    <a:pt x="50558" y="682763"/>
                  </a:lnTo>
                </a:path>
                <a:path w="1200785" h="683260">
                  <a:moveTo>
                    <a:pt x="1200412" y="2976"/>
                  </a:moveTo>
                  <a:lnTo>
                    <a:pt x="118566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5933" y="2434272"/>
              <a:ext cx="1268446" cy="68926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45934" y="2434272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79" y="689265"/>
                  </a:move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6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030696" y="2538671"/>
            <a:ext cx="69913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540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discovery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329283" y="2025490"/>
            <a:ext cx="106680" cy="422909"/>
            <a:chOff x="5329283" y="2025490"/>
            <a:chExt cx="106680" cy="422909"/>
          </a:xfrm>
        </p:grpSpPr>
        <p:sp>
          <p:nvSpPr>
            <p:cNvPr id="54" name="object 54"/>
            <p:cNvSpPr/>
            <p:nvPr/>
          </p:nvSpPr>
          <p:spPr>
            <a:xfrm>
              <a:off x="5389398" y="2046797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43291" y="2309977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4" y="0"/>
                  </a:moveTo>
                  <a:lnTo>
                    <a:pt x="0" y="0"/>
                  </a:lnTo>
                  <a:lnTo>
                    <a:pt x="46107" y="138300"/>
                  </a:lnTo>
                  <a:lnTo>
                    <a:pt x="92214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75391" y="2032792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29283" y="2295972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5" y="0"/>
                  </a:moveTo>
                  <a:lnTo>
                    <a:pt x="0" y="0"/>
                  </a:lnTo>
                  <a:lnTo>
                    <a:pt x="46108" y="138300"/>
                  </a:lnTo>
                  <a:lnTo>
                    <a:pt x="9221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889687" y="1449973"/>
            <a:ext cx="1904364" cy="858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identification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latin typeface="Calibri"/>
              <a:cs typeface="Calibri"/>
            </a:endParaRPr>
          </a:p>
          <a:p>
            <a:pPr marL="7620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Process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architecture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891935" y="4259896"/>
            <a:ext cx="1319530" cy="1546225"/>
            <a:chOff x="5891935" y="4259896"/>
            <a:chExt cx="1319530" cy="1546225"/>
          </a:xfrm>
        </p:grpSpPr>
        <p:sp>
          <p:nvSpPr>
            <p:cNvPr id="60" name="object 60"/>
            <p:cNvSpPr/>
            <p:nvPr/>
          </p:nvSpPr>
          <p:spPr>
            <a:xfrm>
              <a:off x="6652621" y="4281204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534725" y="5015227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6"/>
                  </a:lnTo>
                  <a:lnTo>
                    <a:pt x="145618" y="85713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638613" y="4267199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520718" y="5001223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4"/>
                  </a:lnTo>
                  <a:lnTo>
                    <a:pt x="145618" y="85712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913245" y="5109033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5" y="0"/>
                  </a:move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489" y="638712"/>
                  </a:lnTo>
                  <a:lnTo>
                    <a:pt x="24197" y="665001"/>
                  </a:lnTo>
                  <a:lnTo>
                    <a:pt x="50479" y="682726"/>
                  </a:lnTo>
                  <a:lnTo>
                    <a:pt x="82682" y="689225"/>
                  </a:lnTo>
                  <a:lnTo>
                    <a:pt x="1185670" y="689225"/>
                  </a:lnTo>
                  <a:lnTo>
                    <a:pt x="1217833" y="682725"/>
                  </a:lnTo>
                  <a:lnTo>
                    <a:pt x="1244115" y="665001"/>
                  </a:lnTo>
                  <a:lnTo>
                    <a:pt x="1261845" y="638711"/>
                  </a:lnTo>
                  <a:lnTo>
                    <a:pt x="1268349" y="606518"/>
                  </a:lnTo>
                  <a:lnTo>
                    <a:pt x="1268349" y="82707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1" y="6499"/>
                  </a:lnTo>
                  <a:lnTo>
                    <a:pt x="118566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5947593" y="5109033"/>
              <a:ext cx="1234440" cy="689610"/>
            </a:xfrm>
            <a:custGeom>
              <a:avLst/>
              <a:gdLst/>
              <a:ahLst/>
              <a:cxnLst/>
              <a:rect l="l" t="t" r="r" b="b"/>
              <a:pathLst>
                <a:path w="1234440" h="689610">
                  <a:moveTo>
                    <a:pt x="1151320" y="0"/>
                  </a:moveTo>
                  <a:lnTo>
                    <a:pt x="48334" y="0"/>
                  </a:lnTo>
                  <a:lnTo>
                    <a:pt x="16127" y="6499"/>
                  </a:lnTo>
                  <a:lnTo>
                    <a:pt x="0" y="17376"/>
                  </a:lnTo>
                </a:path>
                <a:path w="1234440" h="689610">
                  <a:moveTo>
                    <a:pt x="1151317" y="689226"/>
                  </a:moveTo>
                  <a:lnTo>
                    <a:pt x="1183483" y="682727"/>
                  </a:lnTo>
                  <a:lnTo>
                    <a:pt x="1209767" y="665002"/>
                  </a:lnTo>
                  <a:lnTo>
                    <a:pt x="1227497" y="638712"/>
                  </a:lnTo>
                  <a:lnTo>
                    <a:pt x="1234000" y="606518"/>
                  </a:lnTo>
                  <a:lnTo>
                    <a:pt x="1234000" y="82708"/>
                  </a:lnTo>
                  <a:lnTo>
                    <a:pt x="1227497" y="50512"/>
                  </a:lnTo>
                  <a:lnTo>
                    <a:pt x="1209767" y="24223"/>
                  </a:lnTo>
                  <a:lnTo>
                    <a:pt x="1183483" y="6499"/>
                  </a:lnTo>
                  <a:lnTo>
                    <a:pt x="115132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9237" y="5095028"/>
              <a:ext cx="1268349" cy="68922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899238" y="5095027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26"/>
                  </a:moveTo>
                  <a:lnTo>
                    <a:pt x="1185666" y="689226"/>
                  </a:lnTo>
                  <a:lnTo>
                    <a:pt x="1217832" y="682727"/>
                  </a:lnTo>
                  <a:lnTo>
                    <a:pt x="1244115" y="665003"/>
                  </a:lnTo>
                  <a:lnTo>
                    <a:pt x="1261845" y="638714"/>
                  </a:lnTo>
                  <a:lnTo>
                    <a:pt x="1268349" y="606518"/>
                  </a:lnTo>
                  <a:lnTo>
                    <a:pt x="1268349" y="82708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2" y="6499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489" y="638713"/>
                  </a:lnTo>
                  <a:lnTo>
                    <a:pt x="24196" y="665003"/>
                  </a:lnTo>
                  <a:lnTo>
                    <a:pt x="50475" y="682726"/>
                  </a:lnTo>
                  <a:lnTo>
                    <a:pt x="82682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215517" y="5199358"/>
            <a:ext cx="6362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65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redesign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32809" y="4478973"/>
            <a:ext cx="92392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Insights </a:t>
            </a:r>
            <a:r>
              <a:rPr sz="1050" spc="10" dirty="0">
                <a:latin typeface="Calibri"/>
                <a:cs typeface="Calibri"/>
              </a:rPr>
              <a:t>on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weaknesses</a:t>
            </a:r>
            <a:r>
              <a:rPr sz="1050" spc="5" dirty="0">
                <a:latin typeface="Calibri"/>
                <a:cs typeface="Calibri"/>
              </a:rPr>
              <a:t> and  their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impact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718307" y="1268763"/>
            <a:ext cx="4791710" cy="3966845"/>
            <a:chOff x="4718307" y="1268763"/>
            <a:chExt cx="4791710" cy="3966845"/>
          </a:xfrm>
        </p:grpSpPr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2030" y="1268763"/>
              <a:ext cx="1906559" cy="97846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5741" y="2692750"/>
              <a:ext cx="1728191" cy="19677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8863" y="4203466"/>
              <a:ext cx="1401067" cy="103158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746882" y="2445059"/>
              <a:ext cx="1289050" cy="692150"/>
            </a:xfrm>
            <a:custGeom>
              <a:avLst/>
              <a:gdLst/>
              <a:ahLst/>
              <a:cxnLst/>
              <a:rect l="l" t="t" r="r" b="b"/>
              <a:pathLst>
                <a:path w="1289050" h="692150">
                  <a:moveTo>
                    <a:pt x="0" y="115360"/>
                  </a:moveTo>
                  <a:lnTo>
                    <a:pt x="9065" y="70457"/>
                  </a:lnTo>
                  <a:lnTo>
                    <a:pt x="33788" y="33788"/>
                  </a:lnTo>
                  <a:lnTo>
                    <a:pt x="70457" y="9065"/>
                  </a:lnTo>
                  <a:lnTo>
                    <a:pt x="115360" y="0"/>
                  </a:lnTo>
                  <a:lnTo>
                    <a:pt x="1173613" y="0"/>
                  </a:lnTo>
                  <a:lnTo>
                    <a:pt x="1218516" y="9065"/>
                  </a:lnTo>
                  <a:lnTo>
                    <a:pt x="1255185" y="33788"/>
                  </a:lnTo>
                  <a:lnTo>
                    <a:pt x="1279908" y="70457"/>
                  </a:lnTo>
                  <a:lnTo>
                    <a:pt x="1288974" y="115360"/>
                  </a:lnTo>
                  <a:lnTo>
                    <a:pt x="1288974" y="576790"/>
                  </a:lnTo>
                  <a:lnTo>
                    <a:pt x="1279908" y="621693"/>
                  </a:lnTo>
                  <a:lnTo>
                    <a:pt x="1255185" y="658362"/>
                  </a:lnTo>
                  <a:lnTo>
                    <a:pt x="1218516" y="683085"/>
                  </a:lnTo>
                  <a:lnTo>
                    <a:pt x="1173613" y="692151"/>
                  </a:lnTo>
                  <a:lnTo>
                    <a:pt x="115360" y="692151"/>
                  </a:lnTo>
                  <a:lnTo>
                    <a:pt x="70457" y="683085"/>
                  </a:lnTo>
                  <a:lnTo>
                    <a:pt x="33788" y="658362"/>
                  </a:lnTo>
                  <a:lnTo>
                    <a:pt x="9065" y="621693"/>
                  </a:lnTo>
                  <a:lnTo>
                    <a:pt x="0" y="576790"/>
                  </a:lnTo>
                  <a:lnTo>
                    <a:pt x="0" y="115360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7880" y="4253660"/>
            <a:ext cx="1627827" cy="94367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6557" y="2377764"/>
            <a:ext cx="1543471" cy="822582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10250" y="6277102"/>
            <a:ext cx="1829109" cy="434987"/>
          </a:xfrm>
          <a:prstGeom prst="rect">
            <a:avLst/>
          </a:prstGeom>
        </p:spPr>
      </p:pic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3934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Business</a:t>
            </a:r>
            <a:r>
              <a:rPr sz="3200" spc="-20" dirty="0"/>
              <a:t> </a:t>
            </a:r>
            <a:r>
              <a:rPr sz="3200" spc="-15" dirty="0"/>
              <a:t>process</a:t>
            </a:r>
            <a:r>
              <a:rPr sz="3200" spc="-20" dirty="0"/>
              <a:t> </a:t>
            </a:r>
            <a:r>
              <a:rPr sz="3200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06632" y="2188107"/>
            <a:ext cx="8637270" cy="2863850"/>
            <a:chOff x="1006632" y="2188107"/>
            <a:chExt cx="8637270" cy="2863850"/>
          </a:xfrm>
        </p:grpSpPr>
        <p:sp>
          <p:nvSpPr>
            <p:cNvPr id="4" name="object 4"/>
            <p:cNvSpPr/>
            <p:nvPr/>
          </p:nvSpPr>
          <p:spPr>
            <a:xfrm>
              <a:off x="1010442" y="2199277"/>
              <a:ext cx="8622030" cy="2848610"/>
            </a:xfrm>
            <a:custGeom>
              <a:avLst/>
              <a:gdLst/>
              <a:ahLst/>
              <a:cxnLst/>
              <a:rect l="l" t="t" r="r" b="b"/>
              <a:pathLst>
                <a:path w="8622030" h="2848610">
                  <a:moveTo>
                    <a:pt x="0" y="2848316"/>
                  </a:moveTo>
                  <a:lnTo>
                    <a:pt x="8621794" y="2848316"/>
                  </a:lnTo>
                  <a:lnTo>
                    <a:pt x="8621794" y="0"/>
                  </a:lnTo>
                  <a:lnTo>
                    <a:pt x="0" y="0"/>
                  </a:lnTo>
                  <a:lnTo>
                    <a:pt x="0" y="2848316"/>
                  </a:lnTo>
                  <a:close/>
                </a:path>
              </a:pathLst>
            </a:custGeom>
            <a:ln w="70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010442" y="2191917"/>
              <a:ext cx="1044575" cy="2856230"/>
            </a:xfrm>
            <a:custGeom>
              <a:avLst/>
              <a:gdLst/>
              <a:ahLst/>
              <a:cxnLst/>
              <a:rect l="l" t="t" r="r" b="b"/>
              <a:pathLst>
                <a:path w="1044575" h="2856229">
                  <a:moveTo>
                    <a:pt x="1043959" y="0"/>
                  </a:moveTo>
                  <a:lnTo>
                    <a:pt x="0" y="0"/>
                  </a:lnTo>
                  <a:lnTo>
                    <a:pt x="0" y="2855676"/>
                  </a:lnTo>
                  <a:lnTo>
                    <a:pt x="1043959" y="2855676"/>
                  </a:lnTo>
                  <a:lnTo>
                    <a:pt x="1043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010442" y="2191917"/>
              <a:ext cx="1044575" cy="2856230"/>
            </a:xfrm>
            <a:custGeom>
              <a:avLst/>
              <a:gdLst/>
              <a:ahLst/>
              <a:cxnLst/>
              <a:rect l="l" t="t" r="r" b="b"/>
              <a:pathLst>
                <a:path w="1044575" h="2856229">
                  <a:moveTo>
                    <a:pt x="0" y="2855676"/>
                  </a:moveTo>
                  <a:lnTo>
                    <a:pt x="1043959" y="2855676"/>
                  </a:lnTo>
                  <a:lnTo>
                    <a:pt x="1043959" y="0"/>
                  </a:lnTo>
                  <a:lnTo>
                    <a:pt x="0" y="0"/>
                  </a:lnTo>
                  <a:lnTo>
                    <a:pt x="0" y="2855676"/>
                  </a:lnTo>
                  <a:close/>
                </a:path>
              </a:pathLst>
            </a:custGeom>
            <a:ln w="70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2054402" y="2191918"/>
              <a:ext cx="7585709" cy="1774189"/>
            </a:xfrm>
            <a:custGeom>
              <a:avLst/>
              <a:gdLst/>
              <a:ahLst/>
              <a:cxnLst/>
              <a:rect l="l" t="t" r="r" b="b"/>
              <a:pathLst>
                <a:path w="7585709" h="1774189">
                  <a:moveTo>
                    <a:pt x="7585135" y="0"/>
                  </a:moveTo>
                  <a:lnTo>
                    <a:pt x="0" y="0"/>
                  </a:lnTo>
                  <a:lnTo>
                    <a:pt x="0" y="1773756"/>
                  </a:lnTo>
                  <a:lnTo>
                    <a:pt x="7585135" y="1773756"/>
                  </a:lnTo>
                  <a:lnTo>
                    <a:pt x="75851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2054402" y="2191917"/>
              <a:ext cx="7585709" cy="1774189"/>
            </a:xfrm>
            <a:custGeom>
              <a:avLst/>
              <a:gdLst/>
              <a:ahLst/>
              <a:cxnLst/>
              <a:rect l="l" t="t" r="r" b="b"/>
              <a:pathLst>
                <a:path w="7585709" h="1774189">
                  <a:moveTo>
                    <a:pt x="0" y="1773757"/>
                  </a:moveTo>
                  <a:lnTo>
                    <a:pt x="7585135" y="1773757"/>
                  </a:lnTo>
                  <a:lnTo>
                    <a:pt x="7585135" y="0"/>
                  </a:lnTo>
                  <a:lnTo>
                    <a:pt x="0" y="0"/>
                  </a:lnTo>
                  <a:lnTo>
                    <a:pt x="0" y="1773757"/>
                  </a:lnTo>
                  <a:close/>
                </a:path>
              </a:pathLst>
            </a:custGeom>
            <a:ln w="70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0080" y="2187362"/>
            <a:ext cx="386080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 MT"/>
                <a:cs typeface="Arial MT"/>
              </a:rPr>
              <a:t>ERP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4700" y="3953809"/>
            <a:ext cx="1769110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Senior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Finance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Officer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3972" y="2163614"/>
            <a:ext cx="1036955" cy="44958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59055" marR="53975" indent="145415">
              <a:lnSpc>
                <a:spcPts val="1670"/>
              </a:lnSpc>
              <a:spcBef>
                <a:spcPts val="155"/>
              </a:spcBef>
            </a:pPr>
            <a:r>
              <a:rPr sz="1400" spc="-15" dirty="0">
                <a:latin typeface="Arial MT"/>
                <a:cs typeface="Arial MT"/>
              </a:rPr>
              <a:t>Finance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Department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75993" y="2697543"/>
            <a:ext cx="935355" cy="647700"/>
            <a:chOff x="4475993" y="2697543"/>
            <a:chExt cx="935355" cy="647700"/>
          </a:xfrm>
        </p:grpSpPr>
        <p:sp>
          <p:nvSpPr>
            <p:cNvPr id="13" name="object 13"/>
            <p:cNvSpPr/>
            <p:nvPr/>
          </p:nvSpPr>
          <p:spPr>
            <a:xfrm>
              <a:off x="4480122" y="2701671"/>
              <a:ext cx="927100" cy="639445"/>
            </a:xfrm>
            <a:custGeom>
              <a:avLst/>
              <a:gdLst/>
              <a:ahLst/>
              <a:cxnLst/>
              <a:rect l="l" t="t" r="r" b="b"/>
              <a:pathLst>
                <a:path w="927100" h="639445">
                  <a:moveTo>
                    <a:pt x="861720" y="0"/>
                  </a:moveTo>
                  <a:lnTo>
                    <a:pt x="65035" y="0"/>
                  </a:lnTo>
                  <a:lnTo>
                    <a:pt x="63409" y="2466"/>
                  </a:lnTo>
                  <a:lnTo>
                    <a:pt x="39493" y="7463"/>
                  </a:lnTo>
                  <a:lnTo>
                    <a:pt x="19957" y="21090"/>
                  </a:lnTo>
                  <a:lnTo>
                    <a:pt x="6782" y="41296"/>
                  </a:lnTo>
                  <a:lnTo>
                    <a:pt x="1950" y="66032"/>
                  </a:lnTo>
                  <a:lnTo>
                    <a:pt x="0" y="67265"/>
                  </a:lnTo>
                  <a:lnTo>
                    <a:pt x="0" y="571752"/>
                  </a:lnTo>
                  <a:lnTo>
                    <a:pt x="1950" y="574443"/>
                  </a:lnTo>
                  <a:lnTo>
                    <a:pt x="6782" y="599178"/>
                  </a:lnTo>
                  <a:lnTo>
                    <a:pt x="19957" y="619384"/>
                  </a:lnTo>
                  <a:lnTo>
                    <a:pt x="39493" y="633011"/>
                  </a:lnTo>
                  <a:lnTo>
                    <a:pt x="63409" y="638008"/>
                  </a:lnTo>
                  <a:lnTo>
                    <a:pt x="65035" y="639018"/>
                  </a:lnTo>
                  <a:lnTo>
                    <a:pt x="861720" y="639018"/>
                  </a:lnTo>
                  <a:lnTo>
                    <a:pt x="862262" y="638008"/>
                  </a:lnTo>
                  <a:lnTo>
                    <a:pt x="886178" y="633011"/>
                  </a:lnTo>
                  <a:lnTo>
                    <a:pt x="905714" y="619384"/>
                  </a:lnTo>
                  <a:lnTo>
                    <a:pt x="918889" y="599178"/>
                  </a:lnTo>
                  <a:lnTo>
                    <a:pt x="923721" y="574443"/>
                  </a:lnTo>
                  <a:lnTo>
                    <a:pt x="926757" y="571752"/>
                  </a:lnTo>
                  <a:lnTo>
                    <a:pt x="926757" y="67265"/>
                  </a:lnTo>
                  <a:lnTo>
                    <a:pt x="923721" y="66032"/>
                  </a:lnTo>
                  <a:lnTo>
                    <a:pt x="918889" y="41296"/>
                  </a:lnTo>
                  <a:lnTo>
                    <a:pt x="905714" y="21090"/>
                  </a:lnTo>
                  <a:lnTo>
                    <a:pt x="886178" y="7463"/>
                  </a:lnTo>
                  <a:lnTo>
                    <a:pt x="862262" y="2466"/>
                  </a:lnTo>
                  <a:lnTo>
                    <a:pt x="861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0121" y="2701671"/>
              <a:ext cx="927100" cy="639445"/>
            </a:xfrm>
            <a:custGeom>
              <a:avLst/>
              <a:gdLst/>
              <a:ahLst/>
              <a:cxnLst/>
              <a:rect l="l" t="t" r="r" b="b"/>
              <a:pathLst>
                <a:path w="927100" h="639445">
                  <a:moveTo>
                    <a:pt x="65035" y="639017"/>
                  </a:moveTo>
                  <a:lnTo>
                    <a:pt x="861720" y="639017"/>
                  </a:lnTo>
                  <a:lnTo>
                    <a:pt x="862262" y="638008"/>
                  </a:lnTo>
                  <a:lnTo>
                    <a:pt x="886178" y="633010"/>
                  </a:lnTo>
                  <a:lnTo>
                    <a:pt x="905714" y="619384"/>
                  </a:lnTo>
                  <a:lnTo>
                    <a:pt x="918889" y="599178"/>
                  </a:lnTo>
                  <a:lnTo>
                    <a:pt x="923721" y="574442"/>
                  </a:lnTo>
                  <a:lnTo>
                    <a:pt x="926756" y="571752"/>
                  </a:lnTo>
                  <a:lnTo>
                    <a:pt x="926756" y="67264"/>
                  </a:lnTo>
                  <a:lnTo>
                    <a:pt x="923721" y="66031"/>
                  </a:lnTo>
                  <a:lnTo>
                    <a:pt x="918889" y="41296"/>
                  </a:lnTo>
                  <a:lnTo>
                    <a:pt x="905714" y="21090"/>
                  </a:lnTo>
                  <a:lnTo>
                    <a:pt x="886178" y="7463"/>
                  </a:lnTo>
                  <a:lnTo>
                    <a:pt x="862262" y="2466"/>
                  </a:lnTo>
                  <a:lnTo>
                    <a:pt x="861720" y="0"/>
                  </a:lnTo>
                  <a:lnTo>
                    <a:pt x="65035" y="0"/>
                  </a:lnTo>
                  <a:lnTo>
                    <a:pt x="63409" y="2466"/>
                  </a:lnTo>
                  <a:lnTo>
                    <a:pt x="39493" y="7463"/>
                  </a:lnTo>
                  <a:lnTo>
                    <a:pt x="19957" y="21090"/>
                  </a:lnTo>
                  <a:lnTo>
                    <a:pt x="6783" y="41296"/>
                  </a:lnTo>
                  <a:lnTo>
                    <a:pt x="1951" y="66031"/>
                  </a:lnTo>
                  <a:lnTo>
                    <a:pt x="0" y="67264"/>
                  </a:lnTo>
                  <a:lnTo>
                    <a:pt x="0" y="571752"/>
                  </a:lnTo>
                  <a:lnTo>
                    <a:pt x="1951" y="574442"/>
                  </a:lnTo>
                  <a:lnTo>
                    <a:pt x="6783" y="599178"/>
                  </a:lnTo>
                  <a:lnTo>
                    <a:pt x="19957" y="619384"/>
                  </a:lnTo>
                  <a:lnTo>
                    <a:pt x="39493" y="633010"/>
                  </a:lnTo>
                  <a:lnTo>
                    <a:pt x="63409" y="638008"/>
                  </a:lnTo>
                  <a:lnTo>
                    <a:pt x="65035" y="639017"/>
                  </a:lnTo>
                  <a:close/>
                </a:path>
              </a:pathLst>
            </a:custGeom>
            <a:ln w="7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25519" y="2710948"/>
            <a:ext cx="835025" cy="590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3000"/>
              </a:lnSpc>
              <a:spcBef>
                <a:spcPts val="90"/>
              </a:spcBef>
            </a:pPr>
            <a:r>
              <a:rPr sz="1200" spc="-5" dirty="0">
                <a:latin typeface="Arial MT"/>
                <a:cs typeface="Arial MT"/>
              </a:rPr>
              <a:t>Check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Invoice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Mismatches</a:t>
            </a:r>
            <a:endParaRPr sz="12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91541" y="2697543"/>
            <a:ext cx="3816985" cy="647700"/>
            <a:chOff x="3191541" y="2697543"/>
            <a:chExt cx="3816985" cy="647700"/>
          </a:xfrm>
        </p:grpSpPr>
        <p:sp>
          <p:nvSpPr>
            <p:cNvPr id="17" name="object 17"/>
            <p:cNvSpPr/>
            <p:nvPr/>
          </p:nvSpPr>
          <p:spPr>
            <a:xfrm>
              <a:off x="4125785" y="3021180"/>
              <a:ext cx="306070" cy="1270"/>
            </a:xfrm>
            <a:custGeom>
              <a:avLst/>
              <a:gdLst/>
              <a:ahLst/>
              <a:cxnLst/>
              <a:rect l="l" t="t" r="r" b="b"/>
              <a:pathLst>
                <a:path w="306070" h="1269">
                  <a:moveTo>
                    <a:pt x="-1345" y="336"/>
                  </a:moveTo>
                  <a:lnTo>
                    <a:pt x="306903" y="336"/>
                  </a:lnTo>
                </a:path>
              </a:pathLst>
            </a:custGeom>
            <a:ln w="3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215" y="2987548"/>
              <a:ext cx="57150" cy="67310"/>
            </a:xfrm>
            <a:custGeom>
              <a:avLst/>
              <a:gdLst/>
              <a:ahLst/>
              <a:cxnLst/>
              <a:rect l="l" t="t" r="r" b="b"/>
              <a:pathLst>
                <a:path w="57150" h="67310">
                  <a:moveTo>
                    <a:pt x="0" y="0"/>
                  </a:moveTo>
                  <a:lnTo>
                    <a:pt x="0" y="67264"/>
                  </a:lnTo>
                  <a:lnTo>
                    <a:pt x="56906" y="3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403842" y="3021180"/>
              <a:ext cx="287655" cy="1270"/>
            </a:xfrm>
            <a:custGeom>
              <a:avLst/>
              <a:gdLst/>
              <a:ahLst/>
              <a:cxnLst/>
              <a:rect l="l" t="t" r="r" b="b"/>
              <a:pathLst>
                <a:path w="287654" h="1269">
                  <a:moveTo>
                    <a:pt x="-1345" y="336"/>
                  </a:moveTo>
                  <a:lnTo>
                    <a:pt x="288910" y="336"/>
                  </a:lnTo>
                </a:path>
              </a:pathLst>
            </a:custGeom>
            <a:ln w="3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683275" y="2987547"/>
              <a:ext cx="1325245" cy="67310"/>
            </a:xfrm>
            <a:custGeom>
              <a:avLst/>
              <a:gdLst/>
              <a:ahLst/>
              <a:cxnLst/>
              <a:rect l="l" t="t" r="r" b="b"/>
              <a:pathLst>
                <a:path w="1325245" h="67310">
                  <a:moveTo>
                    <a:pt x="65036" y="33642"/>
                  </a:moveTo>
                  <a:lnTo>
                    <a:pt x="0" y="0"/>
                  </a:lnTo>
                  <a:lnTo>
                    <a:pt x="0" y="67271"/>
                  </a:lnTo>
                  <a:lnTo>
                    <a:pt x="65036" y="33642"/>
                  </a:lnTo>
                  <a:close/>
                </a:path>
                <a:path w="1325245" h="67310">
                  <a:moveTo>
                    <a:pt x="1325092" y="33642"/>
                  </a:moveTo>
                  <a:lnTo>
                    <a:pt x="1268196" y="0"/>
                  </a:lnTo>
                  <a:lnTo>
                    <a:pt x="1268196" y="67271"/>
                  </a:lnTo>
                  <a:lnTo>
                    <a:pt x="1325092" y="336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748314" y="2785752"/>
              <a:ext cx="455295" cy="471170"/>
            </a:xfrm>
            <a:custGeom>
              <a:avLst/>
              <a:gdLst/>
              <a:ahLst/>
              <a:cxnLst/>
              <a:rect l="l" t="t" r="r" b="b"/>
              <a:pathLst>
                <a:path w="455295" h="471170">
                  <a:moveTo>
                    <a:pt x="227624" y="0"/>
                  </a:moveTo>
                  <a:lnTo>
                    <a:pt x="0" y="235427"/>
                  </a:lnTo>
                  <a:lnTo>
                    <a:pt x="227624" y="470855"/>
                  </a:lnTo>
                  <a:lnTo>
                    <a:pt x="455249" y="235427"/>
                  </a:lnTo>
                  <a:lnTo>
                    <a:pt x="227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748314" y="2785752"/>
              <a:ext cx="455295" cy="471170"/>
            </a:xfrm>
            <a:custGeom>
              <a:avLst/>
              <a:gdLst/>
              <a:ahLst/>
              <a:cxnLst/>
              <a:rect l="l" t="t" r="r" b="b"/>
              <a:pathLst>
                <a:path w="455295" h="471170">
                  <a:moveTo>
                    <a:pt x="0" y="235427"/>
                  </a:moveTo>
                  <a:lnTo>
                    <a:pt x="227624" y="0"/>
                  </a:lnTo>
                  <a:lnTo>
                    <a:pt x="455248" y="235427"/>
                  </a:lnTo>
                  <a:lnTo>
                    <a:pt x="227624" y="470854"/>
                  </a:lnTo>
                  <a:lnTo>
                    <a:pt x="0" y="235427"/>
                  </a:lnTo>
                  <a:close/>
                </a:path>
              </a:pathLst>
            </a:custGeom>
            <a:ln w="7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27812" y="2910641"/>
              <a:ext cx="98425" cy="222885"/>
            </a:xfrm>
            <a:custGeom>
              <a:avLst/>
              <a:gdLst/>
              <a:ahLst/>
              <a:cxnLst/>
              <a:rect l="l" t="t" r="r" b="b"/>
              <a:pathLst>
                <a:path w="98425" h="222885">
                  <a:moveTo>
                    <a:pt x="0" y="0"/>
                  </a:moveTo>
                  <a:lnTo>
                    <a:pt x="98312" y="222422"/>
                  </a:lnTo>
                </a:path>
                <a:path w="98425" h="222885">
                  <a:moveTo>
                    <a:pt x="98312" y="0"/>
                  </a:moveTo>
                  <a:lnTo>
                    <a:pt x="0" y="222422"/>
                  </a:lnTo>
                </a:path>
              </a:pathLst>
            </a:custGeom>
            <a:ln w="2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195669" y="2701671"/>
              <a:ext cx="922655" cy="639445"/>
            </a:xfrm>
            <a:custGeom>
              <a:avLst/>
              <a:gdLst/>
              <a:ahLst/>
              <a:cxnLst/>
              <a:rect l="l" t="t" r="r" b="b"/>
              <a:pathLst>
                <a:path w="922654" h="639445">
                  <a:moveTo>
                    <a:pt x="861721" y="0"/>
                  </a:moveTo>
                  <a:lnTo>
                    <a:pt x="65036" y="0"/>
                  </a:lnTo>
                  <a:lnTo>
                    <a:pt x="62054" y="2466"/>
                  </a:lnTo>
                  <a:lnTo>
                    <a:pt x="38134" y="7463"/>
                  </a:lnTo>
                  <a:lnTo>
                    <a:pt x="18599" y="21090"/>
                  </a:lnTo>
                  <a:lnTo>
                    <a:pt x="5427" y="41296"/>
                  </a:lnTo>
                  <a:lnTo>
                    <a:pt x="596" y="66032"/>
                  </a:lnTo>
                  <a:lnTo>
                    <a:pt x="0" y="67265"/>
                  </a:lnTo>
                  <a:lnTo>
                    <a:pt x="0" y="571752"/>
                  </a:lnTo>
                  <a:lnTo>
                    <a:pt x="596" y="574443"/>
                  </a:lnTo>
                  <a:lnTo>
                    <a:pt x="5427" y="599178"/>
                  </a:lnTo>
                  <a:lnTo>
                    <a:pt x="18599" y="619384"/>
                  </a:lnTo>
                  <a:lnTo>
                    <a:pt x="38134" y="633011"/>
                  </a:lnTo>
                  <a:lnTo>
                    <a:pt x="62054" y="638008"/>
                  </a:lnTo>
                  <a:lnTo>
                    <a:pt x="65036" y="639018"/>
                  </a:lnTo>
                  <a:lnTo>
                    <a:pt x="861721" y="639018"/>
                  </a:lnTo>
                  <a:lnTo>
                    <a:pt x="860962" y="638008"/>
                  </a:lnTo>
                  <a:lnTo>
                    <a:pt x="884861" y="633011"/>
                  </a:lnTo>
                  <a:lnTo>
                    <a:pt x="904360" y="619384"/>
                  </a:lnTo>
                  <a:lnTo>
                    <a:pt x="917498" y="599178"/>
                  </a:lnTo>
                  <a:lnTo>
                    <a:pt x="922313" y="574443"/>
                  </a:lnTo>
                  <a:lnTo>
                    <a:pt x="918627" y="571752"/>
                  </a:lnTo>
                  <a:lnTo>
                    <a:pt x="918627" y="67265"/>
                  </a:lnTo>
                  <a:lnTo>
                    <a:pt x="904360" y="21090"/>
                  </a:lnTo>
                  <a:lnTo>
                    <a:pt x="860962" y="2466"/>
                  </a:lnTo>
                  <a:lnTo>
                    <a:pt x="8617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195669" y="2701671"/>
              <a:ext cx="922655" cy="639445"/>
            </a:xfrm>
            <a:custGeom>
              <a:avLst/>
              <a:gdLst/>
              <a:ahLst/>
              <a:cxnLst/>
              <a:rect l="l" t="t" r="r" b="b"/>
              <a:pathLst>
                <a:path w="922654" h="639445">
                  <a:moveTo>
                    <a:pt x="65035" y="639017"/>
                  </a:moveTo>
                  <a:lnTo>
                    <a:pt x="861720" y="639017"/>
                  </a:lnTo>
                  <a:lnTo>
                    <a:pt x="860962" y="638008"/>
                  </a:lnTo>
                  <a:lnTo>
                    <a:pt x="884861" y="633010"/>
                  </a:lnTo>
                  <a:lnTo>
                    <a:pt x="904359" y="619384"/>
                  </a:lnTo>
                  <a:lnTo>
                    <a:pt x="917497" y="599178"/>
                  </a:lnTo>
                  <a:lnTo>
                    <a:pt x="922312" y="574442"/>
                  </a:lnTo>
                  <a:lnTo>
                    <a:pt x="918627" y="571752"/>
                  </a:lnTo>
                  <a:lnTo>
                    <a:pt x="918627" y="67264"/>
                  </a:lnTo>
                  <a:lnTo>
                    <a:pt x="904359" y="21090"/>
                  </a:lnTo>
                  <a:lnTo>
                    <a:pt x="860962" y="2466"/>
                  </a:lnTo>
                  <a:lnTo>
                    <a:pt x="861720" y="0"/>
                  </a:lnTo>
                  <a:lnTo>
                    <a:pt x="65035" y="0"/>
                  </a:lnTo>
                  <a:lnTo>
                    <a:pt x="62054" y="2466"/>
                  </a:lnTo>
                  <a:lnTo>
                    <a:pt x="38134" y="7463"/>
                  </a:lnTo>
                  <a:lnTo>
                    <a:pt x="18598" y="21090"/>
                  </a:lnTo>
                  <a:lnTo>
                    <a:pt x="5426" y="41296"/>
                  </a:lnTo>
                  <a:lnTo>
                    <a:pt x="596" y="66031"/>
                  </a:lnTo>
                  <a:lnTo>
                    <a:pt x="0" y="67264"/>
                  </a:lnTo>
                  <a:lnTo>
                    <a:pt x="0" y="571752"/>
                  </a:lnTo>
                  <a:lnTo>
                    <a:pt x="596" y="574442"/>
                  </a:lnTo>
                  <a:lnTo>
                    <a:pt x="5426" y="599178"/>
                  </a:lnTo>
                  <a:lnTo>
                    <a:pt x="18598" y="619384"/>
                  </a:lnTo>
                  <a:lnTo>
                    <a:pt x="38134" y="633010"/>
                  </a:lnTo>
                  <a:lnTo>
                    <a:pt x="62054" y="638008"/>
                  </a:lnTo>
                  <a:lnTo>
                    <a:pt x="65035" y="639017"/>
                  </a:lnTo>
                  <a:close/>
                </a:path>
              </a:pathLst>
            </a:custGeom>
            <a:ln w="7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404046" y="2710948"/>
            <a:ext cx="506730" cy="590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9055">
              <a:lnSpc>
                <a:spcPct val="103000"/>
              </a:lnSpc>
              <a:spcBef>
                <a:spcPts val="90"/>
              </a:spcBef>
            </a:pPr>
            <a:r>
              <a:rPr sz="1200" spc="-5" dirty="0">
                <a:latin typeface="Arial MT"/>
                <a:cs typeface="Arial MT"/>
              </a:rPr>
              <a:t>Enter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Invoice  Details</a:t>
            </a:r>
            <a:endParaRPr sz="1200" dirty="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762828" y="2987548"/>
            <a:ext cx="367665" cy="67310"/>
            <a:chOff x="7762828" y="2987548"/>
            <a:chExt cx="367665" cy="67310"/>
          </a:xfrm>
        </p:grpSpPr>
        <p:sp>
          <p:nvSpPr>
            <p:cNvPr id="28" name="object 28"/>
            <p:cNvSpPr/>
            <p:nvPr/>
          </p:nvSpPr>
          <p:spPr>
            <a:xfrm>
              <a:off x="7764415" y="3021180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704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073335" y="2987548"/>
              <a:ext cx="57150" cy="67310"/>
            </a:xfrm>
            <a:custGeom>
              <a:avLst/>
              <a:gdLst/>
              <a:ahLst/>
              <a:cxnLst/>
              <a:rect l="l" t="t" r="r" b="b"/>
              <a:pathLst>
                <a:path w="57150" h="67310">
                  <a:moveTo>
                    <a:pt x="0" y="0"/>
                  </a:moveTo>
                  <a:lnTo>
                    <a:pt x="0" y="67264"/>
                  </a:lnTo>
                  <a:lnTo>
                    <a:pt x="56906" y="3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226524" y="4201164"/>
            <a:ext cx="582295" cy="348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4460" marR="5080" indent="-112395">
              <a:lnSpc>
                <a:spcPct val="100899"/>
              </a:lnSpc>
              <a:spcBef>
                <a:spcPts val="95"/>
              </a:spcBef>
            </a:pPr>
            <a:r>
              <a:rPr sz="1050" spc="-15" dirty="0">
                <a:latin typeface="Arial MT"/>
                <a:cs typeface="Arial MT"/>
              </a:rPr>
              <a:t>mismatch  exists</a:t>
            </a:r>
            <a:endParaRPr sz="1050" dirty="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941833" y="3255019"/>
            <a:ext cx="1066800" cy="1170940"/>
            <a:chOff x="5941833" y="3255019"/>
            <a:chExt cx="1066800" cy="1170940"/>
          </a:xfrm>
        </p:grpSpPr>
        <p:sp>
          <p:nvSpPr>
            <p:cNvPr id="32" name="object 32"/>
            <p:cNvSpPr/>
            <p:nvPr/>
          </p:nvSpPr>
          <p:spPr>
            <a:xfrm>
              <a:off x="5943420" y="3256607"/>
              <a:ext cx="1016635" cy="1143635"/>
            </a:xfrm>
            <a:custGeom>
              <a:avLst/>
              <a:gdLst/>
              <a:ahLst/>
              <a:cxnLst/>
              <a:rect l="l" t="t" r="r" b="b"/>
              <a:pathLst>
                <a:path w="1016634" h="1143635">
                  <a:moveTo>
                    <a:pt x="32517" y="0"/>
                  </a:moveTo>
                  <a:lnTo>
                    <a:pt x="32517" y="1143504"/>
                  </a:lnTo>
                  <a:lnTo>
                    <a:pt x="1016180" y="1143504"/>
                  </a:lnTo>
                </a:path>
                <a:path w="1016634" h="1143635">
                  <a:moveTo>
                    <a:pt x="0" y="92489"/>
                  </a:moveTo>
                  <a:lnTo>
                    <a:pt x="65035" y="336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951472" y="4366479"/>
              <a:ext cx="57150" cy="59055"/>
            </a:xfrm>
            <a:custGeom>
              <a:avLst/>
              <a:gdLst/>
              <a:ahLst/>
              <a:cxnLst/>
              <a:rect l="l" t="t" r="r" b="b"/>
              <a:pathLst>
                <a:path w="57150" h="59054">
                  <a:moveTo>
                    <a:pt x="0" y="0"/>
                  </a:moveTo>
                  <a:lnTo>
                    <a:pt x="0" y="58856"/>
                  </a:lnTo>
                  <a:lnTo>
                    <a:pt x="56906" y="3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190863" y="2850516"/>
            <a:ext cx="781685" cy="348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69" marR="5080" indent="-40005">
              <a:lnSpc>
                <a:spcPct val="100899"/>
              </a:lnSpc>
              <a:spcBef>
                <a:spcPts val="95"/>
              </a:spcBef>
              <a:tabLst>
                <a:tab pos="327025" algn="l"/>
                <a:tab pos="768350" algn="l"/>
              </a:tabLst>
            </a:pPr>
            <a:r>
              <a:rPr sz="105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	</a:t>
            </a:r>
            <a:r>
              <a:rPr sz="105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no 	</a:t>
            </a:r>
            <a:r>
              <a:rPr sz="1050" dirty="0">
                <a:latin typeface="Arial MT"/>
                <a:cs typeface="Arial MT"/>
              </a:rPr>
              <a:t> </a:t>
            </a:r>
            <a:r>
              <a:rPr sz="1050" spc="-15" dirty="0">
                <a:latin typeface="Arial MT"/>
                <a:cs typeface="Arial MT"/>
              </a:rPr>
              <a:t>mismatches</a:t>
            </a:r>
            <a:endParaRPr sz="1050" dirty="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08377" y="4078787"/>
            <a:ext cx="922655" cy="635635"/>
          </a:xfrm>
          <a:custGeom>
            <a:avLst/>
            <a:gdLst/>
            <a:ahLst/>
            <a:cxnLst/>
            <a:rect l="l" t="t" r="r" b="b"/>
            <a:pathLst>
              <a:path w="922654" h="635635">
                <a:moveTo>
                  <a:pt x="65035" y="632425"/>
                </a:moveTo>
                <a:lnTo>
                  <a:pt x="861720" y="632425"/>
                </a:lnTo>
                <a:lnTo>
                  <a:pt x="861070" y="635575"/>
                </a:lnTo>
                <a:lnTo>
                  <a:pt x="884986" y="630581"/>
                </a:lnTo>
                <a:lnTo>
                  <a:pt x="904522" y="616961"/>
                </a:lnTo>
                <a:lnTo>
                  <a:pt x="917697" y="596760"/>
                </a:lnTo>
                <a:lnTo>
                  <a:pt x="922529" y="572021"/>
                </a:lnTo>
                <a:lnTo>
                  <a:pt x="918627" y="573568"/>
                </a:lnTo>
                <a:lnTo>
                  <a:pt x="918627" y="60673"/>
                </a:lnTo>
                <a:lnTo>
                  <a:pt x="904522" y="18614"/>
                </a:lnTo>
                <a:lnTo>
                  <a:pt x="861070" y="0"/>
                </a:lnTo>
                <a:lnTo>
                  <a:pt x="861720" y="1816"/>
                </a:lnTo>
                <a:lnTo>
                  <a:pt x="65035" y="1816"/>
                </a:lnTo>
                <a:lnTo>
                  <a:pt x="18765" y="18614"/>
                </a:lnTo>
                <a:lnTo>
                  <a:pt x="758" y="63554"/>
                </a:lnTo>
                <a:lnTo>
                  <a:pt x="0" y="60673"/>
                </a:lnTo>
                <a:lnTo>
                  <a:pt x="0" y="573568"/>
                </a:lnTo>
                <a:lnTo>
                  <a:pt x="758" y="572021"/>
                </a:lnTo>
                <a:lnTo>
                  <a:pt x="5590" y="596760"/>
                </a:lnTo>
                <a:lnTo>
                  <a:pt x="18765" y="616961"/>
                </a:lnTo>
                <a:lnTo>
                  <a:pt x="38301" y="630581"/>
                </a:lnTo>
                <a:lnTo>
                  <a:pt x="62217" y="635575"/>
                </a:lnTo>
                <a:lnTo>
                  <a:pt x="65035" y="632425"/>
                </a:lnTo>
                <a:close/>
              </a:path>
            </a:pathLst>
          </a:custGeom>
          <a:ln w="7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7216906" y="4179847"/>
            <a:ext cx="506730" cy="402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4610">
              <a:lnSpc>
                <a:spcPct val="103000"/>
              </a:lnSpc>
              <a:spcBef>
                <a:spcPts val="90"/>
              </a:spcBef>
            </a:pPr>
            <a:r>
              <a:rPr sz="1200" spc="-5" dirty="0">
                <a:latin typeface="Arial MT"/>
                <a:cs typeface="Arial MT"/>
              </a:rPr>
              <a:t>Block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Invoice</a:t>
            </a:r>
            <a:endParaRPr sz="1200" dirty="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619055" y="2858867"/>
            <a:ext cx="5527675" cy="1566545"/>
            <a:chOff x="2619055" y="2858867"/>
            <a:chExt cx="5527675" cy="1566545"/>
          </a:xfrm>
        </p:grpSpPr>
        <p:sp>
          <p:nvSpPr>
            <p:cNvPr id="38" name="object 38"/>
            <p:cNvSpPr/>
            <p:nvPr/>
          </p:nvSpPr>
          <p:spPr>
            <a:xfrm>
              <a:off x="7927004" y="4400112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258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8089594" y="4366479"/>
              <a:ext cx="57150" cy="59055"/>
            </a:xfrm>
            <a:custGeom>
              <a:avLst/>
              <a:gdLst/>
              <a:ahLst/>
              <a:cxnLst/>
              <a:rect l="l" t="t" r="r" b="b"/>
              <a:pathLst>
                <a:path w="57150" h="59054">
                  <a:moveTo>
                    <a:pt x="0" y="0"/>
                  </a:moveTo>
                  <a:lnTo>
                    <a:pt x="0" y="58856"/>
                  </a:lnTo>
                  <a:lnTo>
                    <a:pt x="56906" y="3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623183" y="2862995"/>
              <a:ext cx="307340" cy="318135"/>
            </a:xfrm>
            <a:custGeom>
              <a:avLst/>
              <a:gdLst/>
              <a:ahLst/>
              <a:cxnLst/>
              <a:rect l="l" t="t" r="r" b="b"/>
              <a:pathLst>
                <a:path w="307339" h="318135">
                  <a:moveTo>
                    <a:pt x="153624" y="0"/>
                  </a:moveTo>
                  <a:lnTo>
                    <a:pt x="105065" y="8104"/>
                  </a:lnTo>
                  <a:lnTo>
                    <a:pt x="62893" y="30669"/>
                  </a:lnTo>
                  <a:lnTo>
                    <a:pt x="29639" y="65066"/>
                  </a:lnTo>
                  <a:lnTo>
                    <a:pt x="7831" y="108671"/>
                  </a:lnTo>
                  <a:lnTo>
                    <a:pt x="0" y="158857"/>
                  </a:lnTo>
                  <a:lnTo>
                    <a:pt x="7831" y="209098"/>
                  </a:lnTo>
                  <a:lnTo>
                    <a:pt x="29639" y="252736"/>
                  </a:lnTo>
                  <a:lnTo>
                    <a:pt x="62893" y="287150"/>
                  </a:lnTo>
                  <a:lnTo>
                    <a:pt x="105065" y="309721"/>
                  </a:lnTo>
                  <a:lnTo>
                    <a:pt x="153624" y="317827"/>
                  </a:lnTo>
                  <a:lnTo>
                    <a:pt x="202179" y="309721"/>
                  </a:lnTo>
                  <a:lnTo>
                    <a:pt x="244351" y="287150"/>
                  </a:lnTo>
                  <a:lnTo>
                    <a:pt x="277607" y="252736"/>
                  </a:lnTo>
                  <a:lnTo>
                    <a:pt x="299417" y="209098"/>
                  </a:lnTo>
                  <a:lnTo>
                    <a:pt x="307249" y="158857"/>
                  </a:lnTo>
                  <a:lnTo>
                    <a:pt x="299417" y="108671"/>
                  </a:lnTo>
                  <a:lnTo>
                    <a:pt x="277607" y="65066"/>
                  </a:lnTo>
                  <a:lnTo>
                    <a:pt x="244351" y="30669"/>
                  </a:lnTo>
                  <a:lnTo>
                    <a:pt x="202179" y="8104"/>
                  </a:lnTo>
                  <a:lnTo>
                    <a:pt x="153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623182" y="2862995"/>
              <a:ext cx="307340" cy="318135"/>
            </a:xfrm>
            <a:custGeom>
              <a:avLst/>
              <a:gdLst/>
              <a:ahLst/>
              <a:cxnLst/>
              <a:rect l="l" t="t" r="r" b="b"/>
              <a:pathLst>
                <a:path w="307339" h="318135">
                  <a:moveTo>
                    <a:pt x="307249" y="158857"/>
                  </a:moveTo>
                  <a:lnTo>
                    <a:pt x="299417" y="108671"/>
                  </a:lnTo>
                  <a:lnTo>
                    <a:pt x="277607" y="65066"/>
                  </a:lnTo>
                  <a:lnTo>
                    <a:pt x="244351" y="30669"/>
                  </a:lnTo>
                  <a:lnTo>
                    <a:pt x="202179" y="8104"/>
                  </a:lnTo>
                  <a:lnTo>
                    <a:pt x="153624" y="0"/>
                  </a:lnTo>
                  <a:lnTo>
                    <a:pt x="105065" y="8104"/>
                  </a:lnTo>
                  <a:lnTo>
                    <a:pt x="62893" y="30669"/>
                  </a:lnTo>
                  <a:lnTo>
                    <a:pt x="29639" y="65066"/>
                  </a:lnTo>
                  <a:lnTo>
                    <a:pt x="7831" y="108671"/>
                  </a:lnTo>
                  <a:lnTo>
                    <a:pt x="0" y="158857"/>
                  </a:lnTo>
                  <a:lnTo>
                    <a:pt x="7831" y="209098"/>
                  </a:lnTo>
                  <a:lnTo>
                    <a:pt x="29639" y="252736"/>
                  </a:lnTo>
                  <a:lnTo>
                    <a:pt x="62893" y="287150"/>
                  </a:lnTo>
                  <a:lnTo>
                    <a:pt x="105065" y="309721"/>
                  </a:lnTo>
                  <a:lnTo>
                    <a:pt x="153624" y="317827"/>
                  </a:lnTo>
                  <a:lnTo>
                    <a:pt x="202179" y="309721"/>
                  </a:lnTo>
                  <a:lnTo>
                    <a:pt x="244351" y="287150"/>
                  </a:lnTo>
                  <a:lnTo>
                    <a:pt x="277607" y="252736"/>
                  </a:lnTo>
                  <a:lnTo>
                    <a:pt x="299417" y="209098"/>
                  </a:lnTo>
                  <a:lnTo>
                    <a:pt x="307249" y="158857"/>
                  </a:lnTo>
                  <a:close/>
                </a:path>
              </a:pathLst>
            </a:custGeom>
            <a:ln w="7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930432" y="3021180"/>
              <a:ext cx="216535" cy="1270"/>
            </a:xfrm>
            <a:custGeom>
              <a:avLst/>
              <a:gdLst/>
              <a:ahLst/>
              <a:cxnLst/>
              <a:rect l="l" t="t" r="r" b="b"/>
              <a:pathLst>
                <a:path w="216535" h="1269">
                  <a:moveTo>
                    <a:pt x="-1345" y="504"/>
                  </a:moveTo>
                  <a:lnTo>
                    <a:pt x="217805" y="504"/>
                  </a:lnTo>
                </a:path>
              </a:pathLst>
            </a:custGeom>
            <a:ln w="3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138764" y="2987548"/>
              <a:ext cx="57150" cy="67310"/>
            </a:xfrm>
            <a:custGeom>
              <a:avLst/>
              <a:gdLst/>
              <a:ahLst/>
              <a:cxnLst/>
              <a:rect l="l" t="t" r="r" b="b"/>
              <a:pathLst>
                <a:path w="57150" h="67310">
                  <a:moveTo>
                    <a:pt x="0" y="0"/>
                  </a:moveTo>
                  <a:lnTo>
                    <a:pt x="0" y="67264"/>
                  </a:lnTo>
                  <a:lnTo>
                    <a:pt x="56904" y="3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502918" y="3176191"/>
            <a:ext cx="517525" cy="348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9370">
              <a:lnSpc>
                <a:spcPct val="100899"/>
              </a:lnSpc>
              <a:spcBef>
                <a:spcPts val="95"/>
              </a:spcBef>
            </a:pPr>
            <a:r>
              <a:rPr sz="1050" spc="-15" dirty="0">
                <a:latin typeface="Arial MT"/>
                <a:cs typeface="Arial MT"/>
              </a:rPr>
              <a:t>Invoice </a:t>
            </a:r>
            <a:r>
              <a:rPr sz="1050" spc="-280" dirty="0">
                <a:latin typeface="Arial MT"/>
                <a:cs typeface="Arial MT"/>
              </a:rPr>
              <a:t> </a:t>
            </a:r>
            <a:r>
              <a:rPr sz="1050" spc="-15" dirty="0">
                <a:latin typeface="Arial MT"/>
                <a:cs typeface="Arial MT"/>
              </a:rPr>
              <a:t>received</a:t>
            </a:r>
            <a:endParaRPr sz="1050" dirty="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113104" y="2845532"/>
            <a:ext cx="342265" cy="353060"/>
            <a:chOff x="8113104" y="2845532"/>
            <a:chExt cx="342265" cy="353060"/>
          </a:xfrm>
        </p:grpSpPr>
        <p:sp>
          <p:nvSpPr>
            <p:cNvPr id="46" name="object 46"/>
            <p:cNvSpPr/>
            <p:nvPr/>
          </p:nvSpPr>
          <p:spPr>
            <a:xfrm>
              <a:off x="8130566" y="2862995"/>
              <a:ext cx="307340" cy="318135"/>
            </a:xfrm>
            <a:custGeom>
              <a:avLst/>
              <a:gdLst/>
              <a:ahLst/>
              <a:cxnLst/>
              <a:rect l="l" t="t" r="r" b="b"/>
              <a:pathLst>
                <a:path w="307340" h="318135">
                  <a:moveTo>
                    <a:pt x="153700" y="0"/>
                  </a:moveTo>
                  <a:lnTo>
                    <a:pt x="105124" y="8104"/>
                  </a:lnTo>
                  <a:lnTo>
                    <a:pt x="62933" y="30669"/>
                  </a:lnTo>
                  <a:lnTo>
                    <a:pt x="29659" y="65066"/>
                  </a:lnTo>
                  <a:lnTo>
                    <a:pt x="7837" y="108671"/>
                  </a:lnTo>
                  <a:lnTo>
                    <a:pt x="0" y="158857"/>
                  </a:lnTo>
                  <a:lnTo>
                    <a:pt x="7837" y="209098"/>
                  </a:lnTo>
                  <a:lnTo>
                    <a:pt x="29659" y="252736"/>
                  </a:lnTo>
                  <a:lnTo>
                    <a:pt x="62933" y="287150"/>
                  </a:lnTo>
                  <a:lnTo>
                    <a:pt x="105124" y="309721"/>
                  </a:lnTo>
                  <a:lnTo>
                    <a:pt x="153700" y="317827"/>
                  </a:lnTo>
                  <a:lnTo>
                    <a:pt x="202223" y="309721"/>
                  </a:lnTo>
                  <a:lnTo>
                    <a:pt x="244382" y="287150"/>
                  </a:lnTo>
                  <a:lnTo>
                    <a:pt x="277640" y="252736"/>
                  </a:lnTo>
                  <a:lnTo>
                    <a:pt x="299456" y="209098"/>
                  </a:lnTo>
                  <a:lnTo>
                    <a:pt x="307293" y="158857"/>
                  </a:lnTo>
                  <a:lnTo>
                    <a:pt x="299456" y="108671"/>
                  </a:lnTo>
                  <a:lnTo>
                    <a:pt x="277640" y="65066"/>
                  </a:lnTo>
                  <a:lnTo>
                    <a:pt x="244382" y="30669"/>
                  </a:lnTo>
                  <a:lnTo>
                    <a:pt x="202223" y="8104"/>
                  </a:lnTo>
                  <a:lnTo>
                    <a:pt x="153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130566" y="2862995"/>
              <a:ext cx="307340" cy="318135"/>
            </a:xfrm>
            <a:custGeom>
              <a:avLst/>
              <a:gdLst/>
              <a:ahLst/>
              <a:cxnLst/>
              <a:rect l="l" t="t" r="r" b="b"/>
              <a:pathLst>
                <a:path w="307340" h="318135">
                  <a:moveTo>
                    <a:pt x="307292" y="158857"/>
                  </a:moveTo>
                  <a:lnTo>
                    <a:pt x="299456" y="108671"/>
                  </a:lnTo>
                  <a:lnTo>
                    <a:pt x="277640" y="65066"/>
                  </a:lnTo>
                  <a:lnTo>
                    <a:pt x="244382" y="30669"/>
                  </a:lnTo>
                  <a:lnTo>
                    <a:pt x="202223" y="8104"/>
                  </a:lnTo>
                  <a:lnTo>
                    <a:pt x="153700" y="0"/>
                  </a:lnTo>
                  <a:lnTo>
                    <a:pt x="105125" y="8104"/>
                  </a:lnTo>
                  <a:lnTo>
                    <a:pt x="62933" y="30669"/>
                  </a:lnTo>
                  <a:lnTo>
                    <a:pt x="29659" y="65066"/>
                  </a:lnTo>
                  <a:lnTo>
                    <a:pt x="7837" y="108671"/>
                  </a:lnTo>
                  <a:lnTo>
                    <a:pt x="0" y="158857"/>
                  </a:lnTo>
                  <a:lnTo>
                    <a:pt x="7837" y="209098"/>
                  </a:lnTo>
                  <a:lnTo>
                    <a:pt x="29659" y="252736"/>
                  </a:lnTo>
                  <a:lnTo>
                    <a:pt x="62933" y="287150"/>
                  </a:lnTo>
                  <a:lnTo>
                    <a:pt x="105125" y="309721"/>
                  </a:lnTo>
                  <a:lnTo>
                    <a:pt x="153700" y="317827"/>
                  </a:lnTo>
                  <a:lnTo>
                    <a:pt x="202223" y="309721"/>
                  </a:lnTo>
                  <a:lnTo>
                    <a:pt x="244382" y="287150"/>
                  </a:lnTo>
                  <a:lnTo>
                    <a:pt x="277640" y="252736"/>
                  </a:lnTo>
                  <a:lnTo>
                    <a:pt x="299456" y="209098"/>
                  </a:lnTo>
                  <a:lnTo>
                    <a:pt x="307292" y="158857"/>
                  </a:lnTo>
                  <a:close/>
                </a:path>
              </a:pathLst>
            </a:custGeom>
            <a:ln w="343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080795" y="3200182"/>
            <a:ext cx="438150" cy="348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" marR="5080" indent="-11430">
              <a:lnSpc>
                <a:spcPct val="100899"/>
              </a:lnSpc>
              <a:spcBef>
                <a:spcPts val="95"/>
              </a:spcBef>
            </a:pPr>
            <a:r>
              <a:rPr sz="1050" spc="-15" dirty="0">
                <a:latin typeface="Arial MT"/>
                <a:cs typeface="Arial MT"/>
              </a:rPr>
              <a:t>Invoice  posted</a:t>
            </a:r>
            <a:endParaRPr sz="1050" dirty="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004250" y="2697543"/>
            <a:ext cx="930910" cy="647700"/>
            <a:chOff x="7004250" y="2697543"/>
            <a:chExt cx="930910" cy="647700"/>
          </a:xfrm>
        </p:grpSpPr>
        <p:sp>
          <p:nvSpPr>
            <p:cNvPr id="50" name="object 50"/>
            <p:cNvSpPr/>
            <p:nvPr/>
          </p:nvSpPr>
          <p:spPr>
            <a:xfrm>
              <a:off x="7008378" y="2701671"/>
              <a:ext cx="922655" cy="639445"/>
            </a:xfrm>
            <a:custGeom>
              <a:avLst/>
              <a:gdLst/>
              <a:ahLst/>
              <a:cxnLst/>
              <a:rect l="l" t="t" r="r" b="b"/>
              <a:pathLst>
                <a:path w="922654" h="639445">
                  <a:moveTo>
                    <a:pt x="861721" y="0"/>
                  </a:moveTo>
                  <a:lnTo>
                    <a:pt x="65035" y="0"/>
                  </a:lnTo>
                  <a:lnTo>
                    <a:pt x="62217" y="2466"/>
                  </a:lnTo>
                  <a:lnTo>
                    <a:pt x="38301" y="7463"/>
                  </a:lnTo>
                  <a:lnTo>
                    <a:pt x="18765" y="21090"/>
                  </a:lnTo>
                  <a:lnTo>
                    <a:pt x="5591" y="41296"/>
                  </a:lnTo>
                  <a:lnTo>
                    <a:pt x="759" y="66032"/>
                  </a:lnTo>
                  <a:lnTo>
                    <a:pt x="0" y="67265"/>
                  </a:lnTo>
                  <a:lnTo>
                    <a:pt x="0" y="571752"/>
                  </a:lnTo>
                  <a:lnTo>
                    <a:pt x="759" y="574443"/>
                  </a:lnTo>
                  <a:lnTo>
                    <a:pt x="5591" y="599178"/>
                  </a:lnTo>
                  <a:lnTo>
                    <a:pt x="18765" y="619384"/>
                  </a:lnTo>
                  <a:lnTo>
                    <a:pt x="38301" y="633011"/>
                  </a:lnTo>
                  <a:lnTo>
                    <a:pt x="62217" y="638008"/>
                  </a:lnTo>
                  <a:lnTo>
                    <a:pt x="65035" y="639018"/>
                  </a:lnTo>
                  <a:lnTo>
                    <a:pt x="861721" y="639018"/>
                  </a:lnTo>
                  <a:lnTo>
                    <a:pt x="861071" y="638008"/>
                  </a:lnTo>
                  <a:lnTo>
                    <a:pt x="884987" y="633011"/>
                  </a:lnTo>
                  <a:lnTo>
                    <a:pt x="904522" y="619384"/>
                  </a:lnTo>
                  <a:lnTo>
                    <a:pt x="917697" y="599178"/>
                  </a:lnTo>
                  <a:lnTo>
                    <a:pt x="922529" y="574443"/>
                  </a:lnTo>
                  <a:lnTo>
                    <a:pt x="918627" y="571752"/>
                  </a:lnTo>
                  <a:lnTo>
                    <a:pt x="918627" y="67265"/>
                  </a:lnTo>
                  <a:lnTo>
                    <a:pt x="904522" y="21090"/>
                  </a:lnTo>
                  <a:lnTo>
                    <a:pt x="861071" y="2466"/>
                  </a:lnTo>
                  <a:lnTo>
                    <a:pt x="8617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7008378" y="2701671"/>
              <a:ext cx="922655" cy="639445"/>
            </a:xfrm>
            <a:custGeom>
              <a:avLst/>
              <a:gdLst/>
              <a:ahLst/>
              <a:cxnLst/>
              <a:rect l="l" t="t" r="r" b="b"/>
              <a:pathLst>
                <a:path w="922654" h="639445">
                  <a:moveTo>
                    <a:pt x="65035" y="639017"/>
                  </a:moveTo>
                  <a:lnTo>
                    <a:pt x="861720" y="639017"/>
                  </a:lnTo>
                  <a:lnTo>
                    <a:pt x="861070" y="638008"/>
                  </a:lnTo>
                  <a:lnTo>
                    <a:pt x="884986" y="633010"/>
                  </a:lnTo>
                  <a:lnTo>
                    <a:pt x="904522" y="619384"/>
                  </a:lnTo>
                  <a:lnTo>
                    <a:pt x="917697" y="599178"/>
                  </a:lnTo>
                  <a:lnTo>
                    <a:pt x="922529" y="574442"/>
                  </a:lnTo>
                  <a:lnTo>
                    <a:pt x="918627" y="571752"/>
                  </a:lnTo>
                  <a:lnTo>
                    <a:pt x="918627" y="67264"/>
                  </a:lnTo>
                  <a:lnTo>
                    <a:pt x="904522" y="21090"/>
                  </a:lnTo>
                  <a:lnTo>
                    <a:pt x="861070" y="2466"/>
                  </a:lnTo>
                  <a:lnTo>
                    <a:pt x="861720" y="0"/>
                  </a:lnTo>
                  <a:lnTo>
                    <a:pt x="65035" y="0"/>
                  </a:lnTo>
                  <a:lnTo>
                    <a:pt x="62217" y="2466"/>
                  </a:lnTo>
                  <a:lnTo>
                    <a:pt x="38301" y="7463"/>
                  </a:lnTo>
                  <a:lnTo>
                    <a:pt x="18765" y="21090"/>
                  </a:lnTo>
                  <a:lnTo>
                    <a:pt x="5590" y="41296"/>
                  </a:lnTo>
                  <a:lnTo>
                    <a:pt x="758" y="66031"/>
                  </a:lnTo>
                  <a:lnTo>
                    <a:pt x="0" y="67264"/>
                  </a:lnTo>
                  <a:lnTo>
                    <a:pt x="0" y="571752"/>
                  </a:lnTo>
                  <a:lnTo>
                    <a:pt x="758" y="574442"/>
                  </a:lnTo>
                  <a:lnTo>
                    <a:pt x="5590" y="599178"/>
                  </a:lnTo>
                  <a:lnTo>
                    <a:pt x="18765" y="619384"/>
                  </a:lnTo>
                  <a:lnTo>
                    <a:pt x="38301" y="633010"/>
                  </a:lnTo>
                  <a:lnTo>
                    <a:pt x="62217" y="638008"/>
                  </a:lnTo>
                  <a:lnTo>
                    <a:pt x="65035" y="639017"/>
                  </a:lnTo>
                  <a:close/>
                </a:path>
              </a:pathLst>
            </a:custGeom>
            <a:ln w="7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044021" y="2899290"/>
            <a:ext cx="852169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5" dirty="0">
                <a:latin typeface="Arial MT"/>
                <a:cs typeface="Arial MT"/>
              </a:rPr>
              <a:t>Post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Invoice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145957" y="4237678"/>
            <a:ext cx="307340" cy="318135"/>
          </a:xfrm>
          <a:custGeom>
            <a:avLst/>
            <a:gdLst/>
            <a:ahLst/>
            <a:cxnLst/>
            <a:rect l="l" t="t" r="r" b="b"/>
            <a:pathLst>
              <a:path w="307340" h="318135">
                <a:moveTo>
                  <a:pt x="307292" y="158902"/>
                </a:moveTo>
                <a:lnTo>
                  <a:pt x="299455" y="108677"/>
                </a:lnTo>
                <a:lnTo>
                  <a:pt x="277633" y="65057"/>
                </a:lnTo>
                <a:lnTo>
                  <a:pt x="244359" y="30659"/>
                </a:lnTo>
                <a:lnTo>
                  <a:pt x="202167" y="8101"/>
                </a:lnTo>
                <a:lnTo>
                  <a:pt x="153592" y="0"/>
                </a:lnTo>
                <a:lnTo>
                  <a:pt x="105069" y="8101"/>
                </a:lnTo>
                <a:lnTo>
                  <a:pt x="62910" y="30659"/>
                </a:lnTo>
                <a:lnTo>
                  <a:pt x="29652" y="65057"/>
                </a:lnTo>
                <a:lnTo>
                  <a:pt x="7836" y="108677"/>
                </a:lnTo>
                <a:lnTo>
                  <a:pt x="0" y="158902"/>
                </a:lnTo>
                <a:lnTo>
                  <a:pt x="7836" y="209121"/>
                </a:lnTo>
                <a:lnTo>
                  <a:pt x="29652" y="252738"/>
                </a:lnTo>
                <a:lnTo>
                  <a:pt x="62910" y="287134"/>
                </a:lnTo>
                <a:lnTo>
                  <a:pt x="105069" y="309692"/>
                </a:lnTo>
                <a:lnTo>
                  <a:pt x="153592" y="317793"/>
                </a:lnTo>
                <a:lnTo>
                  <a:pt x="202167" y="309692"/>
                </a:lnTo>
                <a:lnTo>
                  <a:pt x="244359" y="287134"/>
                </a:lnTo>
                <a:lnTo>
                  <a:pt x="277633" y="252738"/>
                </a:lnTo>
                <a:lnTo>
                  <a:pt x="299455" y="209121"/>
                </a:lnTo>
                <a:lnTo>
                  <a:pt x="307292" y="158902"/>
                </a:lnTo>
                <a:close/>
              </a:path>
            </a:pathLst>
          </a:custGeom>
          <a:ln w="343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 txBox="1"/>
          <p:nvPr/>
        </p:nvSpPr>
        <p:spPr>
          <a:xfrm>
            <a:off x="8047302" y="4534843"/>
            <a:ext cx="474345" cy="348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">
              <a:lnSpc>
                <a:spcPct val="100899"/>
              </a:lnSpc>
              <a:spcBef>
                <a:spcPts val="95"/>
              </a:spcBef>
            </a:pPr>
            <a:r>
              <a:rPr sz="1050" spc="-15" dirty="0">
                <a:latin typeface="Arial MT"/>
                <a:cs typeface="Arial MT"/>
              </a:rPr>
              <a:t>Invoice </a:t>
            </a:r>
            <a:r>
              <a:rPr sz="1050" spc="-280" dirty="0">
                <a:latin typeface="Arial MT"/>
                <a:cs typeface="Arial MT"/>
              </a:rPr>
              <a:t> </a:t>
            </a:r>
            <a:r>
              <a:rPr sz="1050" spc="-15" dirty="0">
                <a:latin typeface="Arial MT"/>
                <a:cs typeface="Arial MT"/>
              </a:rPr>
              <a:t>blocked</a:t>
            </a:r>
            <a:endParaRPr sz="1050" dirty="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937087" y="1913566"/>
            <a:ext cx="267970" cy="337185"/>
            <a:chOff x="3937087" y="1913566"/>
            <a:chExt cx="267970" cy="337185"/>
          </a:xfrm>
        </p:grpSpPr>
        <p:sp>
          <p:nvSpPr>
            <p:cNvPr id="56" name="object 56"/>
            <p:cNvSpPr/>
            <p:nvPr/>
          </p:nvSpPr>
          <p:spPr>
            <a:xfrm>
              <a:off x="3940897" y="2006599"/>
              <a:ext cx="260350" cy="240029"/>
            </a:xfrm>
            <a:custGeom>
              <a:avLst/>
              <a:gdLst/>
              <a:ahLst/>
              <a:cxnLst/>
              <a:rect l="l" t="t" r="r" b="b"/>
              <a:pathLst>
                <a:path w="260350" h="240030">
                  <a:moveTo>
                    <a:pt x="0" y="240029"/>
                  </a:moveTo>
                  <a:lnTo>
                    <a:pt x="259748" y="240029"/>
                  </a:lnTo>
                  <a:lnTo>
                    <a:pt x="259748" y="0"/>
                  </a:lnTo>
                  <a:lnTo>
                    <a:pt x="0" y="0"/>
                  </a:lnTo>
                  <a:lnTo>
                    <a:pt x="0" y="240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940897" y="1917376"/>
              <a:ext cx="260350" cy="329565"/>
            </a:xfrm>
            <a:custGeom>
              <a:avLst/>
              <a:gdLst/>
              <a:ahLst/>
              <a:cxnLst/>
              <a:rect l="l" t="t" r="r" b="b"/>
              <a:pathLst>
                <a:path w="260350" h="329564">
                  <a:moveTo>
                    <a:pt x="0" y="0"/>
                  </a:moveTo>
                  <a:lnTo>
                    <a:pt x="0" y="329027"/>
                  </a:lnTo>
                  <a:lnTo>
                    <a:pt x="259747" y="329027"/>
                  </a:lnTo>
                  <a:lnTo>
                    <a:pt x="259747" y="89734"/>
                  </a:lnTo>
                  <a:lnTo>
                    <a:pt x="154224" y="89734"/>
                  </a:lnTo>
                  <a:lnTo>
                    <a:pt x="154224" y="0"/>
                  </a:lnTo>
                  <a:lnTo>
                    <a:pt x="0" y="0"/>
                  </a:lnTo>
                  <a:close/>
                </a:path>
              </a:pathLst>
            </a:custGeom>
            <a:ln w="7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1392" y="1913645"/>
              <a:ext cx="112983" cy="971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3823184" y="2220246"/>
            <a:ext cx="5060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latin typeface="Arial MT"/>
                <a:cs typeface="Arial MT"/>
              </a:rPr>
              <a:t>Invoice</a:t>
            </a:r>
            <a:endParaRPr sz="1100" dirty="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452602" y="1928522"/>
            <a:ext cx="3487420" cy="768350"/>
            <a:chOff x="3452602" y="1928522"/>
            <a:chExt cx="3487420" cy="768350"/>
          </a:xfrm>
        </p:grpSpPr>
        <p:sp>
          <p:nvSpPr>
            <p:cNvPr id="61" name="object 61"/>
            <p:cNvSpPr/>
            <p:nvPr/>
          </p:nvSpPr>
          <p:spPr>
            <a:xfrm>
              <a:off x="3453872" y="2081890"/>
              <a:ext cx="487045" cy="613410"/>
            </a:xfrm>
            <a:custGeom>
              <a:avLst/>
              <a:gdLst/>
              <a:ahLst/>
              <a:cxnLst/>
              <a:rect l="l" t="t" r="r" b="b"/>
              <a:pathLst>
                <a:path w="487045" h="613410">
                  <a:moveTo>
                    <a:pt x="0" y="613188"/>
                  </a:moveTo>
                  <a:lnTo>
                    <a:pt x="0" y="0"/>
                  </a:lnTo>
                  <a:lnTo>
                    <a:pt x="48702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878125" y="2055767"/>
              <a:ext cx="60325" cy="55244"/>
            </a:xfrm>
            <a:custGeom>
              <a:avLst/>
              <a:gdLst/>
              <a:ahLst/>
              <a:cxnLst/>
              <a:rect l="l" t="t" r="r" b="b"/>
              <a:pathLst>
                <a:path w="60325" h="55244">
                  <a:moveTo>
                    <a:pt x="0" y="55037"/>
                  </a:moveTo>
                  <a:lnTo>
                    <a:pt x="11978" y="43460"/>
                  </a:lnTo>
                  <a:lnTo>
                    <a:pt x="26344" y="34809"/>
                  </a:lnTo>
                  <a:lnTo>
                    <a:pt x="42473" y="29392"/>
                  </a:lnTo>
                  <a:lnTo>
                    <a:pt x="59741" y="27518"/>
                  </a:lnTo>
                  <a:lnTo>
                    <a:pt x="42473" y="25658"/>
                  </a:lnTo>
                  <a:lnTo>
                    <a:pt x="26344" y="20265"/>
                  </a:lnTo>
                  <a:lnTo>
                    <a:pt x="11978" y="1161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200645" y="2081890"/>
              <a:ext cx="535940" cy="605790"/>
            </a:xfrm>
            <a:custGeom>
              <a:avLst/>
              <a:gdLst/>
              <a:ahLst/>
              <a:cxnLst/>
              <a:rect l="l" t="t" r="r" b="b"/>
              <a:pathLst>
                <a:path w="535939" h="605789">
                  <a:moveTo>
                    <a:pt x="0" y="0"/>
                  </a:moveTo>
                  <a:lnTo>
                    <a:pt x="535728" y="0"/>
                  </a:lnTo>
                  <a:lnTo>
                    <a:pt x="535728" y="60571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705637" y="2635753"/>
              <a:ext cx="60325" cy="55244"/>
            </a:xfrm>
            <a:custGeom>
              <a:avLst/>
              <a:gdLst/>
              <a:ahLst/>
              <a:cxnLst/>
              <a:rect l="l" t="t" r="r" b="b"/>
              <a:pathLst>
                <a:path w="60325" h="55244">
                  <a:moveTo>
                    <a:pt x="0" y="0"/>
                  </a:moveTo>
                  <a:lnTo>
                    <a:pt x="12611" y="11011"/>
                  </a:lnTo>
                  <a:lnTo>
                    <a:pt x="21997" y="24228"/>
                  </a:lnTo>
                  <a:lnTo>
                    <a:pt x="27851" y="39090"/>
                  </a:lnTo>
                  <a:lnTo>
                    <a:pt x="29870" y="55037"/>
                  </a:lnTo>
                  <a:lnTo>
                    <a:pt x="31890" y="39090"/>
                  </a:lnTo>
                  <a:lnTo>
                    <a:pt x="37744" y="24228"/>
                  </a:lnTo>
                  <a:lnTo>
                    <a:pt x="47129" y="11011"/>
                  </a:lnTo>
                  <a:lnTo>
                    <a:pt x="5974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668244" y="2021839"/>
              <a:ext cx="267970" cy="240029"/>
            </a:xfrm>
            <a:custGeom>
              <a:avLst/>
              <a:gdLst/>
              <a:ahLst/>
              <a:cxnLst/>
              <a:rect l="l" t="t" r="r" b="b"/>
              <a:pathLst>
                <a:path w="267970" h="240030">
                  <a:moveTo>
                    <a:pt x="0" y="240029"/>
                  </a:moveTo>
                  <a:lnTo>
                    <a:pt x="267864" y="240029"/>
                  </a:lnTo>
                  <a:lnTo>
                    <a:pt x="267864" y="0"/>
                  </a:lnTo>
                  <a:lnTo>
                    <a:pt x="0" y="0"/>
                  </a:lnTo>
                  <a:lnTo>
                    <a:pt x="0" y="240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668244" y="1932332"/>
              <a:ext cx="267970" cy="329565"/>
            </a:xfrm>
            <a:custGeom>
              <a:avLst/>
              <a:gdLst/>
              <a:ahLst/>
              <a:cxnLst/>
              <a:rect l="l" t="t" r="r" b="b"/>
              <a:pathLst>
                <a:path w="267970" h="329564">
                  <a:moveTo>
                    <a:pt x="0" y="0"/>
                  </a:moveTo>
                  <a:lnTo>
                    <a:pt x="0" y="329027"/>
                  </a:lnTo>
                  <a:lnTo>
                    <a:pt x="267864" y="329027"/>
                  </a:lnTo>
                  <a:lnTo>
                    <a:pt x="267864" y="89734"/>
                  </a:lnTo>
                  <a:lnTo>
                    <a:pt x="162342" y="89734"/>
                  </a:lnTo>
                  <a:lnTo>
                    <a:pt x="162342" y="0"/>
                  </a:lnTo>
                  <a:lnTo>
                    <a:pt x="0" y="0"/>
                  </a:lnTo>
                  <a:close/>
                </a:path>
              </a:pathLst>
            </a:custGeom>
            <a:ln w="7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6855" y="1928601"/>
              <a:ext cx="112983" cy="97195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6548939" y="2234604"/>
            <a:ext cx="5060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latin typeface="Arial MT"/>
                <a:cs typeface="Arial MT"/>
              </a:rPr>
              <a:t>Invoice</a:t>
            </a:r>
            <a:endParaRPr sz="1100" dirty="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617328" y="1921044"/>
            <a:ext cx="1883410" cy="785495"/>
            <a:chOff x="5617328" y="1921044"/>
            <a:chExt cx="1883410" cy="785495"/>
          </a:xfrm>
        </p:grpSpPr>
        <p:sp>
          <p:nvSpPr>
            <p:cNvPr id="70" name="object 70"/>
            <p:cNvSpPr/>
            <p:nvPr/>
          </p:nvSpPr>
          <p:spPr>
            <a:xfrm>
              <a:off x="6936108" y="2096845"/>
              <a:ext cx="535940" cy="605790"/>
            </a:xfrm>
            <a:custGeom>
              <a:avLst/>
              <a:gdLst/>
              <a:ahLst/>
              <a:cxnLst/>
              <a:rect l="l" t="t" r="r" b="b"/>
              <a:pathLst>
                <a:path w="535940" h="605789">
                  <a:moveTo>
                    <a:pt x="0" y="0"/>
                  </a:moveTo>
                  <a:lnTo>
                    <a:pt x="535728" y="0"/>
                  </a:lnTo>
                  <a:lnTo>
                    <a:pt x="535728" y="60571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7439152" y="2650111"/>
              <a:ext cx="60325" cy="55244"/>
            </a:xfrm>
            <a:custGeom>
              <a:avLst/>
              <a:gdLst/>
              <a:ahLst/>
              <a:cxnLst/>
              <a:rect l="l" t="t" r="r" b="b"/>
              <a:pathLst>
                <a:path w="60325" h="55244">
                  <a:moveTo>
                    <a:pt x="0" y="0"/>
                  </a:moveTo>
                  <a:lnTo>
                    <a:pt x="12566" y="11011"/>
                  </a:lnTo>
                  <a:lnTo>
                    <a:pt x="21956" y="24228"/>
                  </a:lnTo>
                  <a:lnTo>
                    <a:pt x="27836" y="39090"/>
                  </a:lnTo>
                  <a:lnTo>
                    <a:pt x="29870" y="55037"/>
                  </a:lnTo>
                  <a:lnTo>
                    <a:pt x="31890" y="39090"/>
                  </a:lnTo>
                  <a:lnTo>
                    <a:pt x="37744" y="24228"/>
                  </a:lnTo>
                  <a:lnTo>
                    <a:pt x="47129" y="11011"/>
                  </a:lnTo>
                  <a:lnTo>
                    <a:pt x="5974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5621138" y="2014220"/>
              <a:ext cx="267970" cy="240029"/>
            </a:xfrm>
            <a:custGeom>
              <a:avLst/>
              <a:gdLst/>
              <a:ahLst/>
              <a:cxnLst/>
              <a:rect l="l" t="t" r="r" b="b"/>
              <a:pathLst>
                <a:path w="267970" h="240030">
                  <a:moveTo>
                    <a:pt x="0" y="240030"/>
                  </a:moveTo>
                  <a:lnTo>
                    <a:pt x="267864" y="240030"/>
                  </a:lnTo>
                  <a:lnTo>
                    <a:pt x="267864" y="0"/>
                  </a:lnTo>
                  <a:lnTo>
                    <a:pt x="0" y="0"/>
                  </a:lnTo>
                  <a:lnTo>
                    <a:pt x="0" y="240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621138" y="1924854"/>
              <a:ext cx="267970" cy="329565"/>
            </a:xfrm>
            <a:custGeom>
              <a:avLst/>
              <a:gdLst/>
              <a:ahLst/>
              <a:cxnLst/>
              <a:rect l="l" t="t" r="r" b="b"/>
              <a:pathLst>
                <a:path w="267970" h="329564">
                  <a:moveTo>
                    <a:pt x="0" y="0"/>
                  </a:moveTo>
                  <a:lnTo>
                    <a:pt x="0" y="329027"/>
                  </a:lnTo>
                  <a:lnTo>
                    <a:pt x="267864" y="329027"/>
                  </a:lnTo>
                  <a:lnTo>
                    <a:pt x="267864" y="89734"/>
                  </a:lnTo>
                  <a:lnTo>
                    <a:pt x="162342" y="89734"/>
                  </a:lnTo>
                  <a:lnTo>
                    <a:pt x="162342" y="0"/>
                  </a:lnTo>
                  <a:lnTo>
                    <a:pt x="0" y="0"/>
                  </a:lnTo>
                  <a:close/>
                </a:path>
              </a:pathLst>
            </a:custGeom>
            <a:ln w="7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9749" y="1921123"/>
              <a:ext cx="112983" cy="97195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5522396" y="2232311"/>
            <a:ext cx="4806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5" dirty="0">
                <a:latin typeface="Arial MT"/>
                <a:cs typeface="Arial MT"/>
              </a:rPr>
              <a:t>Report</a:t>
            </a:r>
            <a:endParaRPr sz="1100" dirty="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5140959" y="2060579"/>
            <a:ext cx="1774825" cy="1752600"/>
            <a:chOff x="5140959" y="2060579"/>
            <a:chExt cx="1774825" cy="1752600"/>
          </a:xfrm>
        </p:grpSpPr>
        <p:sp>
          <p:nvSpPr>
            <p:cNvPr id="77" name="object 77"/>
            <p:cNvSpPr/>
            <p:nvPr/>
          </p:nvSpPr>
          <p:spPr>
            <a:xfrm>
              <a:off x="5142229" y="2089367"/>
              <a:ext cx="479425" cy="613410"/>
            </a:xfrm>
            <a:custGeom>
              <a:avLst/>
              <a:gdLst/>
              <a:ahLst/>
              <a:cxnLst/>
              <a:rect l="l" t="t" r="r" b="b"/>
              <a:pathLst>
                <a:path w="479425" h="613410">
                  <a:moveTo>
                    <a:pt x="0" y="613188"/>
                  </a:moveTo>
                  <a:lnTo>
                    <a:pt x="0" y="0"/>
                  </a:lnTo>
                  <a:lnTo>
                    <a:pt x="478908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5564643" y="2061849"/>
              <a:ext cx="60325" cy="55244"/>
            </a:xfrm>
            <a:custGeom>
              <a:avLst/>
              <a:gdLst/>
              <a:ahLst/>
              <a:cxnLst/>
              <a:rect l="l" t="t" r="r" b="b"/>
              <a:pathLst>
                <a:path w="60325" h="55244">
                  <a:moveTo>
                    <a:pt x="0" y="55037"/>
                  </a:moveTo>
                  <a:lnTo>
                    <a:pt x="12013" y="43418"/>
                  </a:lnTo>
                  <a:lnTo>
                    <a:pt x="26380" y="34772"/>
                  </a:lnTo>
                  <a:lnTo>
                    <a:pt x="42493" y="29378"/>
                  </a:lnTo>
                  <a:lnTo>
                    <a:pt x="59741" y="27518"/>
                  </a:lnTo>
                  <a:lnTo>
                    <a:pt x="42493" y="25658"/>
                  </a:lnTo>
                  <a:lnTo>
                    <a:pt x="26380" y="20265"/>
                  </a:lnTo>
                  <a:lnTo>
                    <a:pt x="12013" y="1161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652009" y="3487735"/>
              <a:ext cx="260350" cy="321945"/>
            </a:xfrm>
            <a:custGeom>
              <a:avLst/>
              <a:gdLst/>
              <a:ahLst/>
              <a:cxnLst/>
              <a:rect l="l" t="t" r="r" b="b"/>
              <a:pathLst>
                <a:path w="260350" h="321945">
                  <a:moveTo>
                    <a:pt x="0" y="0"/>
                  </a:moveTo>
                  <a:lnTo>
                    <a:pt x="0" y="321549"/>
                  </a:lnTo>
                  <a:lnTo>
                    <a:pt x="259747" y="321549"/>
                  </a:lnTo>
                  <a:lnTo>
                    <a:pt x="259747" y="89734"/>
                  </a:lnTo>
                  <a:lnTo>
                    <a:pt x="154224" y="89734"/>
                  </a:lnTo>
                  <a:lnTo>
                    <a:pt x="154224" y="0"/>
                  </a:lnTo>
                  <a:lnTo>
                    <a:pt x="0" y="0"/>
                  </a:lnTo>
                  <a:close/>
                </a:path>
              </a:pathLst>
            </a:custGeom>
            <a:ln w="7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0" name="object 8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2504" y="3484005"/>
              <a:ext cx="112983" cy="97195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6529782" y="3786758"/>
            <a:ext cx="5060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latin typeface="Arial MT"/>
                <a:cs typeface="Arial MT"/>
              </a:rPr>
              <a:t>Invoice</a:t>
            </a:r>
            <a:endParaRPr sz="1100" dirty="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4099430" y="3457254"/>
            <a:ext cx="3382010" cy="625475"/>
            <a:chOff x="4099430" y="3457254"/>
            <a:chExt cx="3382010" cy="625475"/>
          </a:xfrm>
        </p:grpSpPr>
        <p:sp>
          <p:nvSpPr>
            <p:cNvPr id="83" name="object 83"/>
            <p:cNvSpPr/>
            <p:nvPr/>
          </p:nvSpPr>
          <p:spPr>
            <a:xfrm>
              <a:off x="6911757" y="3652249"/>
              <a:ext cx="535940" cy="426720"/>
            </a:xfrm>
            <a:custGeom>
              <a:avLst/>
              <a:gdLst/>
              <a:ahLst/>
              <a:cxnLst/>
              <a:rect l="l" t="t" r="r" b="b"/>
              <a:pathLst>
                <a:path w="535940" h="426720">
                  <a:moveTo>
                    <a:pt x="0" y="0"/>
                  </a:moveTo>
                  <a:lnTo>
                    <a:pt x="535728" y="0"/>
                  </a:lnTo>
                  <a:lnTo>
                    <a:pt x="535728" y="42624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419995" y="4025836"/>
              <a:ext cx="60325" cy="55244"/>
            </a:xfrm>
            <a:custGeom>
              <a:avLst/>
              <a:gdLst/>
              <a:ahLst/>
              <a:cxnLst/>
              <a:rect l="l" t="t" r="r" b="b"/>
              <a:pathLst>
                <a:path w="60325" h="55245">
                  <a:moveTo>
                    <a:pt x="0" y="0"/>
                  </a:moveTo>
                  <a:lnTo>
                    <a:pt x="12566" y="11035"/>
                  </a:lnTo>
                  <a:lnTo>
                    <a:pt x="21956" y="24269"/>
                  </a:lnTo>
                  <a:lnTo>
                    <a:pt x="27836" y="39128"/>
                  </a:lnTo>
                  <a:lnTo>
                    <a:pt x="29870" y="55037"/>
                  </a:lnTo>
                  <a:lnTo>
                    <a:pt x="31890" y="39128"/>
                  </a:lnTo>
                  <a:lnTo>
                    <a:pt x="37744" y="24269"/>
                  </a:lnTo>
                  <a:lnTo>
                    <a:pt x="47129" y="11035"/>
                  </a:lnTo>
                  <a:lnTo>
                    <a:pt x="5974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4103240" y="3461063"/>
              <a:ext cx="511809" cy="333375"/>
            </a:xfrm>
            <a:custGeom>
              <a:avLst/>
              <a:gdLst/>
              <a:ahLst/>
              <a:cxnLst/>
              <a:rect l="l" t="t" r="r" b="b"/>
              <a:pathLst>
                <a:path w="511810" h="333375">
                  <a:moveTo>
                    <a:pt x="508779" y="286035"/>
                  </a:moveTo>
                  <a:lnTo>
                    <a:pt x="118" y="286035"/>
                  </a:lnTo>
                  <a:lnTo>
                    <a:pt x="9203" y="298494"/>
                  </a:lnTo>
                  <a:lnTo>
                    <a:pt x="74610" y="319172"/>
                  </a:lnTo>
                  <a:lnTo>
                    <a:pt x="126084" y="326499"/>
                  </a:lnTo>
                  <a:lnTo>
                    <a:pt x="186840" y="331223"/>
                  </a:lnTo>
                  <a:lnTo>
                    <a:pt x="254454" y="332897"/>
                  </a:lnTo>
                  <a:lnTo>
                    <a:pt x="322067" y="331223"/>
                  </a:lnTo>
                  <a:lnTo>
                    <a:pt x="382821" y="326499"/>
                  </a:lnTo>
                  <a:lnTo>
                    <a:pt x="434292" y="319172"/>
                  </a:lnTo>
                  <a:lnTo>
                    <a:pt x="474058" y="309688"/>
                  </a:lnTo>
                  <a:lnTo>
                    <a:pt x="508779" y="286035"/>
                  </a:lnTo>
                  <a:close/>
                </a:path>
                <a:path w="511810" h="333375">
                  <a:moveTo>
                    <a:pt x="254454" y="0"/>
                  </a:moveTo>
                  <a:lnTo>
                    <a:pt x="186840" y="1673"/>
                  </a:lnTo>
                  <a:lnTo>
                    <a:pt x="126084" y="6397"/>
                  </a:lnTo>
                  <a:lnTo>
                    <a:pt x="74610" y="13724"/>
                  </a:lnTo>
                  <a:lnTo>
                    <a:pt x="34841" y="23209"/>
                  </a:lnTo>
                  <a:lnTo>
                    <a:pt x="118" y="46861"/>
                  </a:lnTo>
                  <a:lnTo>
                    <a:pt x="0" y="288397"/>
                  </a:lnTo>
                  <a:lnTo>
                    <a:pt x="118" y="286035"/>
                  </a:lnTo>
                  <a:lnTo>
                    <a:pt x="511376" y="286035"/>
                  </a:lnTo>
                  <a:lnTo>
                    <a:pt x="511376" y="49105"/>
                  </a:lnTo>
                  <a:lnTo>
                    <a:pt x="508779" y="46861"/>
                  </a:lnTo>
                  <a:lnTo>
                    <a:pt x="499695" y="34403"/>
                  </a:lnTo>
                  <a:lnTo>
                    <a:pt x="474058" y="23209"/>
                  </a:lnTo>
                  <a:lnTo>
                    <a:pt x="434292" y="13724"/>
                  </a:lnTo>
                  <a:lnTo>
                    <a:pt x="382821" y="6397"/>
                  </a:lnTo>
                  <a:lnTo>
                    <a:pt x="322067" y="1673"/>
                  </a:lnTo>
                  <a:lnTo>
                    <a:pt x="254454" y="0"/>
                  </a:lnTo>
                  <a:close/>
                </a:path>
                <a:path w="511810" h="333375">
                  <a:moveTo>
                    <a:pt x="511376" y="286035"/>
                  </a:moveTo>
                  <a:lnTo>
                    <a:pt x="508779" y="286035"/>
                  </a:lnTo>
                  <a:lnTo>
                    <a:pt x="511376" y="288397"/>
                  </a:lnTo>
                  <a:lnTo>
                    <a:pt x="511376" y="286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4103240" y="3461064"/>
              <a:ext cx="511809" cy="333375"/>
            </a:xfrm>
            <a:custGeom>
              <a:avLst/>
              <a:gdLst/>
              <a:ahLst/>
              <a:cxnLst/>
              <a:rect l="l" t="t" r="r" b="b"/>
              <a:pathLst>
                <a:path w="511810" h="333375">
                  <a:moveTo>
                    <a:pt x="0" y="49104"/>
                  </a:moveTo>
                  <a:lnTo>
                    <a:pt x="0" y="288397"/>
                  </a:lnTo>
                  <a:lnTo>
                    <a:pt x="119" y="286034"/>
                  </a:lnTo>
                  <a:lnTo>
                    <a:pt x="9203" y="298493"/>
                  </a:lnTo>
                  <a:lnTo>
                    <a:pt x="74611" y="319171"/>
                  </a:lnTo>
                  <a:lnTo>
                    <a:pt x="126085" y="326498"/>
                  </a:lnTo>
                  <a:lnTo>
                    <a:pt x="186841" y="331222"/>
                  </a:lnTo>
                  <a:lnTo>
                    <a:pt x="254454" y="332896"/>
                  </a:lnTo>
                  <a:lnTo>
                    <a:pt x="322067" y="331222"/>
                  </a:lnTo>
                  <a:lnTo>
                    <a:pt x="382821" y="326498"/>
                  </a:lnTo>
                  <a:lnTo>
                    <a:pt x="434293" y="319171"/>
                  </a:lnTo>
                  <a:lnTo>
                    <a:pt x="474059" y="309687"/>
                  </a:lnTo>
                  <a:lnTo>
                    <a:pt x="508779" y="286034"/>
                  </a:lnTo>
                  <a:lnTo>
                    <a:pt x="511377" y="288397"/>
                  </a:lnTo>
                  <a:lnTo>
                    <a:pt x="511377" y="49104"/>
                  </a:lnTo>
                  <a:lnTo>
                    <a:pt x="508779" y="46861"/>
                  </a:lnTo>
                  <a:lnTo>
                    <a:pt x="499695" y="34402"/>
                  </a:lnTo>
                  <a:lnTo>
                    <a:pt x="474059" y="23208"/>
                  </a:lnTo>
                  <a:lnTo>
                    <a:pt x="434293" y="13724"/>
                  </a:lnTo>
                  <a:lnTo>
                    <a:pt x="382821" y="6397"/>
                  </a:lnTo>
                  <a:lnTo>
                    <a:pt x="322067" y="1673"/>
                  </a:lnTo>
                  <a:lnTo>
                    <a:pt x="254454" y="0"/>
                  </a:lnTo>
                  <a:lnTo>
                    <a:pt x="186841" y="1673"/>
                  </a:lnTo>
                  <a:lnTo>
                    <a:pt x="126085" y="6397"/>
                  </a:lnTo>
                  <a:lnTo>
                    <a:pt x="74611" y="13724"/>
                  </a:lnTo>
                  <a:lnTo>
                    <a:pt x="34842" y="23208"/>
                  </a:lnTo>
                  <a:lnTo>
                    <a:pt x="9203" y="34402"/>
                  </a:lnTo>
                  <a:lnTo>
                    <a:pt x="119" y="46861"/>
                  </a:lnTo>
                </a:path>
                <a:path w="511810" h="333375">
                  <a:moveTo>
                    <a:pt x="119" y="46861"/>
                  </a:moveTo>
                  <a:lnTo>
                    <a:pt x="34842" y="70514"/>
                  </a:lnTo>
                  <a:lnTo>
                    <a:pt x="74611" y="79998"/>
                  </a:lnTo>
                  <a:lnTo>
                    <a:pt x="126085" y="87325"/>
                  </a:lnTo>
                  <a:lnTo>
                    <a:pt x="186841" y="92049"/>
                  </a:lnTo>
                  <a:lnTo>
                    <a:pt x="254454" y="93723"/>
                  </a:lnTo>
                  <a:lnTo>
                    <a:pt x="322067" y="92049"/>
                  </a:lnTo>
                  <a:lnTo>
                    <a:pt x="382821" y="87325"/>
                  </a:lnTo>
                  <a:lnTo>
                    <a:pt x="434293" y="79998"/>
                  </a:lnTo>
                  <a:lnTo>
                    <a:pt x="474059" y="70514"/>
                  </a:lnTo>
                  <a:lnTo>
                    <a:pt x="508779" y="46861"/>
                  </a:lnTo>
                </a:path>
                <a:path w="511810" h="333375">
                  <a:moveTo>
                    <a:pt x="119" y="70292"/>
                  </a:moveTo>
                  <a:lnTo>
                    <a:pt x="34842" y="93945"/>
                  </a:lnTo>
                  <a:lnTo>
                    <a:pt x="74611" y="103429"/>
                  </a:lnTo>
                  <a:lnTo>
                    <a:pt x="126085" y="110756"/>
                  </a:lnTo>
                  <a:lnTo>
                    <a:pt x="186841" y="115480"/>
                  </a:lnTo>
                  <a:lnTo>
                    <a:pt x="254454" y="117153"/>
                  </a:lnTo>
                  <a:lnTo>
                    <a:pt x="322067" y="115480"/>
                  </a:lnTo>
                  <a:lnTo>
                    <a:pt x="382821" y="110756"/>
                  </a:lnTo>
                  <a:lnTo>
                    <a:pt x="434293" y="103429"/>
                  </a:lnTo>
                  <a:lnTo>
                    <a:pt x="474059" y="93945"/>
                  </a:lnTo>
                  <a:lnTo>
                    <a:pt x="508779" y="70292"/>
                  </a:lnTo>
                </a:path>
                <a:path w="511810" h="333375">
                  <a:moveTo>
                    <a:pt x="119" y="93723"/>
                  </a:moveTo>
                  <a:lnTo>
                    <a:pt x="34842" y="117376"/>
                  </a:lnTo>
                  <a:lnTo>
                    <a:pt x="74611" y="126860"/>
                  </a:lnTo>
                  <a:lnTo>
                    <a:pt x="126085" y="134187"/>
                  </a:lnTo>
                  <a:lnTo>
                    <a:pt x="186841" y="138910"/>
                  </a:lnTo>
                  <a:lnTo>
                    <a:pt x="254454" y="140584"/>
                  </a:lnTo>
                  <a:lnTo>
                    <a:pt x="322067" y="138910"/>
                  </a:lnTo>
                  <a:lnTo>
                    <a:pt x="382821" y="134187"/>
                  </a:lnTo>
                  <a:lnTo>
                    <a:pt x="434293" y="126860"/>
                  </a:lnTo>
                  <a:lnTo>
                    <a:pt x="474059" y="117376"/>
                  </a:lnTo>
                  <a:lnTo>
                    <a:pt x="508779" y="93723"/>
                  </a:lnTo>
                </a:path>
              </a:pathLst>
            </a:custGeom>
            <a:ln w="7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3979898" y="3792132"/>
            <a:ext cx="7581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latin typeface="Arial MT"/>
                <a:cs typeface="Arial MT"/>
              </a:rPr>
              <a:t>Invoice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65" dirty="0">
                <a:latin typeface="Arial MT"/>
                <a:cs typeface="Arial MT"/>
              </a:rPr>
              <a:t>DB</a:t>
            </a:r>
            <a:endParaRPr sz="1100" dirty="0">
              <a:latin typeface="Arial MT"/>
              <a:cs typeface="Arial MT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3993353" y="3344363"/>
            <a:ext cx="111760" cy="287020"/>
            <a:chOff x="3993353" y="3344363"/>
            <a:chExt cx="111760" cy="287020"/>
          </a:xfrm>
        </p:grpSpPr>
        <p:sp>
          <p:nvSpPr>
            <p:cNvPr id="89" name="object 89"/>
            <p:cNvSpPr/>
            <p:nvPr/>
          </p:nvSpPr>
          <p:spPr>
            <a:xfrm>
              <a:off x="4022069" y="3345655"/>
              <a:ext cx="81280" cy="284480"/>
            </a:xfrm>
            <a:custGeom>
              <a:avLst/>
              <a:gdLst/>
              <a:ahLst/>
              <a:cxnLst/>
              <a:rect l="l" t="t" r="r" b="b"/>
              <a:pathLst>
                <a:path w="81279" h="284479">
                  <a:moveTo>
                    <a:pt x="81171" y="284160"/>
                  </a:moveTo>
                  <a:lnTo>
                    <a:pt x="0" y="28416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3994600" y="3345755"/>
              <a:ext cx="60325" cy="55244"/>
            </a:xfrm>
            <a:custGeom>
              <a:avLst/>
              <a:gdLst/>
              <a:ahLst/>
              <a:cxnLst/>
              <a:rect l="l" t="t" r="r" b="b"/>
              <a:pathLst>
                <a:path w="60325" h="55245">
                  <a:moveTo>
                    <a:pt x="59741" y="55057"/>
                  </a:moveTo>
                  <a:lnTo>
                    <a:pt x="47139" y="44016"/>
                  </a:lnTo>
                  <a:lnTo>
                    <a:pt x="37752" y="30770"/>
                  </a:lnTo>
                  <a:lnTo>
                    <a:pt x="31893" y="15903"/>
                  </a:lnTo>
                  <a:lnTo>
                    <a:pt x="29870" y="0"/>
                  </a:lnTo>
                  <a:lnTo>
                    <a:pt x="27847" y="15903"/>
                  </a:lnTo>
                  <a:lnTo>
                    <a:pt x="21985" y="30770"/>
                  </a:lnTo>
                  <a:lnTo>
                    <a:pt x="12598" y="44016"/>
                  </a:lnTo>
                  <a:lnTo>
                    <a:pt x="0" y="5505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506032" y="965708"/>
            <a:ext cx="3235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404040"/>
                </a:solidFill>
                <a:latin typeface="Calibri"/>
                <a:cs typeface="Calibri"/>
              </a:rPr>
              <a:t>Invoice</a:t>
            </a:r>
            <a:r>
              <a:rPr sz="2400" b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04040"/>
                </a:solidFill>
                <a:latin typeface="Calibri"/>
                <a:cs typeface="Calibri"/>
              </a:rPr>
              <a:t>handling</a:t>
            </a:r>
            <a:r>
              <a:rPr sz="2400" b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2922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The</a:t>
            </a:r>
            <a:r>
              <a:rPr sz="3200" spc="-30" dirty="0"/>
              <a:t> </a:t>
            </a:r>
            <a:r>
              <a:rPr sz="3200" spc="-5" dirty="0"/>
              <a:t>BPM</a:t>
            </a:r>
            <a:r>
              <a:rPr sz="3200" spc="-25" dirty="0"/>
              <a:t> </a:t>
            </a:r>
            <a:r>
              <a:rPr sz="3200" spc="-20" dirty="0"/>
              <a:t>lifecycle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661240" y="1338273"/>
            <a:ext cx="2362200" cy="2233930"/>
            <a:chOff x="3661240" y="1338273"/>
            <a:chExt cx="2362200" cy="2233930"/>
          </a:xfrm>
        </p:grpSpPr>
        <p:sp>
          <p:nvSpPr>
            <p:cNvPr id="4" name="object 4"/>
            <p:cNvSpPr/>
            <p:nvPr/>
          </p:nvSpPr>
          <p:spPr>
            <a:xfrm>
              <a:off x="4754629" y="135958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754629" y="1359580"/>
              <a:ext cx="1186180" cy="669290"/>
            </a:xfrm>
            <a:custGeom>
              <a:avLst/>
              <a:gdLst/>
              <a:ahLst/>
              <a:cxnLst/>
              <a:rect l="l" t="t" r="r" b="b"/>
              <a:pathLst>
                <a:path w="1186179" h="669289">
                  <a:moveTo>
                    <a:pt x="1185667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30272" y="669109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0621" y="1345575"/>
              <a:ext cx="1268350" cy="6892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40621" y="134557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682549" y="2811827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621035" y="2770978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4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8542" y="2797822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7027" y="2756974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5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99285" y="2630583"/>
            <a:ext cx="119697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2075">
              <a:lnSpc>
                <a:spcPct val="102099"/>
              </a:lnSpc>
              <a:spcBef>
                <a:spcPts val="95"/>
              </a:spcBef>
            </a:pPr>
            <a:r>
              <a:rPr sz="1050" spc="10" dirty="0">
                <a:latin typeface="Calibri"/>
                <a:cs typeface="Calibri"/>
              </a:rPr>
              <a:t>Conformance and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performance</a:t>
            </a:r>
            <a:r>
              <a:rPr sz="1050" spc="-6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insights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41646" y="3538532"/>
            <a:ext cx="1290955" cy="1572895"/>
            <a:chOff x="2941646" y="3538532"/>
            <a:chExt cx="1290955" cy="1572895"/>
          </a:xfrm>
        </p:grpSpPr>
        <p:sp>
          <p:nvSpPr>
            <p:cNvPr id="14" name="object 14"/>
            <p:cNvSpPr/>
            <p:nvPr/>
          </p:nvSpPr>
          <p:spPr>
            <a:xfrm>
              <a:off x="3606703" y="4377097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3162" y="4252023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3" y="0"/>
                  </a:moveTo>
                  <a:lnTo>
                    <a:pt x="0" y="144039"/>
                  </a:lnTo>
                  <a:lnTo>
                    <a:pt x="90921" y="128672"/>
                  </a:lnTo>
                  <a:lnTo>
                    <a:pt x="22383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2695" y="4363092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9155" y="4238019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2" y="0"/>
                  </a:moveTo>
                  <a:lnTo>
                    <a:pt x="0" y="144038"/>
                  </a:lnTo>
                  <a:lnTo>
                    <a:pt x="90921" y="128671"/>
                  </a:lnTo>
                  <a:lnTo>
                    <a:pt x="2238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62956" y="355984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75" y="0"/>
                  </a:moveTo>
                  <a:lnTo>
                    <a:pt x="82721" y="0"/>
                  </a:lnTo>
                  <a:lnTo>
                    <a:pt x="50524" y="6488"/>
                  </a:lnTo>
                  <a:lnTo>
                    <a:pt x="24230" y="24193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8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4" y="682679"/>
                  </a:lnTo>
                  <a:lnTo>
                    <a:pt x="82721" y="689168"/>
                  </a:lnTo>
                  <a:lnTo>
                    <a:pt x="1185675" y="689168"/>
                  </a:lnTo>
                  <a:lnTo>
                    <a:pt x="1217882" y="682679"/>
                  </a:lnTo>
                  <a:lnTo>
                    <a:pt x="1244162" y="664975"/>
                  </a:lnTo>
                  <a:lnTo>
                    <a:pt x="1261869" y="638700"/>
                  </a:lnTo>
                  <a:lnTo>
                    <a:pt x="1268359" y="606498"/>
                  </a:lnTo>
                  <a:lnTo>
                    <a:pt x="1268359" y="82669"/>
                  </a:lnTo>
                  <a:lnTo>
                    <a:pt x="1261869" y="50467"/>
                  </a:lnTo>
                  <a:lnTo>
                    <a:pt x="1244162" y="24193"/>
                  </a:lnTo>
                  <a:lnTo>
                    <a:pt x="1217882" y="6488"/>
                  </a:lnTo>
                  <a:lnTo>
                    <a:pt x="118567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62956" y="3559840"/>
              <a:ext cx="1262380" cy="689610"/>
            </a:xfrm>
            <a:custGeom>
              <a:avLst/>
              <a:gdLst/>
              <a:ahLst/>
              <a:cxnLst/>
              <a:rect l="l" t="t" r="r" b="b"/>
              <a:pathLst>
                <a:path w="126237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185677" y="689168"/>
                  </a:lnTo>
                </a:path>
                <a:path w="1262379" h="689610">
                  <a:moveTo>
                    <a:pt x="1185677" y="0"/>
                  </a:move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6968" y="639392"/>
                  </a:lnTo>
                </a:path>
                <a:path w="1262379" h="689610">
                  <a:moveTo>
                    <a:pt x="50524" y="682679"/>
                  </a:moveTo>
                  <a:lnTo>
                    <a:pt x="50525" y="682679"/>
                  </a:lnTo>
                  <a:lnTo>
                    <a:pt x="82721" y="689168"/>
                  </a:lnTo>
                </a:path>
                <a:path w="1262379" h="689610">
                  <a:moveTo>
                    <a:pt x="1185677" y="689168"/>
                  </a:moveTo>
                  <a:lnTo>
                    <a:pt x="1217883" y="682679"/>
                  </a:lnTo>
                  <a:lnTo>
                    <a:pt x="1239598" y="668050"/>
                  </a:lnTo>
                </a:path>
                <a:path w="1262379" h="689610">
                  <a:moveTo>
                    <a:pt x="1261868" y="50467"/>
                  </a:moveTo>
                  <a:lnTo>
                    <a:pt x="1244162" y="24192"/>
                  </a:lnTo>
                  <a:lnTo>
                    <a:pt x="1217883" y="6488"/>
                  </a:lnTo>
                  <a:lnTo>
                    <a:pt x="118567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948" y="3545835"/>
              <a:ext cx="1268359" cy="68916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48949" y="354583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217883" y="682679"/>
                  </a:lnTo>
                  <a:lnTo>
                    <a:pt x="1244162" y="664975"/>
                  </a:lnTo>
                  <a:lnTo>
                    <a:pt x="1261868" y="638700"/>
                  </a:lnTo>
                  <a:lnTo>
                    <a:pt x="1268358" y="606499"/>
                  </a:lnTo>
                  <a:lnTo>
                    <a:pt x="1268358" y="82669"/>
                  </a:lnTo>
                  <a:lnTo>
                    <a:pt x="1261868" y="50467"/>
                  </a:lnTo>
                  <a:lnTo>
                    <a:pt x="1244162" y="24192"/>
                  </a:lnTo>
                  <a:lnTo>
                    <a:pt x="1217883" y="6488"/>
                  </a:lnTo>
                  <a:lnTo>
                    <a:pt x="1185676" y="0"/>
                  </a:ln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5" y="682679"/>
                  </a:lnTo>
                  <a:lnTo>
                    <a:pt x="82721" y="689168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21227" y="3545097"/>
            <a:ext cx="1123950" cy="65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monitoring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and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controlling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65246" y="4473621"/>
            <a:ext cx="62928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Executable  process </a:t>
            </a:r>
            <a:r>
              <a:rPr sz="1050" spc="10" dirty="0">
                <a:latin typeface="Calibri"/>
                <a:cs typeface="Calibri"/>
              </a:rPr>
              <a:t> 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20696" y="5087098"/>
            <a:ext cx="2400300" cy="711835"/>
            <a:chOff x="3520696" y="5087098"/>
            <a:chExt cx="2400300" cy="711835"/>
          </a:xfrm>
        </p:grpSpPr>
        <p:sp>
          <p:nvSpPr>
            <p:cNvPr id="25" name="object 25"/>
            <p:cNvSpPr/>
            <p:nvPr/>
          </p:nvSpPr>
          <p:spPr>
            <a:xfrm>
              <a:off x="4934700" y="5397884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49"/>
                  </a:lnTo>
                  <a:lnTo>
                    <a:pt x="663252" y="41824"/>
                  </a:lnTo>
                  <a:lnTo>
                    <a:pt x="608429" y="46122"/>
                  </a:lnTo>
                  <a:lnTo>
                    <a:pt x="553501" y="49639"/>
                  </a:lnTo>
                  <a:lnTo>
                    <a:pt x="498668" y="52365"/>
                  </a:lnTo>
                  <a:lnTo>
                    <a:pt x="444133" y="54295"/>
                  </a:lnTo>
                  <a:lnTo>
                    <a:pt x="390097" y="55422"/>
                  </a:lnTo>
                  <a:lnTo>
                    <a:pt x="336762" y="55737"/>
                  </a:lnTo>
                  <a:lnTo>
                    <a:pt x="284331" y="55234"/>
                  </a:lnTo>
                  <a:lnTo>
                    <a:pt x="233004" y="53905"/>
                  </a:lnTo>
                  <a:lnTo>
                    <a:pt x="182983" y="51744"/>
                  </a:lnTo>
                  <a:lnTo>
                    <a:pt x="134470" y="48744"/>
                  </a:lnTo>
                  <a:lnTo>
                    <a:pt x="87668" y="44896"/>
                  </a:lnTo>
                  <a:lnTo>
                    <a:pt x="42777" y="40195"/>
                  </a:lnTo>
                  <a:lnTo>
                    <a:pt x="0" y="34633"/>
                  </a:lnTo>
                </a:path>
              </a:pathLst>
            </a:custGeom>
            <a:ln w="14588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10385" y="5389598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1" y="0"/>
                  </a:moveTo>
                  <a:lnTo>
                    <a:pt x="0" y="17933"/>
                  </a:lnTo>
                  <a:lnTo>
                    <a:pt x="126551" y="90390"/>
                  </a:lnTo>
                  <a:lnTo>
                    <a:pt x="144741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20693" y="5383878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50"/>
                  </a:lnTo>
                  <a:lnTo>
                    <a:pt x="663252" y="41824"/>
                  </a:lnTo>
                  <a:lnTo>
                    <a:pt x="608429" y="46123"/>
                  </a:lnTo>
                  <a:lnTo>
                    <a:pt x="553501" y="49639"/>
                  </a:lnTo>
                  <a:lnTo>
                    <a:pt x="498668" y="52366"/>
                  </a:lnTo>
                  <a:lnTo>
                    <a:pt x="444133" y="54297"/>
                  </a:lnTo>
                  <a:lnTo>
                    <a:pt x="390097" y="55423"/>
                  </a:lnTo>
                  <a:lnTo>
                    <a:pt x="336762" y="55739"/>
                  </a:lnTo>
                  <a:lnTo>
                    <a:pt x="284331" y="55237"/>
                  </a:lnTo>
                  <a:lnTo>
                    <a:pt x="233004" y="53909"/>
                  </a:lnTo>
                  <a:lnTo>
                    <a:pt x="182983" y="51749"/>
                  </a:lnTo>
                  <a:lnTo>
                    <a:pt x="134470" y="48750"/>
                  </a:lnTo>
                  <a:lnTo>
                    <a:pt x="87668" y="44903"/>
                  </a:lnTo>
                  <a:lnTo>
                    <a:pt x="42777" y="40204"/>
                  </a:lnTo>
                  <a:lnTo>
                    <a:pt x="0" y="34643"/>
                  </a:lnTo>
                </a:path>
              </a:pathLst>
            </a:custGeom>
            <a:ln w="1458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6377" y="5375592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3" y="0"/>
                  </a:moveTo>
                  <a:lnTo>
                    <a:pt x="0" y="17934"/>
                  </a:lnTo>
                  <a:lnTo>
                    <a:pt x="126552" y="90390"/>
                  </a:lnTo>
                  <a:lnTo>
                    <a:pt x="14474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542005" y="5108406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96" y="0"/>
                  </a:move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500" y="638712"/>
                  </a:lnTo>
                  <a:lnTo>
                    <a:pt x="24227" y="665002"/>
                  </a:lnTo>
                  <a:lnTo>
                    <a:pt x="50525" y="682727"/>
                  </a:lnTo>
                  <a:lnTo>
                    <a:pt x="82721" y="689225"/>
                  </a:lnTo>
                  <a:lnTo>
                    <a:pt x="1185701" y="689225"/>
                  </a:lnTo>
                  <a:lnTo>
                    <a:pt x="1217863" y="682726"/>
                  </a:lnTo>
                  <a:lnTo>
                    <a:pt x="1244146" y="665001"/>
                  </a:lnTo>
                  <a:lnTo>
                    <a:pt x="1261875" y="638712"/>
                  </a:lnTo>
                  <a:lnTo>
                    <a:pt x="1268379" y="606518"/>
                  </a:lnTo>
                  <a:lnTo>
                    <a:pt x="1268379" y="82707"/>
                  </a:lnTo>
                  <a:lnTo>
                    <a:pt x="1261875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99931" y="5108406"/>
              <a:ext cx="1128395" cy="5080"/>
            </a:xfrm>
            <a:custGeom>
              <a:avLst/>
              <a:gdLst/>
              <a:ahLst/>
              <a:cxnLst/>
              <a:rect l="l" t="t" r="r" b="b"/>
              <a:pathLst>
                <a:path w="1128395" h="5079">
                  <a:moveTo>
                    <a:pt x="-7294" y="2502"/>
                  </a:moveTo>
                  <a:lnTo>
                    <a:pt x="1135065" y="2502"/>
                  </a:lnTo>
                </a:path>
              </a:pathLst>
            </a:custGeom>
            <a:ln w="19593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727703" y="5108406"/>
              <a:ext cx="62865" cy="683260"/>
            </a:xfrm>
            <a:custGeom>
              <a:avLst/>
              <a:gdLst/>
              <a:ahLst/>
              <a:cxnLst/>
              <a:rect l="l" t="t" r="r" b="b"/>
              <a:pathLst>
                <a:path w="62864" h="683260">
                  <a:moveTo>
                    <a:pt x="32164" y="682727"/>
                  </a:moveTo>
                  <a:lnTo>
                    <a:pt x="58448" y="665001"/>
                  </a:lnTo>
                  <a:lnTo>
                    <a:pt x="62713" y="658677"/>
                  </a:lnTo>
                </a:path>
                <a:path w="62864" h="683260">
                  <a:moveTo>
                    <a:pt x="62520" y="30261"/>
                  </a:moveTo>
                  <a:lnTo>
                    <a:pt x="58448" y="24223"/>
                  </a:lnTo>
                  <a:lnTo>
                    <a:pt x="32164" y="6498"/>
                  </a:lnTo>
                  <a:lnTo>
                    <a:pt x="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999" y="5094400"/>
              <a:ext cx="1268378" cy="6892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527999" y="509440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226"/>
                  </a:moveTo>
                  <a:lnTo>
                    <a:pt x="1185695" y="689226"/>
                  </a:lnTo>
                  <a:lnTo>
                    <a:pt x="1217861" y="682727"/>
                  </a:lnTo>
                  <a:lnTo>
                    <a:pt x="1244145" y="665003"/>
                  </a:lnTo>
                  <a:lnTo>
                    <a:pt x="1261874" y="638714"/>
                  </a:lnTo>
                  <a:lnTo>
                    <a:pt x="1268378" y="606518"/>
                  </a:lnTo>
                  <a:lnTo>
                    <a:pt x="1268378" y="82708"/>
                  </a:lnTo>
                  <a:lnTo>
                    <a:pt x="1261874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5" y="0"/>
                  </a:ln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500" y="638713"/>
                  </a:lnTo>
                  <a:lnTo>
                    <a:pt x="24227" y="665003"/>
                  </a:lnTo>
                  <a:lnTo>
                    <a:pt x="50520" y="682726"/>
                  </a:lnTo>
                  <a:lnTo>
                    <a:pt x="82721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577486" y="5198731"/>
            <a:ext cx="11696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0990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implementation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66454" y="5469859"/>
            <a:ext cx="79819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 marR="5080" indent="-21082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To-be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008878" y="2767043"/>
            <a:ext cx="1828164" cy="1515110"/>
            <a:chOff x="6008878" y="2767043"/>
            <a:chExt cx="1828164" cy="1515110"/>
          </a:xfrm>
        </p:grpSpPr>
        <p:sp>
          <p:nvSpPr>
            <p:cNvPr id="37" name="object 37"/>
            <p:cNvSpPr/>
            <p:nvPr/>
          </p:nvSpPr>
          <p:spPr>
            <a:xfrm>
              <a:off x="6030188" y="2788351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974810" y="3447078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6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016180" y="2774346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960803" y="3433072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7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561203" y="3592089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3" y="0"/>
                  </a:lnTo>
                  <a:lnTo>
                    <a:pt x="50517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498"/>
                  </a:lnTo>
                  <a:lnTo>
                    <a:pt x="6503" y="638715"/>
                  </a:lnTo>
                  <a:lnTo>
                    <a:pt x="24233" y="665023"/>
                  </a:lnTo>
                  <a:lnTo>
                    <a:pt x="50517" y="682761"/>
                  </a:lnTo>
                  <a:lnTo>
                    <a:pt x="82683" y="689265"/>
                  </a:ln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3"/>
                  </a:lnTo>
                  <a:lnTo>
                    <a:pt x="1261845" y="638715"/>
                  </a:lnTo>
                  <a:lnTo>
                    <a:pt x="1268349" y="606498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604418" y="3592089"/>
              <a:ext cx="1225550" cy="683260"/>
            </a:xfrm>
            <a:custGeom>
              <a:avLst/>
              <a:gdLst/>
              <a:ahLst/>
              <a:cxnLst/>
              <a:rect l="l" t="t" r="r" b="b"/>
              <a:pathLst>
                <a:path w="1225550" h="683260">
                  <a:moveTo>
                    <a:pt x="1142454" y="0"/>
                  </a:moveTo>
                  <a:lnTo>
                    <a:pt x="39468" y="0"/>
                  </a:lnTo>
                  <a:lnTo>
                    <a:pt x="7302" y="6504"/>
                  </a:lnTo>
                  <a:lnTo>
                    <a:pt x="0" y="11432"/>
                  </a:lnTo>
                </a:path>
                <a:path w="1225550" h="683260">
                  <a:moveTo>
                    <a:pt x="1174617" y="682761"/>
                  </a:moveTo>
                  <a:lnTo>
                    <a:pt x="1200901" y="665024"/>
                  </a:lnTo>
                  <a:lnTo>
                    <a:pt x="1218631" y="638716"/>
                  </a:lnTo>
                  <a:lnTo>
                    <a:pt x="1225134" y="606499"/>
                  </a:lnTo>
                  <a:lnTo>
                    <a:pt x="1225134" y="82766"/>
                  </a:lnTo>
                  <a:lnTo>
                    <a:pt x="1218631" y="50549"/>
                  </a:lnTo>
                  <a:lnTo>
                    <a:pt x="1200901" y="24241"/>
                  </a:lnTo>
                  <a:lnTo>
                    <a:pt x="1174617" y="6504"/>
                  </a:lnTo>
                  <a:lnTo>
                    <a:pt x="1142454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196" y="3578084"/>
              <a:ext cx="1268349" cy="6892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47196" y="3578084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4"/>
                  </a:lnTo>
                  <a:lnTo>
                    <a:pt x="1261845" y="638716"/>
                  </a:lnTo>
                  <a:lnTo>
                    <a:pt x="1268349" y="606499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499"/>
                  </a:lnTo>
                  <a:lnTo>
                    <a:pt x="6503" y="638716"/>
                  </a:lnTo>
                  <a:lnTo>
                    <a:pt x="24233" y="665024"/>
                  </a:lnTo>
                  <a:lnTo>
                    <a:pt x="50516" y="682761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90518" y="3682385"/>
            <a:ext cx="58229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98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 analysis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22145" y="2630253"/>
            <a:ext cx="73723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As-is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738631" y="2426970"/>
            <a:ext cx="1290320" cy="711835"/>
            <a:chOff x="4738631" y="2426970"/>
            <a:chExt cx="1290320" cy="711835"/>
          </a:xfrm>
        </p:grpSpPr>
        <p:sp>
          <p:nvSpPr>
            <p:cNvPr id="48" name="object 48"/>
            <p:cNvSpPr/>
            <p:nvPr/>
          </p:nvSpPr>
          <p:spPr>
            <a:xfrm>
              <a:off x="4759942" y="2448278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5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759941" y="2448278"/>
              <a:ext cx="1200785" cy="683260"/>
            </a:xfrm>
            <a:custGeom>
              <a:avLst/>
              <a:gdLst/>
              <a:ahLst/>
              <a:cxnLst/>
              <a:rect l="l" t="t" r="r" b="b"/>
              <a:pathLst>
                <a:path w="1200785" h="683260">
                  <a:moveTo>
                    <a:pt x="1185667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</a:path>
                <a:path w="1200785" h="683260">
                  <a:moveTo>
                    <a:pt x="35709" y="672759"/>
                  </a:moveTo>
                  <a:lnTo>
                    <a:pt x="50557" y="682763"/>
                  </a:lnTo>
                  <a:lnTo>
                    <a:pt x="50558" y="682763"/>
                  </a:lnTo>
                </a:path>
                <a:path w="1200785" h="683260">
                  <a:moveTo>
                    <a:pt x="1200412" y="2976"/>
                  </a:moveTo>
                  <a:lnTo>
                    <a:pt x="118566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5933" y="2434272"/>
              <a:ext cx="1268446" cy="68926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45934" y="2434272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79" y="689265"/>
                  </a:move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6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030696" y="2538671"/>
            <a:ext cx="69913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540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discovery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329283" y="2025490"/>
            <a:ext cx="106680" cy="422909"/>
            <a:chOff x="5329283" y="2025490"/>
            <a:chExt cx="106680" cy="422909"/>
          </a:xfrm>
        </p:grpSpPr>
        <p:sp>
          <p:nvSpPr>
            <p:cNvPr id="54" name="object 54"/>
            <p:cNvSpPr/>
            <p:nvPr/>
          </p:nvSpPr>
          <p:spPr>
            <a:xfrm>
              <a:off x="5389398" y="2046797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43291" y="2309977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4" y="0"/>
                  </a:moveTo>
                  <a:lnTo>
                    <a:pt x="0" y="0"/>
                  </a:lnTo>
                  <a:lnTo>
                    <a:pt x="46107" y="138300"/>
                  </a:lnTo>
                  <a:lnTo>
                    <a:pt x="92214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75391" y="2032792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29283" y="2295972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5" y="0"/>
                  </a:moveTo>
                  <a:lnTo>
                    <a:pt x="0" y="0"/>
                  </a:lnTo>
                  <a:lnTo>
                    <a:pt x="46108" y="138300"/>
                  </a:lnTo>
                  <a:lnTo>
                    <a:pt x="9221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889687" y="1449973"/>
            <a:ext cx="1904364" cy="858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identification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latin typeface="Calibri"/>
              <a:cs typeface="Calibri"/>
            </a:endParaRPr>
          </a:p>
          <a:p>
            <a:pPr marL="7620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Process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architecture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891935" y="4259896"/>
            <a:ext cx="1319530" cy="1546225"/>
            <a:chOff x="5891935" y="4259896"/>
            <a:chExt cx="1319530" cy="1546225"/>
          </a:xfrm>
        </p:grpSpPr>
        <p:sp>
          <p:nvSpPr>
            <p:cNvPr id="60" name="object 60"/>
            <p:cNvSpPr/>
            <p:nvPr/>
          </p:nvSpPr>
          <p:spPr>
            <a:xfrm>
              <a:off x="6652621" y="4281204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534725" y="5015227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6"/>
                  </a:lnTo>
                  <a:lnTo>
                    <a:pt x="145618" y="85713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638613" y="4267199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520718" y="5001223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4"/>
                  </a:lnTo>
                  <a:lnTo>
                    <a:pt x="145618" y="85712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913245" y="5109033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5" y="0"/>
                  </a:move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489" y="638712"/>
                  </a:lnTo>
                  <a:lnTo>
                    <a:pt x="24197" y="665001"/>
                  </a:lnTo>
                  <a:lnTo>
                    <a:pt x="50479" y="682726"/>
                  </a:lnTo>
                  <a:lnTo>
                    <a:pt x="82682" y="689225"/>
                  </a:lnTo>
                  <a:lnTo>
                    <a:pt x="1185670" y="689225"/>
                  </a:lnTo>
                  <a:lnTo>
                    <a:pt x="1217833" y="682725"/>
                  </a:lnTo>
                  <a:lnTo>
                    <a:pt x="1244115" y="665001"/>
                  </a:lnTo>
                  <a:lnTo>
                    <a:pt x="1261845" y="638711"/>
                  </a:lnTo>
                  <a:lnTo>
                    <a:pt x="1268349" y="606518"/>
                  </a:lnTo>
                  <a:lnTo>
                    <a:pt x="1268349" y="82707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1" y="6499"/>
                  </a:lnTo>
                  <a:lnTo>
                    <a:pt x="118566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5947593" y="5109033"/>
              <a:ext cx="1234440" cy="689610"/>
            </a:xfrm>
            <a:custGeom>
              <a:avLst/>
              <a:gdLst/>
              <a:ahLst/>
              <a:cxnLst/>
              <a:rect l="l" t="t" r="r" b="b"/>
              <a:pathLst>
                <a:path w="1234440" h="689610">
                  <a:moveTo>
                    <a:pt x="1151320" y="0"/>
                  </a:moveTo>
                  <a:lnTo>
                    <a:pt x="48334" y="0"/>
                  </a:lnTo>
                  <a:lnTo>
                    <a:pt x="16127" y="6499"/>
                  </a:lnTo>
                  <a:lnTo>
                    <a:pt x="0" y="17376"/>
                  </a:lnTo>
                </a:path>
                <a:path w="1234440" h="689610">
                  <a:moveTo>
                    <a:pt x="1151317" y="689226"/>
                  </a:moveTo>
                  <a:lnTo>
                    <a:pt x="1183483" y="682727"/>
                  </a:lnTo>
                  <a:lnTo>
                    <a:pt x="1209767" y="665002"/>
                  </a:lnTo>
                  <a:lnTo>
                    <a:pt x="1227497" y="638712"/>
                  </a:lnTo>
                  <a:lnTo>
                    <a:pt x="1234000" y="606518"/>
                  </a:lnTo>
                  <a:lnTo>
                    <a:pt x="1234000" y="82708"/>
                  </a:lnTo>
                  <a:lnTo>
                    <a:pt x="1227497" y="50512"/>
                  </a:lnTo>
                  <a:lnTo>
                    <a:pt x="1209767" y="24223"/>
                  </a:lnTo>
                  <a:lnTo>
                    <a:pt x="1183483" y="6499"/>
                  </a:lnTo>
                  <a:lnTo>
                    <a:pt x="115132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9237" y="5095028"/>
              <a:ext cx="1268349" cy="68922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899238" y="5095027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26"/>
                  </a:moveTo>
                  <a:lnTo>
                    <a:pt x="1185666" y="689226"/>
                  </a:lnTo>
                  <a:lnTo>
                    <a:pt x="1217832" y="682727"/>
                  </a:lnTo>
                  <a:lnTo>
                    <a:pt x="1244115" y="665003"/>
                  </a:lnTo>
                  <a:lnTo>
                    <a:pt x="1261845" y="638714"/>
                  </a:lnTo>
                  <a:lnTo>
                    <a:pt x="1268349" y="606518"/>
                  </a:lnTo>
                  <a:lnTo>
                    <a:pt x="1268349" y="82708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2" y="6499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489" y="638713"/>
                  </a:lnTo>
                  <a:lnTo>
                    <a:pt x="24196" y="665003"/>
                  </a:lnTo>
                  <a:lnTo>
                    <a:pt x="50475" y="682726"/>
                  </a:lnTo>
                  <a:lnTo>
                    <a:pt x="82682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215517" y="5199358"/>
            <a:ext cx="6362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65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redesign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32809" y="4478973"/>
            <a:ext cx="92392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Insights </a:t>
            </a:r>
            <a:r>
              <a:rPr sz="1050" spc="10" dirty="0">
                <a:latin typeface="Calibri"/>
                <a:cs typeface="Calibri"/>
              </a:rPr>
              <a:t>on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weaknesses</a:t>
            </a:r>
            <a:r>
              <a:rPr sz="1050" spc="5" dirty="0">
                <a:latin typeface="Calibri"/>
                <a:cs typeface="Calibri"/>
              </a:rPr>
              <a:t> and  their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impact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497073" y="1268763"/>
            <a:ext cx="3013075" cy="3966845"/>
            <a:chOff x="6497073" y="1268763"/>
            <a:chExt cx="3013075" cy="3966845"/>
          </a:xfrm>
        </p:grpSpPr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2030" y="1268763"/>
              <a:ext cx="1906559" cy="97846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5741" y="2692750"/>
              <a:ext cx="1728191" cy="19677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8863" y="4203466"/>
              <a:ext cx="1401067" cy="103158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525648" y="3572696"/>
              <a:ext cx="1289050" cy="692150"/>
            </a:xfrm>
            <a:custGeom>
              <a:avLst/>
              <a:gdLst/>
              <a:ahLst/>
              <a:cxnLst/>
              <a:rect l="l" t="t" r="r" b="b"/>
              <a:pathLst>
                <a:path w="1289050" h="692150">
                  <a:moveTo>
                    <a:pt x="0" y="115360"/>
                  </a:moveTo>
                  <a:lnTo>
                    <a:pt x="9065" y="70457"/>
                  </a:lnTo>
                  <a:lnTo>
                    <a:pt x="33788" y="33788"/>
                  </a:lnTo>
                  <a:lnTo>
                    <a:pt x="70457" y="9065"/>
                  </a:lnTo>
                  <a:lnTo>
                    <a:pt x="115360" y="0"/>
                  </a:lnTo>
                  <a:lnTo>
                    <a:pt x="1173613" y="0"/>
                  </a:lnTo>
                  <a:lnTo>
                    <a:pt x="1218516" y="9065"/>
                  </a:lnTo>
                  <a:lnTo>
                    <a:pt x="1255185" y="33788"/>
                  </a:lnTo>
                  <a:lnTo>
                    <a:pt x="1279908" y="70457"/>
                  </a:lnTo>
                  <a:lnTo>
                    <a:pt x="1288974" y="115360"/>
                  </a:lnTo>
                  <a:lnTo>
                    <a:pt x="1288974" y="576790"/>
                  </a:lnTo>
                  <a:lnTo>
                    <a:pt x="1279908" y="621693"/>
                  </a:lnTo>
                  <a:lnTo>
                    <a:pt x="1255185" y="658362"/>
                  </a:lnTo>
                  <a:lnTo>
                    <a:pt x="1218516" y="683085"/>
                  </a:lnTo>
                  <a:lnTo>
                    <a:pt x="1173613" y="692151"/>
                  </a:lnTo>
                  <a:lnTo>
                    <a:pt x="115360" y="692151"/>
                  </a:lnTo>
                  <a:lnTo>
                    <a:pt x="70457" y="683085"/>
                  </a:lnTo>
                  <a:lnTo>
                    <a:pt x="33788" y="658362"/>
                  </a:lnTo>
                  <a:lnTo>
                    <a:pt x="9065" y="621693"/>
                  </a:lnTo>
                  <a:lnTo>
                    <a:pt x="0" y="576790"/>
                  </a:lnTo>
                  <a:lnTo>
                    <a:pt x="0" y="115360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7880" y="4253660"/>
            <a:ext cx="1627827" cy="94367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6557" y="2377764"/>
            <a:ext cx="1543471" cy="822582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10250" y="6277102"/>
            <a:ext cx="1829109" cy="434987"/>
          </a:xfrm>
          <a:prstGeom prst="rect">
            <a:avLst/>
          </a:prstGeom>
        </p:spPr>
      </p:pic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652" y="272795"/>
            <a:ext cx="45599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Qualitative</a:t>
            </a:r>
            <a:r>
              <a:rPr sz="3200" spc="-25" dirty="0"/>
              <a:t> </a:t>
            </a:r>
            <a:r>
              <a:rPr sz="3200" spc="-15" dirty="0"/>
              <a:t>process</a:t>
            </a:r>
            <a:r>
              <a:rPr sz="3200" spc="-20" dirty="0"/>
              <a:t> </a:t>
            </a:r>
            <a:r>
              <a:rPr sz="3200" spc="-5" dirty="0"/>
              <a:t>analysis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961395" y="3940995"/>
            <a:ext cx="7035165" cy="786765"/>
            <a:chOff x="1961395" y="3940995"/>
            <a:chExt cx="7035165" cy="786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1648" y="4189515"/>
              <a:ext cx="5864670" cy="2893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66475" y="4189515"/>
              <a:ext cx="5860415" cy="289560"/>
            </a:xfrm>
            <a:custGeom>
              <a:avLst/>
              <a:gdLst/>
              <a:ahLst/>
              <a:cxnLst/>
              <a:rect l="l" t="t" r="r" b="b"/>
              <a:pathLst>
                <a:path w="5860415" h="289560">
                  <a:moveTo>
                    <a:pt x="0" y="72326"/>
                  </a:moveTo>
                  <a:lnTo>
                    <a:pt x="0" y="216979"/>
                  </a:lnTo>
                  <a:lnTo>
                    <a:pt x="5657113" y="216979"/>
                  </a:lnTo>
                  <a:lnTo>
                    <a:pt x="5657113" y="289306"/>
                  </a:lnTo>
                  <a:lnTo>
                    <a:pt x="5859843" y="144653"/>
                  </a:lnTo>
                  <a:lnTo>
                    <a:pt x="5657113" y="0"/>
                  </a:lnTo>
                  <a:lnTo>
                    <a:pt x="5657113" y="72326"/>
                  </a:lnTo>
                  <a:lnTo>
                    <a:pt x="0" y="72326"/>
                  </a:lnTo>
                  <a:close/>
                </a:path>
              </a:pathLst>
            </a:custGeom>
            <a:ln w="9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9133" y="3950837"/>
              <a:ext cx="1147304" cy="7666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39133" y="3950837"/>
              <a:ext cx="1147445" cy="767080"/>
            </a:xfrm>
            <a:custGeom>
              <a:avLst/>
              <a:gdLst/>
              <a:ahLst/>
              <a:cxnLst/>
              <a:rect l="l" t="t" r="r" b="b"/>
              <a:pathLst>
                <a:path w="1147445" h="767079">
                  <a:moveTo>
                    <a:pt x="979813" y="112275"/>
                  </a:moveTo>
                  <a:lnTo>
                    <a:pt x="1021686" y="143400"/>
                  </a:lnTo>
                  <a:lnTo>
                    <a:pt x="1057577" y="176675"/>
                  </a:lnTo>
                  <a:lnTo>
                    <a:pt x="1087486" y="211768"/>
                  </a:lnTo>
                  <a:lnTo>
                    <a:pt x="1111413" y="248350"/>
                  </a:lnTo>
                  <a:lnTo>
                    <a:pt x="1129359" y="286089"/>
                  </a:lnTo>
                  <a:lnTo>
                    <a:pt x="1141322" y="324655"/>
                  </a:lnTo>
                  <a:lnTo>
                    <a:pt x="1147304" y="363717"/>
                  </a:lnTo>
                  <a:lnTo>
                    <a:pt x="1147304" y="402945"/>
                  </a:lnTo>
                  <a:lnTo>
                    <a:pt x="1141322" y="442007"/>
                  </a:lnTo>
                  <a:lnTo>
                    <a:pt x="1129359" y="480573"/>
                  </a:lnTo>
                  <a:lnTo>
                    <a:pt x="1111413" y="518312"/>
                  </a:lnTo>
                  <a:lnTo>
                    <a:pt x="1087486" y="554893"/>
                  </a:lnTo>
                  <a:lnTo>
                    <a:pt x="1057577" y="589987"/>
                  </a:lnTo>
                  <a:lnTo>
                    <a:pt x="1021686" y="623262"/>
                  </a:lnTo>
                  <a:lnTo>
                    <a:pt x="979813" y="654387"/>
                  </a:lnTo>
                  <a:lnTo>
                    <a:pt x="941184" y="677951"/>
                  </a:lnTo>
                  <a:lnTo>
                    <a:pt x="900261" y="698743"/>
                  </a:lnTo>
                  <a:lnTo>
                    <a:pt x="857331" y="716762"/>
                  </a:lnTo>
                  <a:lnTo>
                    <a:pt x="812680" y="732009"/>
                  </a:lnTo>
                  <a:lnTo>
                    <a:pt x="766595" y="744484"/>
                  </a:lnTo>
                  <a:lnTo>
                    <a:pt x="719363" y="754187"/>
                  </a:lnTo>
                  <a:lnTo>
                    <a:pt x="671270" y="761118"/>
                  </a:lnTo>
                  <a:lnTo>
                    <a:pt x="622604" y="765276"/>
                  </a:lnTo>
                  <a:lnTo>
                    <a:pt x="573652" y="766662"/>
                  </a:lnTo>
                  <a:lnTo>
                    <a:pt x="524699" y="765276"/>
                  </a:lnTo>
                  <a:lnTo>
                    <a:pt x="476033" y="761118"/>
                  </a:lnTo>
                  <a:lnTo>
                    <a:pt x="427941" y="754187"/>
                  </a:lnTo>
                  <a:lnTo>
                    <a:pt x="380709" y="744484"/>
                  </a:lnTo>
                  <a:lnTo>
                    <a:pt x="334624" y="732009"/>
                  </a:lnTo>
                  <a:lnTo>
                    <a:pt x="289973" y="716762"/>
                  </a:lnTo>
                  <a:lnTo>
                    <a:pt x="247042" y="698743"/>
                  </a:lnTo>
                  <a:lnTo>
                    <a:pt x="206119" y="677951"/>
                  </a:lnTo>
                  <a:lnTo>
                    <a:pt x="167490" y="654387"/>
                  </a:lnTo>
                  <a:lnTo>
                    <a:pt x="125618" y="623262"/>
                  </a:lnTo>
                  <a:lnTo>
                    <a:pt x="89727" y="589987"/>
                  </a:lnTo>
                  <a:lnTo>
                    <a:pt x="59818" y="554893"/>
                  </a:lnTo>
                  <a:lnTo>
                    <a:pt x="35890" y="518312"/>
                  </a:lnTo>
                  <a:lnTo>
                    <a:pt x="17945" y="480573"/>
                  </a:lnTo>
                  <a:lnTo>
                    <a:pt x="5981" y="442007"/>
                  </a:lnTo>
                  <a:lnTo>
                    <a:pt x="0" y="402945"/>
                  </a:lnTo>
                  <a:lnTo>
                    <a:pt x="0" y="363717"/>
                  </a:lnTo>
                  <a:lnTo>
                    <a:pt x="5981" y="324655"/>
                  </a:lnTo>
                  <a:lnTo>
                    <a:pt x="17945" y="286089"/>
                  </a:lnTo>
                  <a:lnTo>
                    <a:pt x="35890" y="248350"/>
                  </a:lnTo>
                  <a:lnTo>
                    <a:pt x="59818" y="211768"/>
                  </a:lnTo>
                  <a:lnTo>
                    <a:pt x="89727" y="176675"/>
                  </a:lnTo>
                  <a:lnTo>
                    <a:pt x="125618" y="143400"/>
                  </a:lnTo>
                  <a:lnTo>
                    <a:pt x="167490" y="112275"/>
                  </a:lnTo>
                  <a:lnTo>
                    <a:pt x="206119" y="88711"/>
                  </a:lnTo>
                  <a:lnTo>
                    <a:pt x="247042" y="67919"/>
                  </a:lnTo>
                  <a:lnTo>
                    <a:pt x="289973" y="49900"/>
                  </a:lnTo>
                  <a:lnTo>
                    <a:pt x="334624" y="34652"/>
                  </a:lnTo>
                  <a:lnTo>
                    <a:pt x="380709" y="22177"/>
                  </a:lnTo>
                  <a:lnTo>
                    <a:pt x="427941" y="12475"/>
                  </a:lnTo>
                  <a:lnTo>
                    <a:pt x="476033" y="5544"/>
                  </a:lnTo>
                  <a:lnTo>
                    <a:pt x="524699" y="1386"/>
                  </a:lnTo>
                  <a:lnTo>
                    <a:pt x="573652" y="0"/>
                  </a:lnTo>
                  <a:lnTo>
                    <a:pt x="622604" y="1386"/>
                  </a:lnTo>
                  <a:lnTo>
                    <a:pt x="671270" y="5544"/>
                  </a:lnTo>
                  <a:lnTo>
                    <a:pt x="719363" y="12475"/>
                  </a:lnTo>
                  <a:lnTo>
                    <a:pt x="766595" y="22177"/>
                  </a:lnTo>
                  <a:lnTo>
                    <a:pt x="812680" y="34652"/>
                  </a:lnTo>
                  <a:lnTo>
                    <a:pt x="857331" y="49900"/>
                  </a:lnTo>
                  <a:lnTo>
                    <a:pt x="900261" y="67919"/>
                  </a:lnTo>
                  <a:lnTo>
                    <a:pt x="941184" y="88711"/>
                  </a:lnTo>
                  <a:lnTo>
                    <a:pt x="979813" y="112275"/>
                  </a:lnTo>
                </a:path>
              </a:pathLst>
            </a:custGeom>
            <a:ln w="192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050951" y="4075557"/>
            <a:ext cx="723900" cy="5156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algn="ctr">
              <a:lnSpc>
                <a:spcPct val="102400"/>
              </a:lnSpc>
              <a:spcBef>
                <a:spcPts val="80"/>
              </a:spcBef>
            </a:pPr>
            <a:r>
              <a:rPr sz="1050" b="1" spc="5" dirty="0">
                <a:latin typeface="Arial"/>
                <a:cs typeface="Arial"/>
              </a:rPr>
              <a:t>E</a:t>
            </a:r>
            <a:r>
              <a:rPr sz="1050" b="1" dirty="0">
                <a:latin typeface="Arial"/>
                <a:cs typeface="Arial"/>
              </a:rPr>
              <a:t>q</a:t>
            </a:r>
            <a:r>
              <a:rPr sz="1050" b="1" spc="5" dirty="0">
                <a:latin typeface="Arial"/>
                <a:cs typeface="Arial"/>
              </a:rPr>
              <a:t>uipment  rejected at </a:t>
            </a:r>
            <a:r>
              <a:rPr sz="1050" b="1" spc="-280" dirty="0">
                <a:latin typeface="Arial"/>
                <a:cs typeface="Arial"/>
              </a:rPr>
              <a:t> </a:t>
            </a:r>
            <a:r>
              <a:rPr sz="1050" b="1" spc="5" dirty="0">
                <a:latin typeface="Arial"/>
                <a:cs typeface="Arial"/>
              </a:rPr>
              <a:t>delivery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41419" y="2009875"/>
            <a:ext cx="1108075" cy="4754880"/>
            <a:chOff x="2241419" y="2009875"/>
            <a:chExt cx="1108075" cy="4754880"/>
          </a:xfrm>
        </p:grpSpPr>
        <p:sp>
          <p:nvSpPr>
            <p:cNvPr id="10" name="object 10"/>
            <p:cNvSpPr/>
            <p:nvPr/>
          </p:nvSpPr>
          <p:spPr>
            <a:xfrm>
              <a:off x="2251261" y="2019717"/>
              <a:ext cx="1081405" cy="2117725"/>
            </a:xfrm>
            <a:custGeom>
              <a:avLst/>
              <a:gdLst/>
              <a:ahLst/>
              <a:cxnLst/>
              <a:rect l="l" t="t" r="r" b="b"/>
              <a:pathLst>
                <a:path w="1081404" h="2117725">
                  <a:moveTo>
                    <a:pt x="67576" y="0"/>
                  </a:moveTo>
                  <a:lnTo>
                    <a:pt x="1011233" y="0"/>
                  </a:lnTo>
                  <a:lnTo>
                    <a:pt x="1037574" y="5304"/>
                  </a:lnTo>
                  <a:lnTo>
                    <a:pt x="1059318" y="19771"/>
                  </a:lnTo>
                  <a:lnTo>
                    <a:pt x="1074517" y="41228"/>
                  </a:lnTo>
                  <a:lnTo>
                    <a:pt x="1081223" y="67504"/>
                  </a:lnTo>
                  <a:lnTo>
                    <a:pt x="1081223" y="221801"/>
                  </a:lnTo>
                  <a:lnTo>
                    <a:pt x="1074517" y="248077"/>
                  </a:lnTo>
                  <a:lnTo>
                    <a:pt x="1059318" y="269534"/>
                  </a:lnTo>
                  <a:lnTo>
                    <a:pt x="1037574" y="284001"/>
                  </a:lnTo>
                  <a:lnTo>
                    <a:pt x="1011233" y="289306"/>
                  </a:lnTo>
                  <a:lnTo>
                    <a:pt x="65163" y="289306"/>
                  </a:lnTo>
                  <a:lnTo>
                    <a:pt x="38896" y="284001"/>
                  </a:lnTo>
                  <a:lnTo>
                    <a:pt x="17680" y="269534"/>
                  </a:lnTo>
                  <a:lnTo>
                    <a:pt x="3915" y="248077"/>
                  </a:lnTo>
                  <a:lnTo>
                    <a:pt x="0" y="221801"/>
                  </a:lnTo>
                  <a:lnTo>
                    <a:pt x="0" y="67504"/>
                  </a:lnTo>
                  <a:lnTo>
                    <a:pt x="3952" y="41228"/>
                  </a:lnTo>
                  <a:lnTo>
                    <a:pt x="17982" y="19771"/>
                  </a:lnTo>
                  <a:lnTo>
                    <a:pt x="39915" y="5304"/>
                  </a:lnTo>
                  <a:lnTo>
                    <a:pt x="67576" y="0"/>
                  </a:lnTo>
                  <a:close/>
                </a:path>
                <a:path w="1081404" h="2117725">
                  <a:moveTo>
                    <a:pt x="578502" y="298636"/>
                  </a:moveTo>
                  <a:lnTo>
                    <a:pt x="1054475" y="2117103"/>
                  </a:lnTo>
                </a:path>
              </a:pathLst>
            </a:custGeom>
            <a:ln w="192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2463" y="4118389"/>
              <a:ext cx="86547" cy="117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51261" y="6465392"/>
              <a:ext cx="1081405" cy="289560"/>
            </a:xfrm>
            <a:custGeom>
              <a:avLst/>
              <a:gdLst/>
              <a:ahLst/>
              <a:cxnLst/>
              <a:rect l="l" t="t" r="r" b="b"/>
              <a:pathLst>
                <a:path w="1081404" h="289559">
                  <a:moveTo>
                    <a:pt x="67576" y="0"/>
                  </a:moveTo>
                  <a:lnTo>
                    <a:pt x="1011233" y="0"/>
                  </a:lnTo>
                  <a:lnTo>
                    <a:pt x="1037574" y="5304"/>
                  </a:lnTo>
                  <a:lnTo>
                    <a:pt x="1059318" y="19771"/>
                  </a:lnTo>
                  <a:lnTo>
                    <a:pt x="1074517" y="41228"/>
                  </a:lnTo>
                  <a:lnTo>
                    <a:pt x="1081223" y="67504"/>
                  </a:lnTo>
                  <a:lnTo>
                    <a:pt x="1081223" y="221801"/>
                  </a:lnTo>
                  <a:lnTo>
                    <a:pt x="1074517" y="248077"/>
                  </a:lnTo>
                  <a:lnTo>
                    <a:pt x="1059318" y="269534"/>
                  </a:lnTo>
                  <a:lnTo>
                    <a:pt x="1037574" y="284001"/>
                  </a:lnTo>
                  <a:lnTo>
                    <a:pt x="1011233" y="289306"/>
                  </a:lnTo>
                  <a:lnTo>
                    <a:pt x="65163" y="289306"/>
                  </a:lnTo>
                  <a:lnTo>
                    <a:pt x="38896" y="284001"/>
                  </a:lnTo>
                  <a:lnTo>
                    <a:pt x="17680" y="269534"/>
                  </a:lnTo>
                  <a:lnTo>
                    <a:pt x="3915" y="248077"/>
                  </a:lnTo>
                  <a:lnTo>
                    <a:pt x="0" y="221801"/>
                  </a:lnTo>
                  <a:lnTo>
                    <a:pt x="0" y="67504"/>
                  </a:lnTo>
                  <a:lnTo>
                    <a:pt x="3952" y="41228"/>
                  </a:lnTo>
                  <a:lnTo>
                    <a:pt x="17982" y="19771"/>
                  </a:lnTo>
                  <a:lnTo>
                    <a:pt x="39915" y="5304"/>
                  </a:lnTo>
                  <a:lnTo>
                    <a:pt x="67576" y="0"/>
                  </a:lnTo>
                  <a:close/>
                </a:path>
              </a:pathLst>
            </a:custGeom>
            <a:ln w="19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85282" y="6515375"/>
            <a:ext cx="408940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b="1" spc="10" dirty="0">
                <a:latin typeface="Arial"/>
                <a:cs typeface="Arial"/>
              </a:rPr>
              <a:t>M</a:t>
            </a:r>
            <a:r>
              <a:rPr sz="1050" b="1" spc="-5" dirty="0">
                <a:latin typeface="Arial"/>
                <a:cs typeface="Arial"/>
              </a:rPr>
              <a:t>i</a:t>
            </a:r>
            <a:r>
              <a:rPr sz="1050" b="1" spc="5" dirty="0">
                <a:latin typeface="Arial"/>
                <a:cs typeface="Arial"/>
              </a:rPr>
              <a:t>lieu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18076" y="2009875"/>
            <a:ext cx="2635885" cy="4456430"/>
            <a:chOff x="2818076" y="2009875"/>
            <a:chExt cx="2635885" cy="4456430"/>
          </a:xfrm>
        </p:grpSpPr>
        <p:sp>
          <p:nvSpPr>
            <p:cNvPr id="15" name="object 15"/>
            <p:cNvSpPr/>
            <p:nvPr/>
          </p:nvSpPr>
          <p:spPr>
            <a:xfrm>
              <a:off x="2827918" y="4527198"/>
              <a:ext cx="481965" cy="1929130"/>
            </a:xfrm>
            <a:custGeom>
              <a:avLst/>
              <a:gdLst/>
              <a:ahLst/>
              <a:cxnLst/>
              <a:rect l="l" t="t" r="r" b="b"/>
              <a:pathLst>
                <a:path w="481964" h="1929129">
                  <a:moveTo>
                    <a:pt x="0" y="1928836"/>
                  </a:moveTo>
                  <a:lnTo>
                    <a:pt x="481662" y="0"/>
                  </a:lnTo>
                </a:path>
              </a:pathLst>
            </a:custGeom>
            <a:ln w="19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6210" y="4427722"/>
              <a:ext cx="86742" cy="11752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55785" y="2019717"/>
              <a:ext cx="1081405" cy="2117725"/>
            </a:xfrm>
            <a:custGeom>
              <a:avLst/>
              <a:gdLst/>
              <a:ahLst/>
              <a:cxnLst/>
              <a:rect l="l" t="t" r="r" b="b"/>
              <a:pathLst>
                <a:path w="1081404" h="2117725">
                  <a:moveTo>
                    <a:pt x="67576" y="0"/>
                  </a:moveTo>
                  <a:lnTo>
                    <a:pt x="1011233" y="0"/>
                  </a:lnTo>
                  <a:lnTo>
                    <a:pt x="1037574" y="5304"/>
                  </a:lnTo>
                  <a:lnTo>
                    <a:pt x="1059318" y="19771"/>
                  </a:lnTo>
                  <a:lnTo>
                    <a:pt x="1074517" y="41228"/>
                  </a:lnTo>
                  <a:lnTo>
                    <a:pt x="1081223" y="67504"/>
                  </a:lnTo>
                  <a:lnTo>
                    <a:pt x="1081223" y="221801"/>
                  </a:lnTo>
                  <a:lnTo>
                    <a:pt x="1074517" y="248077"/>
                  </a:lnTo>
                  <a:lnTo>
                    <a:pt x="1059318" y="269534"/>
                  </a:lnTo>
                  <a:lnTo>
                    <a:pt x="1037574" y="284001"/>
                  </a:lnTo>
                  <a:lnTo>
                    <a:pt x="1011233" y="289306"/>
                  </a:lnTo>
                  <a:lnTo>
                    <a:pt x="65163" y="289306"/>
                  </a:lnTo>
                  <a:lnTo>
                    <a:pt x="38896" y="284001"/>
                  </a:lnTo>
                  <a:lnTo>
                    <a:pt x="17680" y="269534"/>
                  </a:lnTo>
                  <a:lnTo>
                    <a:pt x="3915" y="248077"/>
                  </a:lnTo>
                  <a:lnTo>
                    <a:pt x="0" y="221801"/>
                  </a:lnTo>
                  <a:lnTo>
                    <a:pt x="0" y="67504"/>
                  </a:lnTo>
                  <a:lnTo>
                    <a:pt x="3952" y="41228"/>
                  </a:lnTo>
                  <a:lnTo>
                    <a:pt x="17982" y="19771"/>
                  </a:lnTo>
                  <a:lnTo>
                    <a:pt x="39915" y="5304"/>
                  </a:lnTo>
                  <a:lnTo>
                    <a:pt x="67576" y="0"/>
                  </a:lnTo>
                  <a:close/>
                </a:path>
                <a:path w="1081404" h="2117725">
                  <a:moveTo>
                    <a:pt x="578502" y="298636"/>
                  </a:moveTo>
                  <a:lnTo>
                    <a:pt x="1054477" y="2117103"/>
                  </a:lnTo>
                </a:path>
              </a:pathLst>
            </a:custGeom>
            <a:ln w="192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6989" y="4118389"/>
              <a:ext cx="86547" cy="1176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2767" y="2853381"/>
              <a:ext cx="86878" cy="6750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582353" y="3320469"/>
            <a:ext cx="1490980" cy="5156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416559">
              <a:lnSpc>
                <a:spcPct val="102400"/>
              </a:lnSpc>
              <a:spcBef>
                <a:spcPts val="80"/>
              </a:spcBef>
            </a:pPr>
            <a:r>
              <a:rPr sz="1050" spc="5" dirty="0">
                <a:latin typeface="Arial MT"/>
                <a:cs typeface="Arial MT"/>
              </a:rPr>
              <a:t>Inaccurate </a:t>
            </a:r>
            <a:r>
              <a:rPr sz="1050" spc="10" dirty="0">
                <a:latin typeface="Arial MT"/>
                <a:cs typeface="Arial MT"/>
              </a:rPr>
              <a:t> </a:t>
            </a:r>
            <a:r>
              <a:rPr sz="1050" spc="5" dirty="0">
                <a:latin typeface="Arial MT"/>
                <a:cs typeface="Arial MT"/>
              </a:rPr>
              <a:t>equipment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5" dirty="0">
                <a:latin typeface="Arial MT"/>
                <a:cs typeface="Arial MT"/>
              </a:rPr>
              <a:t>description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050" spc="5" dirty="0">
                <a:latin typeface="Arial MT"/>
                <a:cs typeface="Arial MT"/>
              </a:rPr>
              <a:t>in</a:t>
            </a:r>
            <a:endParaRPr sz="1050" dirty="0">
              <a:latin typeface="Arial MT"/>
              <a:cs typeface="Arial MT"/>
            </a:endParaRPr>
          </a:p>
          <a:p>
            <a:pPr marL="142240">
              <a:lnSpc>
                <a:spcPct val="100000"/>
              </a:lnSpc>
              <a:spcBef>
                <a:spcPts val="30"/>
              </a:spcBef>
            </a:pPr>
            <a:r>
              <a:rPr sz="1050" spc="5" dirty="0">
                <a:latin typeface="Arial MT"/>
                <a:cs typeface="Arial MT"/>
              </a:rPr>
              <a:t>provider's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5" dirty="0">
                <a:latin typeface="Arial MT"/>
                <a:cs typeface="Arial MT"/>
              </a:rPr>
              <a:t>catalogue</a:t>
            </a:r>
            <a:endParaRPr sz="1050" dirty="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41001" y="2019717"/>
            <a:ext cx="1081405" cy="289560"/>
          </a:xfrm>
          <a:custGeom>
            <a:avLst/>
            <a:gdLst/>
            <a:ahLst/>
            <a:cxnLst/>
            <a:rect l="l" t="t" r="r" b="b"/>
            <a:pathLst>
              <a:path w="1081404" h="289560">
                <a:moveTo>
                  <a:pt x="67576" y="0"/>
                </a:moveTo>
                <a:lnTo>
                  <a:pt x="1011233" y="0"/>
                </a:lnTo>
                <a:lnTo>
                  <a:pt x="1037574" y="5304"/>
                </a:lnTo>
                <a:lnTo>
                  <a:pt x="1059318" y="19771"/>
                </a:lnTo>
                <a:lnTo>
                  <a:pt x="1074517" y="41228"/>
                </a:lnTo>
                <a:lnTo>
                  <a:pt x="1081223" y="67504"/>
                </a:lnTo>
                <a:lnTo>
                  <a:pt x="1081223" y="221801"/>
                </a:lnTo>
                <a:lnTo>
                  <a:pt x="1074517" y="248077"/>
                </a:lnTo>
                <a:lnTo>
                  <a:pt x="1059318" y="269534"/>
                </a:lnTo>
                <a:lnTo>
                  <a:pt x="1037574" y="284001"/>
                </a:lnTo>
                <a:lnTo>
                  <a:pt x="1011233" y="289306"/>
                </a:lnTo>
                <a:lnTo>
                  <a:pt x="65163" y="289306"/>
                </a:lnTo>
                <a:lnTo>
                  <a:pt x="38896" y="284001"/>
                </a:lnTo>
                <a:lnTo>
                  <a:pt x="17680" y="269534"/>
                </a:lnTo>
                <a:lnTo>
                  <a:pt x="3915" y="248077"/>
                </a:lnTo>
                <a:lnTo>
                  <a:pt x="0" y="221801"/>
                </a:lnTo>
                <a:lnTo>
                  <a:pt x="0" y="67504"/>
                </a:lnTo>
                <a:lnTo>
                  <a:pt x="3952" y="41228"/>
                </a:lnTo>
                <a:lnTo>
                  <a:pt x="17982" y="19771"/>
                </a:lnTo>
                <a:lnTo>
                  <a:pt x="39915" y="5304"/>
                </a:lnTo>
                <a:lnTo>
                  <a:pt x="67576" y="0"/>
                </a:lnTo>
                <a:close/>
              </a:path>
            </a:pathLst>
          </a:custGeom>
          <a:ln w="19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6696127" y="2069700"/>
            <a:ext cx="566420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b="1" spc="5" dirty="0">
                <a:latin typeface="Arial"/>
                <a:cs typeface="Arial"/>
              </a:rPr>
              <a:t>Machine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36289" y="2308520"/>
            <a:ext cx="3195955" cy="4456430"/>
            <a:chOff x="4336289" y="2308520"/>
            <a:chExt cx="3195955" cy="4456430"/>
          </a:xfrm>
        </p:grpSpPr>
        <p:sp>
          <p:nvSpPr>
            <p:cNvPr id="24" name="object 24"/>
            <p:cNvSpPr/>
            <p:nvPr/>
          </p:nvSpPr>
          <p:spPr>
            <a:xfrm>
              <a:off x="7018890" y="2318363"/>
              <a:ext cx="469900" cy="1823085"/>
            </a:xfrm>
            <a:custGeom>
              <a:avLst/>
              <a:gdLst/>
              <a:ahLst/>
              <a:cxnLst/>
              <a:rect l="l" t="t" r="r" b="b"/>
              <a:pathLst>
                <a:path w="469900" h="1823085">
                  <a:moveTo>
                    <a:pt x="0" y="0"/>
                  </a:moveTo>
                  <a:lnTo>
                    <a:pt x="469871" y="1823006"/>
                  </a:lnTo>
                </a:path>
              </a:pathLst>
            </a:custGeom>
            <a:ln w="19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5455" y="4123062"/>
              <a:ext cx="86612" cy="11761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346131" y="6465392"/>
              <a:ext cx="1081405" cy="289560"/>
            </a:xfrm>
            <a:custGeom>
              <a:avLst/>
              <a:gdLst/>
              <a:ahLst/>
              <a:cxnLst/>
              <a:rect l="l" t="t" r="r" b="b"/>
              <a:pathLst>
                <a:path w="1081404" h="289559">
                  <a:moveTo>
                    <a:pt x="67576" y="0"/>
                  </a:moveTo>
                  <a:lnTo>
                    <a:pt x="1011233" y="0"/>
                  </a:lnTo>
                  <a:lnTo>
                    <a:pt x="1037574" y="5304"/>
                  </a:lnTo>
                  <a:lnTo>
                    <a:pt x="1059318" y="19771"/>
                  </a:lnTo>
                  <a:lnTo>
                    <a:pt x="1074517" y="41228"/>
                  </a:lnTo>
                  <a:lnTo>
                    <a:pt x="1081223" y="67504"/>
                  </a:lnTo>
                  <a:lnTo>
                    <a:pt x="1081223" y="221801"/>
                  </a:lnTo>
                  <a:lnTo>
                    <a:pt x="1074517" y="248077"/>
                  </a:lnTo>
                  <a:lnTo>
                    <a:pt x="1059318" y="269534"/>
                  </a:lnTo>
                  <a:lnTo>
                    <a:pt x="1037574" y="284001"/>
                  </a:lnTo>
                  <a:lnTo>
                    <a:pt x="1011233" y="289306"/>
                  </a:lnTo>
                  <a:lnTo>
                    <a:pt x="65163" y="289306"/>
                  </a:lnTo>
                  <a:lnTo>
                    <a:pt x="38896" y="284001"/>
                  </a:lnTo>
                  <a:lnTo>
                    <a:pt x="17680" y="269534"/>
                  </a:lnTo>
                  <a:lnTo>
                    <a:pt x="3915" y="248077"/>
                  </a:lnTo>
                  <a:lnTo>
                    <a:pt x="0" y="221801"/>
                  </a:lnTo>
                  <a:lnTo>
                    <a:pt x="0" y="67504"/>
                  </a:lnTo>
                  <a:lnTo>
                    <a:pt x="3952" y="41228"/>
                  </a:lnTo>
                  <a:lnTo>
                    <a:pt x="17982" y="19771"/>
                  </a:lnTo>
                  <a:lnTo>
                    <a:pt x="39915" y="5304"/>
                  </a:lnTo>
                  <a:lnTo>
                    <a:pt x="67576" y="0"/>
                  </a:lnTo>
                  <a:close/>
                </a:path>
              </a:pathLst>
            </a:custGeom>
            <a:ln w="19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36476" y="6515375"/>
            <a:ext cx="295910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b="1" spc="5" dirty="0">
                <a:latin typeface="Arial"/>
                <a:cs typeface="Arial"/>
              </a:rPr>
              <a:t>Man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48291" y="4427690"/>
            <a:ext cx="3183890" cy="2337435"/>
            <a:chOff x="4348291" y="4427690"/>
            <a:chExt cx="3183890" cy="2337435"/>
          </a:xfrm>
        </p:grpSpPr>
        <p:sp>
          <p:nvSpPr>
            <p:cNvPr id="29" name="object 29"/>
            <p:cNvSpPr/>
            <p:nvPr/>
          </p:nvSpPr>
          <p:spPr>
            <a:xfrm>
              <a:off x="4923461" y="4527073"/>
              <a:ext cx="490220" cy="1929130"/>
            </a:xfrm>
            <a:custGeom>
              <a:avLst/>
              <a:gdLst/>
              <a:ahLst/>
              <a:cxnLst/>
              <a:rect l="l" t="t" r="r" b="b"/>
              <a:pathLst>
                <a:path w="490220" h="1929129">
                  <a:moveTo>
                    <a:pt x="0" y="1928971"/>
                  </a:moveTo>
                  <a:lnTo>
                    <a:pt x="490148" y="0"/>
                  </a:lnTo>
                </a:path>
              </a:pathLst>
            </a:custGeom>
            <a:ln w="19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0274" y="4427690"/>
              <a:ext cx="86671" cy="11757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353371" y="5761223"/>
              <a:ext cx="651510" cy="10160"/>
            </a:xfrm>
            <a:custGeom>
              <a:avLst/>
              <a:gdLst/>
              <a:ahLst/>
              <a:cxnLst/>
              <a:rect l="l" t="t" r="r" b="b"/>
              <a:pathLst>
                <a:path w="651510" h="10160">
                  <a:moveTo>
                    <a:pt x="0" y="9833"/>
                  </a:moveTo>
                  <a:lnTo>
                    <a:pt x="651447" y="0"/>
                  </a:lnTo>
                </a:path>
              </a:pathLst>
            </a:custGeom>
            <a:ln w="9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9557" y="5727473"/>
              <a:ext cx="87306" cy="675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41001" y="6465392"/>
              <a:ext cx="1081405" cy="289560"/>
            </a:xfrm>
            <a:custGeom>
              <a:avLst/>
              <a:gdLst/>
              <a:ahLst/>
              <a:cxnLst/>
              <a:rect l="l" t="t" r="r" b="b"/>
              <a:pathLst>
                <a:path w="1081404" h="289559">
                  <a:moveTo>
                    <a:pt x="67576" y="0"/>
                  </a:moveTo>
                  <a:lnTo>
                    <a:pt x="1011233" y="0"/>
                  </a:lnTo>
                  <a:lnTo>
                    <a:pt x="1037574" y="5304"/>
                  </a:lnTo>
                  <a:lnTo>
                    <a:pt x="1059318" y="19771"/>
                  </a:lnTo>
                  <a:lnTo>
                    <a:pt x="1074517" y="41228"/>
                  </a:lnTo>
                  <a:lnTo>
                    <a:pt x="1081223" y="67504"/>
                  </a:lnTo>
                  <a:lnTo>
                    <a:pt x="1081223" y="221801"/>
                  </a:lnTo>
                  <a:lnTo>
                    <a:pt x="1074517" y="248077"/>
                  </a:lnTo>
                  <a:lnTo>
                    <a:pt x="1059318" y="269534"/>
                  </a:lnTo>
                  <a:lnTo>
                    <a:pt x="1037574" y="284001"/>
                  </a:lnTo>
                  <a:lnTo>
                    <a:pt x="1011233" y="289306"/>
                  </a:lnTo>
                  <a:lnTo>
                    <a:pt x="65163" y="289306"/>
                  </a:lnTo>
                  <a:lnTo>
                    <a:pt x="38896" y="284001"/>
                  </a:lnTo>
                  <a:lnTo>
                    <a:pt x="17680" y="269534"/>
                  </a:lnTo>
                  <a:lnTo>
                    <a:pt x="3915" y="248077"/>
                  </a:lnTo>
                  <a:lnTo>
                    <a:pt x="0" y="221801"/>
                  </a:lnTo>
                  <a:lnTo>
                    <a:pt x="0" y="67504"/>
                  </a:lnTo>
                  <a:lnTo>
                    <a:pt x="3952" y="41228"/>
                  </a:lnTo>
                  <a:lnTo>
                    <a:pt x="17982" y="19771"/>
                  </a:lnTo>
                  <a:lnTo>
                    <a:pt x="39915" y="5304"/>
                  </a:lnTo>
                  <a:lnTo>
                    <a:pt x="67576" y="0"/>
                  </a:lnTo>
                  <a:close/>
                </a:path>
              </a:pathLst>
            </a:custGeom>
            <a:ln w="19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726287" y="6515375"/>
            <a:ext cx="506095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b="1" spc="5" dirty="0">
                <a:latin typeface="Arial"/>
                <a:cs typeface="Arial"/>
              </a:rPr>
              <a:t>Met</a:t>
            </a:r>
            <a:r>
              <a:rPr sz="1050" b="1" dirty="0">
                <a:latin typeface="Arial"/>
                <a:cs typeface="Arial"/>
              </a:rPr>
              <a:t>h</a:t>
            </a:r>
            <a:r>
              <a:rPr sz="1050" b="1" spc="5" dirty="0">
                <a:latin typeface="Arial"/>
                <a:cs typeface="Arial"/>
              </a:rPr>
              <a:t>od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963873" y="1874865"/>
            <a:ext cx="7033259" cy="4591050"/>
            <a:chOff x="1963873" y="1874865"/>
            <a:chExt cx="7033259" cy="4591050"/>
          </a:xfrm>
        </p:grpSpPr>
        <p:sp>
          <p:nvSpPr>
            <p:cNvPr id="36" name="object 36"/>
            <p:cNvSpPr/>
            <p:nvPr/>
          </p:nvSpPr>
          <p:spPr>
            <a:xfrm>
              <a:off x="7016986" y="4532004"/>
              <a:ext cx="472440" cy="1924050"/>
            </a:xfrm>
            <a:custGeom>
              <a:avLst/>
              <a:gdLst/>
              <a:ahLst/>
              <a:cxnLst/>
              <a:rect l="l" t="t" r="r" b="b"/>
              <a:pathLst>
                <a:path w="472440" h="1924050">
                  <a:moveTo>
                    <a:pt x="0" y="1924021"/>
                  </a:moveTo>
                  <a:lnTo>
                    <a:pt x="472034" y="0"/>
                  </a:lnTo>
                </a:path>
              </a:pathLst>
            </a:custGeom>
            <a:ln w="19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5616" y="4432437"/>
              <a:ext cx="86809" cy="11748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438588" y="5739824"/>
              <a:ext cx="659130" cy="4445"/>
            </a:xfrm>
            <a:custGeom>
              <a:avLst/>
              <a:gdLst/>
              <a:ahLst/>
              <a:cxnLst/>
              <a:rect l="l" t="t" r="r" b="b"/>
              <a:pathLst>
                <a:path w="659129" h="4445">
                  <a:moveTo>
                    <a:pt x="0" y="4037"/>
                  </a:moveTo>
                  <a:lnTo>
                    <a:pt x="658683" y="0"/>
                  </a:lnTo>
                </a:path>
              </a:pathLst>
            </a:custGeom>
            <a:ln w="9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92269" y="5706071"/>
              <a:ext cx="87054" cy="6750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973715" y="1884708"/>
              <a:ext cx="7013575" cy="0"/>
            </a:xfrm>
            <a:custGeom>
              <a:avLst/>
              <a:gdLst/>
              <a:ahLst/>
              <a:cxnLst/>
              <a:rect l="l" t="t" r="r" b="b"/>
              <a:pathLst>
                <a:path w="7013575">
                  <a:moveTo>
                    <a:pt x="0" y="0"/>
                  </a:moveTo>
                  <a:lnTo>
                    <a:pt x="7013469" y="0"/>
                  </a:lnTo>
                </a:path>
              </a:pathLst>
            </a:custGeom>
            <a:ln w="19287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076547" y="1611632"/>
            <a:ext cx="469900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b="1" spc="5" dirty="0">
                <a:latin typeface="Arial"/>
                <a:cs typeface="Arial"/>
              </a:rPr>
              <a:t>Issue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16712" y="5795637"/>
            <a:ext cx="2016125" cy="3543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 marR="30480" indent="291465">
              <a:lnSpc>
                <a:spcPct val="104000"/>
              </a:lnSpc>
              <a:spcBef>
                <a:spcPts val="60"/>
              </a:spcBef>
            </a:pPr>
            <a:r>
              <a:rPr sz="1050" dirty="0">
                <a:latin typeface="Arial MT"/>
                <a:cs typeface="Arial MT"/>
              </a:rPr>
              <a:t>Site </a:t>
            </a:r>
            <a:r>
              <a:rPr sz="1050" spc="-5" dirty="0">
                <a:latin typeface="Arial MT"/>
                <a:cs typeface="Arial MT"/>
              </a:rPr>
              <a:t>en</a:t>
            </a:r>
            <a:r>
              <a:rPr sz="1575" spc="-7" baseline="2645" dirty="0">
                <a:latin typeface="Arial MT"/>
                <a:cs typeface="Arial MT"/>
              </a:rPr>
              <a:t>gineer </a:t>
            </a:r>
            <a:r>
              <a:rPr sz="1575" baseline="2645" dirty="0">
                <a:latin typeface="Arial MT"/>
                <a:cs typeface="Arial MT"/>
              </a:rPr>
              <a:t>does </a:t>
            </a:r>
            <a:r>
              <a:rPr sz="1575" spc="-7" baseline="5291" dirty="0">
                <a:latin typeface="Arial MT"/>
                <a:cs typeface="Arial MT"/>
              </a:rPr>
              <a:t>not </a:t>
            </a:r>
            <a:r>
              <a:rPr sz="1575" baseline="5291" dirty="0">
                <a:latin typeface="Arial MT"/>
                <a:cs typeface="Arial MT"/>
              </a:rPr>
              <a:t> </a:t>
            </a:r>
            <a:r>
              <a:rPr sz="1050" spc="-5" dirty="0">
                <a:latin typeface="Arial MT"/>
                <a:cs typeface="Arial MT"/>
              </a:rPr>
              <a:t>validat</a:t>
            </a:r>
            <a:r>
              <a:rPr sz="1575" spc="-7" baseline="2645" dirty="0">
                <a:latin typeface="Arial MT"/>
                <a:cs typeface="Arial MT"/>
              </a:rPr>
              <a:t>e</a:t>
            </a:r>
            <a:r>
              <a:rPr sz="1575" spc="-15" baseline="2645" dirty="0">
                <a:latin typeface="Arial MT"/>
                <a:cs typeface="Arial MT"/>
              </a:rPr>
              <a:t> </a:t>
            </a:r>
            <a:r>
              <a:rPr sz="1575" spc="-7" baseline="2645" dirty="0">
                <a:latin typeface="Arial MT"/>
                <a:cs typeface="Arial MT"/>
              </a:rPr>
              <a:t>the </a:t>
            </a:r>
            <a:r>
              <a:rPr sz="1575" baseline="2645" dirty="0">
                <a:latin typeface="Arial MT"/>
                <a:cs typeface="Arial MT"/>
              </a:rPr>
              <a:t>choice</a:t>
            </a:r>
            <a:r>
              <a:rPr sz="1575" spc="-7" baseline="2645" dirty="0">
                <a:latin typeface="Arial MT"/>
                <a:cs typeface="Arial MT"/>
              </a:rPr>
              <a:t> </a:t>
            </a:r>
            <a:r>
              <a:rPr sz="1575" baseline="5291" dirty="0">
                <a:latin typeface="Arial MT"/>
                <a:cs typeface="Arial MT"/>
              </a:rPr>
              <a:t>of</a:t>
            </a:r>
            <a:r>
              <a:rPr sz="1575" spc="-7" baseline="5291" dirty="0">
                <a:latin typeface="Arial MT"/>
                <a:cs typeface="Arial MT"/>
              </a:rPr>
              <a:t> equipment</a:t>
            </a:r>
            <a:endParaRPr sz="1575" baseline="5291" dirty="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46589" y="5147391"/>
            <a:ext cx="1934210" cy="3524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13360">
              <a:lnSpc>
                <a:spcPct val="102800"/>
              </a:lnSpc>
              <a:spcBef>
                <a:spcPts val="75"/>
              </a:spcBef>
            </a:pPr>
            <a:r>
              <a:rPr sz="1050" dirty="0">
                <a:latin typeface="Arial MT"/>
                <a:cs typeface="Arial MT"/>
              </a:rPr>
              <a:t>Incomplete or inaccu</a:t>
            </a:r>
            <a:r>
              <a:rPr sz="1575" baseline="2645" dirty="0">
                <a:latin typeface="Arial MT"/>
                <a:cs typeface="Arial MT"/>
              </a:rPr>
              <a:t>rate </a:t>
            </a:r>
            <a:r>
              <a:rPr sz="1575" spc="7" baseline="26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requirements</a:t>
            </a:r>
            <a:r>
              <a:rPr sz="1050" spc="-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from </a:t>
            </a:r>
            <a:r>
              <a:rPr sz="1575" baseline="2645" dirty="0">
                <a:latin typeface="Arial MT"/>
                <a:cs typeface="Arial MT"/>
              </a:rPr>
              <a:t>site</a:t>
            </a:r>
            <a:r>
              <a:rPr sz="1575" spc="-7" baseline="2645" dirty="0">
                <a:latin typeface="Arial MT"/>
                <a:cs typeface="Arial MT"/>
              </a:rPr>
              <a:t> </a:t>
            </a:r>
            <a:r>
              <a:rPr sz="1575" baseline="2645" dirty="0">
                <a:latin typeface="Arial MT"/>
                <a:cs typeface="Arial MT"/>
              </a:rPr>
              <a:t>engineer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472099" y="2354897"/>
            <a:ext cx="121412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>
              <a:lnSpc>
                <a:spcPts val="1165"/>
              </a:lnSpc>
            </a:pPr>
            <a:r>
              <a:rPr sz="1050" spc="-10" dirty="0">
                <a:latin typeface="Arial MT"/>
                <a:cs typeface="Arial MT"/>
              </a:rPr>
              <a:t>Clerk</a:t>
            </a:r>
            <a:endParaRPr sz="1050" dirty="0">
              <a:latin typeface="Arial MT"/>
              <a:cs typeface="Arial MT"/>
            </a:endParaRPr>
          </a:p>
          <a:p>
            <a:pPr marL="12700" marR="5080" indent="-5080" algn="ctr">
              <a:lnSpc>
                <a:spcPct val="102499"/>
              </a:lnSpc>
              <a:spcBef>
                <a:spcPts val="50"/>
              </a:spcBef>
            </a:pPr>
            <a:r>
              <a:rPr sz="1050" spc="-10" dirty="0">
                <a:latin typeface="Arial MT"/>
                <a:cs typeface="Arial MT"/>
              </a:rPr>
              <a:t>sele</a:t>
            </a:r>
            <a:r>
              <a:rPr sz="1575" spc="-15" baseline="2645" dirty="0">
                <a:latin typeface="Arial MT"/>
                <a:cs typeface="Arial MT"/>
              </a:rPr>
              <a:t>cted eq</a:t>
            </a:r>
            <a:r>
              <a:rPr sz="1575" spc="-15" baseline="5291" dirty="0">
                <a:latin typeface="Arial MT"/>
                <a:cs typeface="Arial MT"/>
              </a:rPr>
              <a:t>uipme</a:t>
            </a:r>
            <a:r>
              <a:rPr sz="1575" spc="-15" baseline="7936" dirty="0">
                <a:latin typeface="Arial MT"/>
                <a:cs typeface="Arial MT"/>
              </a:rPr>
              <a:t>nt </a:t>
            </a:r>
            <a:r>
              <a:rPr sz="1575" spc="-7" baseline="7936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with</a:t>
            </a:r>
            <a:r>
              <a:rPr sz="1050" spc="-35" dirty="0">
                <a:latin typeface="Arial MT"/>
                <a:cs typeface="Arial MT"/>
              </a:rPr>
              <a:t> </a:t>
            </a:r>
            <a:r>
              <a:rPr sz="1575" spc="-7" baseline="2645" dirty="0">
                <a:latin typeface="Arial MT"/>
                <a:cs typeface="Arial MT"/>
              </a:rPr>
              <a:t>incorre</a:t>
            </a:r>
            <a:r>
              <a:rPr sz="1575" spc="-7" baseline="5291" dirty="0">
                <a:latin typeface="Arial MT"/>
                <a:cs typeface="Arial MT"/>
              </a:rPr>
              <a:t>ct</a:t>
            </a:r>
            <a:r>
              <a:rPr sz="1575" spc="-52" baseline="5291" dirty="0">
                <a:latin typeface="Arial MT"/>
                <a:cs typeface="Arial MT"/>
              </a:rPr>
              <a:t> </a:t>
            </a:r>
            <a:r>
              <a:rPr sz="1575" spc="-7" baseline="5291" dirty="0">
                <a:latin typeface="Arial MT"/>
                <a:cs typeface="Arial MT"/>
              </a:rPr>
              <a:t>specs</a:t>
            </a:r>
            <a:endParaRPr sz="1575" baseline="5291" dirty="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987394" y="1874826"/>
            <a:ext cx="3873500" cy="4899660"/>
            <a:chOff x="3987394" y="1874826"/>
            <a:chExt cx="3873500" cy="4899660"/>
          </a:xfrm>
        </p:grpSpPr>
        <p:sp>
          <p:nvSpPr>
            <p:cNvPr id="46" name="object 46"/>
            <p:cNvSpPr/>
            <p:nvPr/>
          </p:nvSpPr>
          <p:spPr>
            <a:xfrm>
              <a:off x="7850452" y="1884668"/>
              <a:ext cx="0" cy="4879975"/>
            </a:xfrm>
            <a:custGeom>
              <a:avLst/>
              <a:gdLst/>
              <a:ahLst/>
              <a:cxnLst/>
              <a:rect l="l" t="t" r="r" b="b"/>
              <a:pathLst>
                <a:path h="4879975">
                  <a:moveTo>
                    <a:pt x="0" y="0"/>
                  </a:moveTo>
                  <a:lnTo>
                    <a:pt x="0" y="4879673"/>
                  </a:lnTo>
                </a:path>
              </a:pathLst>
            </a:custGeom>
            <a:ln w="19307">
              <a:solidFill>
                <a:srgbClr val="79797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034797" y="2943388"/>
              <a:ext cx="540385" cy="394335"/>
            </a:xfrm>
            <a:custGeom>
              <a:avLst/>
              <a:gdLst/>
              <a:ahLst/>
              <a:cxnLst/>
              <a:rect l="l" t="t" r="r" b="b"/>
              <a:pathLst>
                <a:path w="540385" h="394335">
                  <a:moveTo>
                    <a:pt x="0" y="393859"/>
                  </a:moveTo>
                  <a:lnTo>
                    <a:pt x="540372" y="0"/>
                  </a:lnTo>
                </a:path>
              </a:pathLst>
            </a:custGeom>
            <a:ln w="96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3275" y="2893091"/>
              <a:ext cx="89106" cy="7849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992474" y="5481751"/>
              <a:ext cx="686435" cy="250825"/>
            </a:xfrm>
            <a:custGeom>
              <a:avLst/>
              <a:gdLst/>
              <a:ahLst/>
              <a:cxnLst/>
              <a:rect l="l" t="t" r="r" b="b"/>
              <a:pathLst>
                <a:path w="686435" h="250825">
                  <a:moveTo>
                    <a:pt x="0" y="0"/>
                  </a:moveTo>
                  <a:lnTo>
                    <a:pt x="686277" y="250297"/>
                  </a:lnTo>
                </a:path>
              </a:pathLst>
            </a:custGeom>
            <a:ln w="96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3997" y="5700048"/>
              <a:ext cx="92124" cy="6399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994514" y="5452820"/>
              <a:ext cx="635635" cy="254000"/>
            </a:xfrm>
            <a:custGeom>
              <a:avLst/>
              <a:gdLst/>
              <a:ahLst/>
              <a:cxnLst/>
              <a:rect l="l" t="t" r="r" b="b"/>
              <a:pathLst>
                <a:path w="635634" h="254000">
                  <a:moveTo>
                    <a:pt x="0" y="0"/>
                  </a:moveTo>
                  <a:lnTo>
                    <a:pt x="635189" y="253862"/>
                  </a:lnTo>
                </a:path>
              </a:pathLst>
            </a:custGeom>
            <a:ln w="96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14122" y="5674999"/>
              <a:ext cx="92109" cy="65164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3305085" y="5856735"/>
            <a:ext cx="1653539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>
              <a:lnSpc>
                <a:spcPts val="1165"/>
              </a:lnSpc>
            </a:pPr>
            <a:r>
              <a:rPr sz="1050" spc="-10" dirty="0">
                <a:latin typeface="Arial MT"/>
                <a:cs typeface="Arial MT"/>
              </a:rPr>
              <a:t>Clerk</a:t>
            </a:r>
            <a:endParaRPr sz="1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050" spc="-10" dirty="0">
                <a:latin typeface="Arial MT"/>
                <a:cs typeface="Arial MT"/>
              </a:rPr>
              <a:t>misu</a:t>
            </a:r>
            <a:r>
              <a:rPr sz="1575" spc="-15" baseline="2645" dirty="0">
                <a:latin typeface="Arial MT"/>
                <a:cs typeface="Arial MT"/>
              </a:rPr>
              <a:t>nderst</a:t>
            </a:r>
            <a:r>
              <a:rPr sz="1575" spc="-15" baseline="5291" dirty="0">
                <a:latin typeface="Arial MT"/>
                <a:cs typeface="Arial MT"/>
              </a:rPr>
              <a:t>ood</a:t>
            </a:r>
            <a:endParaRPr sz="1575" baseline="5291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050" spc="-5" dirty="0">
                <a:latin typeface="Arial MT"/>
                <a:cs typeface="Arial MT"/>
              </a:rPr>
              <a:t>site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575" spc="-15" baseline="2645" dirty="0">
                <a:latin typeface="Arial MT"/>
                <a:cs typeface="Arial MT"/>
              </a:rPr>
              <a:t>engine</a:t>
            </a:r>
            <a:r>
              <a:rPr sz="1575" spc="-15" baseline="5291" dirty="0">
                <a:latin typeface="Arial MT"/>
                <a:cs typeface="Arial MT"/>
              </a:rPr>
              <a:t>er's</a:t>
            </a:r>
            <a:r>
              <a:rPr sz="1575" spc="-44" baseline="5291" dirty="0">
                <a:latin typeface="Arial MT"/>
                <a:cs typeface="Arial MT"/>
              </a:rPr>
              <a:t> </a:t>
            </a:r>
            <a:r>
              <a:rPr sz="1575" spc="-15" baseline="5291" dirty="0">
                <a:latin typeface="Arial MT"/>
                <a:cs typeface="Arial MT"/>
              </a:rPr>
              <a:t>req</a:t>
            </a:r>
            <a:r>
              <a:rPr sz="1575" spc="-15" baseline="7936" dirty="0">
                <a:latin typeface="Arial MT"/>
                <a:cs typeface="Arial MT"/>
              </a:rPr>
              <a:t>uireme</a:t>
            </a:r>
            <a:r>
              <a:rPr sz="1575" spc="-15" baseline="10582" dirty="0">
                <a:latin typeface="Arial MT"/>
                <a:cs typeface="Arial MT"/>
              </a:rPr>
              <a:t>nt</a:t>
            </a:r>
            <a:endParaRPr sz="1575" baseline="10582" dirty="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15176" y="5063932"/>
            <a:ext cx="1678305" cy="3517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39700" marR="5080" indent="-127635">
              <a:lnSpc>
                <a:spcPct val="102499"/>
              </a:lnSpc>
              <a:spcBef>
                <a:spcPts val="80"/>
              </a:spcBef>
            </a:pPr>
            <a:r>
              <a:rPr sz="1050" spc="5" dirty="0">
                <a:latin typeface="Arial MT"/>
                <a:cs typeface="Arial MT"/>
              </a:rPr>
              <a:t>Clerk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5" dirty="0">
                <a:latin typeface="Arial MT"/>
                <a:cs typeface="Arial MT"/>
              </a:rPr>
              <a:t>is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5" dirty="0">
                <a:latin typeface="Arial MT"/>
                <a:cs typeface="Arial MT"/>
              </a:rPr>
              <a:t>entirely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5" dirty="0">
                <a:latin typeface="Arial MT"/>
                <a:cs typeface="Arial MT"/>
              </a:rPr>
              <a:t>responsible </a:t>
            </a:r>
            <a:r>
              <a:rPr sz="1050" spc="-27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spc="5" dirty="0">
                <a:latin typeface="Arial MT"/>
                <a:cs typeface="Arial MT"/>
              </a:rPr>
              <a:t>equipment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spc="5" dirty="0">
                <a:latin typeface="Arial MT"/>
                <a:cs typeface="Arial MT"/>
              </a:rPr>
              <a:t>selection</a:t>
            </a:r>
            <a:endParaRPr sz="1050" dirty="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407826" y="2929244"/>
            <a:ext cx="746125" cy="67945"/>
            <a:chOff x="6407826" y="2929244"/>
            <a:chExt cx="746125" cy="67945"/>
          </a:xfrm>
        </p:grpSpPr>
        <p:sp>
          <p:nvSpPr>
            <p:cNvPr id="56" name="object 56"/>
            <p:cNvSpPr/>
            <p:nvPr/>
          </p:nvSpPr>
          <p:spPr>
            <a:xfrm>
              <a:off x="6412648" y="2962997"/>
              <a:ext cx="659130" cy="5715"/>
            </a:xfrm>
            <a:custGeom>
              <a:avLst/>
              <a:gdLst/>
              <a:ahLst/>
              <a:cxnLst/>
              <a:rect l="l" t="t" r="r" b="b"/>
              <a:pathLst>
                <a:path w="659129" h="5714">
                  <a:moveTo>
                    <a:pt x="0" y="5471"/>
                  </a:moveTo>
                  <a:lnTo>
                    <a:pt x="659086" y="0"/>
                  </a:lnTo>
                </a:path>
              </a:pathLst>
            </a:custGeom>
            <a:ln w="9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66670" y="2929244"/>
              <a:ext cx="87115" cy="6750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4339845" y="2725907"/>
            <a:ext cx="661035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47700" algn="l"/>
              </a:tabLst>
            </a:pPr>
            <a:r>
              <a:rPr sz="105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endParaRPr sz="1050" dirty="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442266" y="2552810"/>
            <a:ext cx="1612265" cy="3517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765" marR="5080" indent="-12700">
              <a:lnSpc>
                <a:spcPct val="102400"/>
              </a:lnSpc>
              <a:spcBef>
                <a:spcPts val="80"/>
              </a:spcBef>
            </a:pPr>
            <a:r>
              <a:rPr sz="1050" dirty="0">
                <a:latin typeface="Arial MT"/>
                <a:cs typeface="Arial MT"/>
              </a:rPr>
              <a:t>The syst</a:t>
            </a:r>
            <a:r>
              <a:rPr sz="1575" baseline="2645" dirty="0">
                <a:latin typeface="Arial MT"/>
                <a:cs typeface="Arial MT"/>
              </a:rPr>
              <a:t>em does </a:t>
            </a:r>
            <a:r>
              <a:rPr sz="1575" spc="-7" baseline="2645" dirty="0">
                <a:latin typeface="Arial MT"/>
                <a:cs typeface="Arial MT"/>
              </a:rPr>
              <a:t>no</a:t>
            </a:r>
            <a:r>
              <a:rPr sz="1575" spc="-7" baseline="5291" dirty="0">
                <a:latin typeface="Arial MT"/>
                <a:cs typeface="Arial MT"/>
              </a:rPr>
              <a:t>t </a:t>
            </a:r>
            <a:r>
              <a:rPr sz="1575" baseline="5291" dirty="0">
                <a:latin typeface="Arial MT"/>
                <a:cs typeface="Arial MT"/>
              </a:rPr>
              <a:t>keep </a:t>
            </a:r>
            <a:r>
              <a:rPr sz="1575" spc="-419" baseline="5291" dirty="0">
                <a:latin typeface="Arial MT"/>
                <a:cs typeface="Arial MT"/>
              </a:rPr>
              <a:t> </a:t>
            </a:r>
            <a:r>
              <a:rPr sz="1050" spc="-5" dirty="0">
                <a:latin typeface="Arial MT"/>
                <a:cs typeface="Arial MT"/>
              </a:rPr>
              <a:t>the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site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575" spc="-7" baseline="2645" dirty="0">
                <a:latin typeface="Arial MT"/>
                <a:cs typeface="Arial MT"/>
              </a:rPr>
              <a:t>engineer</a:t>
            </a:r>
            <a:r>
              <a:rPr sz="1575" spc="-22" baseline="2645" dirty="0">
                <a:latin typeface="Arial MT"/>
                <a:cs typeface="Arial MT"/>
              </a:rPr>
              <a:t> </a:t>
            </a:r>
            <a:r>
              <a:rPr sz="1575" baseline="2645" dirty="0">
                <a:latin typeface="Arial MT"/>
                <a:cs typeface="Arial MT"/>
              </a:rPr>
              <a:t>inf</a:t>
            </a:r>
            <a:r>
              <a:rPr sz="1575" baseline="5291" dirty="0">
                <a:latin typeface="Arial MT"/>
                <a:cs typeface="Arial MT"/>
              </a:rPr>
              <a:t>ormed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516014" y="1048003"/>
            <a:ext cx="390525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404040"/>
                </a:solidFill>
                <a:latin typeface="Calibri"/>
                <a:cs typeface="Calibri"/>
              </a:rPr>
              <a:t>Root-cause</a:t>
            </a: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04040"/>
                </a:solidFill>
                <a:latin typeface="Calibri"/>
                <a:cs typeface="Calibri"/>
              </a:rPr>
              <a:t>analysis</a:t>
            </a:r>
            <a:r>
              <a:rPr sz="2400" b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75"/>
              </a:spcBef>
            </a:pPr>
            <a:r>
              <a:rPr sz="1350" b="1" spc="5" dirty="0">
                <a:latin typeface="Arial"/>
                <a:cs typeface="Arial"/>
              </a:rPr>
              <a:t>Causal</a:t>
            </a:r>
            <a:r>
              <a:rPr sz="1350" b="1" spc="-20" dirty="0">
                <a:latin typeface="Arial"/>
                <a:cs typeface="Arial"/>
              </a:rPr>
              <a:t> </a:t>
            </a:r>
            <a:r>
              <a:rPr sz="1350" b="1" spc="5" dirty="0">
                <a:latin typeface="Arial"/>
                <a:cs typeface="Arial"/>
              </a:rPr>
              <a:t>Factors</a:t>
            </a:r>
            <a:endParaRPr sz="13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 dirty="0">
              <a:latin typeface="Arial"/>
              <a:cs typeface="Arial"/>
            </a:endParaRPr>
          </a:p>
          <a:p>
            <a:pPr marL="837565">
              <a:lnSpc>
                <a:spcPct val="100000"/>
              </a:lnSpc>
              <a:tabLst>
                <a:tab pos="3122295" algn="l"/>
              </a:tabLst>
            </a:pPr>
            <a:r>
              <a:rPr sz="1050" b="1" spc="5" dirty="0">
                <a:latin typeface="Arial"/>
                <a:cs typeface="Arial"/>
              </a:rPr>
              <a:t>Measurement	Material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107642" y="6553707"/>
            <a:ext cx="231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30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0199" y="373380"/>
            <a:ext cx="48133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Quantitative</a:t>
            </a:r>
            <a:r>
              <a:rPr sz="32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process</a:t>
            </a:r>
            <a:r>
              <a:rPr sz="32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analysis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5063" y="2023764"/>
            <a:ext cx="8146929" cy="43417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51599" y="1255267"/>
            <a:ext cx="3529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r>
              <a:rPr sz="2400" b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04040"/>
                </a:solidFill>
                <a:latin typeface="Calibri"/>
                <a:cs typeface="Calibri"/>
              </a:rPr>
              <a:t>simulation</a:t>
            </a:r>
            <a:r>
              <a:rPr sz="2400" b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2922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The</a:t>
            </a:r>
            <a:r>
              <a:rPr sz="3200" spc="-30" dirty="0"/>
              <a:t> </a:t>
            </a:r>
            <a:r>
              <a:rPr sz="3200" spc="-5" dirty="0"/>
              <a:t>BPM</a:t>
            </a:r>
            <a:r>
              <a:rPr sz="3200" spc="-25" dirty="0"/>
              <a:t> </a:t>
            </a:r>
            <a:r>
              <a:rPr sz="3200" spc="-20" dirty="0"/>
              <a:t>lifecycle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661240" y="1338273"/>
            <a:ext cx="2362200" cy="2233930"/>
            <a:chOff x="3661240" y="1338273"/>
            <a:chExt cx="2362200" cy="2233930"/>
          </a:xfrm>
        </p:grpSpPr>
        <p:sp>
          <p:nvSpPr>
            <p:cNvPr id="4" name="object 4"/>
            <p:cNvSpPr/>
            <p:nvPr/>
          </p:nvSpPr>
          <p:spPr>
            <a:xfrm>
              <a:off x="4754629" y="135958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754629" y="1359580"/>
              <a:ext cx="1186180" cy="669290"/>
            </a:xfrm>
            <a:custGeom>
              <a:avLst/>
              <a:gdLst/>
              <a:ahLst/>
              <a:cxnLst/>
              <a:rect l="l" t="t" r="r" b="b"/>
              <a:pathLst>
                <a:path w="1186179" h="669289">
                  <a:moveTo>
                    <a:pt x="1185667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30272" y="669109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0621" y="1345575"/>
              <a:ext cx="1268350" cy="6892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40621" y="134557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682549" y="2811827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621035" y="2770978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4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8542" y="2797822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7027" y="2756974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5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99285" y="2630583"/>
            <a:ext cx="119697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2075">
              <a:lnSpc>
                <a:spcPct val="102099"/>
              </a:lnSpc>
              <a:spcBef>
                <a:spcPts val="95"/>
              </a:spcBef>
            </a:pPr>
            <a:r>
              <a:rPr sz="1050" spc="10" dirty="0">
                <a:latin typeface="Calibri"/>
                <a:cs typeface="Calibri"/>
              </a:rPr>
              <a:t>Conformance and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performance</a:t>
            </a:r>
            <a:r>
              <a:rPr sz="1050" spc="-6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insights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41646" y="3538532"/>
            <a:ext cx="1290955" cy="1572895"/>
            <a:chOff x="2941646" y="3538532"/>
            <a:chExt cx="1290955" cy="1572895"/>
          </a:xfrm>
        </p:grpSpPr>
        <p:sp>
          <p:nvSpPr>
            <p:cNvPr id="14" name="object 14"/>
            <p:cNvSpPr/>
            <p:nvPr/>
          </p:nvSpPr>
          <p:spPr>
            <a:xfrm>
              <a:off x="3606703" y="4377097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3162" y="4252023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3" y="0"/>
                  </a:moveTo>
                  <a:lnTo>
                    <a:pt x="0" y="144039"/>
                  </a:lnTo>
                  <a:lnTo>
                    <a:pt x="90921" y="128672"/>
                  </a:lnTo>
                  <a:lnTo>
                    <a:pt x="22383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2695" y="4363092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9155" y="4238019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2" y="0"/>
                  </a:moveTo>
                  <a:lnTo>
                    <a:pt x="0" y="144038"/>
                  </a:lnTo>
                  <a:lnTo>
                    <a:pt x="90921" y="128671"/>
                  </a:lnTo>
                  <a:lnTo>
                    <a:pt x="2238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62956" y="355984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75" y="0"/>
                  </a:moveTo>
                  <a:lnTo>
                    <a:pt x="82721" y="0"/>
                  </a:lnTo>
                  <a:lnTo>
                    <a:pt x="50524" y="6488"/>
                  </a:lnTo>
                  <a:lnTo>
                    <a:pt x="24230" y="24193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8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4" y="682679"/>
                  </a:lnTo>
                  <a:lnTo>
                    <a:pt x="82721" y="689168"/>
                  </a:lnTo>
                  <a:lnTo>
                    <a:pt x="1185675" y="689168"/>
                  </a:lnTo>
                  <a:lnTo>
                    <a:pt x="1217882" y="682679"/>
                  </a:lnTo>
                  <a:lnTo>
                    <a:pt x="1244162" y="664975"/>
                  </a:lnTo>
                  <a:lnTo>
                    <a:pt x="1261869" y="638700"/>
                  </a:lnTo>
                  <a:lnTo>
                    <a:pt x="1268359" y="606498"/>
                  </a:lnTo>
                  <a:lnTo>
                    <a:pt x="1268359" y="82669"/>
                  </a:lnTo>
                  <a:lnTo>
                    <a:pt x="1261869" y="50467"/>
                  </a:lnTo>
                  <a:lnTo>
                    <a:pt x="1244162" y="24193"/>
                  </a:lnTo>
                  <a:lnTo>
                    <a:pt x="1217882" y="6488"/>
                  </a:lnTo>
                  <a:lnTo>
                    <a:pt x="118567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62956" y="3559840"/>
              <a:ext cx="1262380" cy="689610"/>
            </a:xfrm>
            <a:custGeom>
              <a:avLst/>
              <a:gdLst/>
              <a:ahLst/>
              <a:cxnLst/>
              <a:rect l="l" t="t" r="r" b="b"/>
              <a:pathLst>
                <a:path w="126237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185677" y="689168"/>
                  </a:lnTo>
                </a:path>
                <a:path w="1262379" h="689610">
                  <a:moveTo>
                    <a:pt x="1185677" y="0"/>
                  </a:move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6968" y="639392"/>
                  </a:lnTo>
                </a:path>
                <a:path w="1262379" h="689610">
                  <a:moveTo>
                    <a:pt x="50524" y="682679"/>
                  </a:moveTo>
                  <a:lnTo>
                    <a:pt x="50525" y="682679"/>
                  </a:lnTo>
                  <a:lnTo>
                    <a:pt x="82721" y="689168"/>
                  </a:lnTo>
                </a:path>
                <a:path w="1262379" h="689610">
                  <a:moveTo>
                    <a:pt x="1185677" y="689168"/>
                  </a:moveTo>
                  <a:lnTo>
                    <a:pt x="1217883" y="682679"/>
                  </a:lnTo>
                  <a:lnTo>
                    <a:pt x="1239598" y="668050"/>
                  </a:lnTo>
                </a:path>
                <a:path w="1262379" h="689610">
                  <a:moveTo>
                    <a:pt x="1261868" y="50467"/>
                  </a:moveTo>
                  <a:lnTo>
                    <a:pt x="1244162" y="24192"/>
                  </a:lnTo>
                  <a:lnTo>
                    <a:pt x="1217883" y="6488"/>
                  </a:lnTo>
                  <a:lnTo>
                    <a:pt x="118567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948" y="3545835"/>
              <a:ext cx="1268359" cy="68916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48949" y="354583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217883" y="682679"/>
                  </a:lnTo>
                  <a:lnTo>
                    <a:pt x="1244162" y="664975"/>
                  </a:lnTo>
                  <a:lnTo>
                    <a:pt x="1261868" y="638700"/>
                  </a:lnTo>
                  <a:lnTo>
                    <a:pt x="1268358" y="606499"/>
                  </a:lnTo>
                  <a:lnTo>
                    <a:pt x="1268358" y="82669"/>
                  </a:lnTo>
                  <a:lnTo>
                    <a:pt x="1261868" y="50467"/>
                  </a:lnTo>
                  <a:lnTo>
                    <a:pt x="1244162" y="24192"/>
                  </a:lnTo>
                  <a:lnTo>
                    <a:pt x="1217883" y="6488"/>
                  </a:lnTo>
                  <a:lnTo>
                    <a:pt x="1185676" y="0"/>
                  </a:ln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5" y="682679"/>
                  </a:lnTo>
                  <a:lnTo>
                    <a:pt x="82721" y="689168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21227" y="3545097"/>
            <a:ext cx="1123950" cy="65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monitoring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and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controlling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65246" y="4473621"/>
            <a:ext cx="62928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Executable  process </a:t>
            </a:r>
            <a:r>
              <a:rPr sz="1050" spc="10" dirty="0">
                <a:latin typeface="Calibri"/>
                <a:cs typeface="Calibri"/>
              </a:rPr>
              <a:t> 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20696" y="5087098"/>
            <a:ext cx="2400300" cy="711835"/>
            <a:chOff x="3520696" y="5087098"/>
            <a:chExt cx="2400300" cy="711835"/>
          </a:xfrm>
        </p:grpSpPr>
        <p:sp>
          <p:nvSpPr>
            <p:cNvPr id="25" name="object 25"/>
            <p:cNvSpPr/>
            <p:nvPr/>
          </p:nvSpPr>
          <p:spPr>
            <a:xfrm>
              <a:off x="4934700" y="5397884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49"/>
                  </a:lnTo>
                  <a:lnTo>
                    <a:pt x="663252" y="41824"/>
                  </a:lnTo>
                  <a:lnTo>
                    <a:pt x="608429" y="46122"/>
                  </a:lnTo>
                  <a:lnTo>
                    <a:pt x="553501" y="49639"/>
                  </a:lnTo>
                  <a:lnTo>
                    <a:pt x="498668" y="52365"/>
                  </a:lnTo>
                  <a:lnTo>
                    <a:pt x="444133" y="54295"/>
                  </a:lnTo>
                  <a:lnTo>
                    <a:pt x="390097" y="55422"/>
                  </a:lnTo>
                  <a:lnTo>
                    <a:pt x="336762" y="55737"/>
                  </a:lnTo>
                  <a:lnTo>
                    <a:pt x="284331" y="55234"/>
                  </a:lnTo>
                  <a:lnTo>
                    <a:pt x="233004" y="53905"/>
                  </a:lnTo>
                  <a:lnTo>
                    <a:pt x="182983" y="51744"/>
                  </a:lnTo>
                  <a:lnTo>
                    <a:pt x="134470" y="48744"/>
                  </a:lnTo>
                  <a:lnTo>
                    <a:pt x="87668" y="44896"/>
                  </a:lnTo>
                  <a:lnTo>
                    <a:pt x="42777" y="40195"/>
                  </a:lnTo>
                  <a:lnTo>
                    <a:pt x="0" y="34633"/>
                  </a:lnTo>
                </a:path>
              </a:pathLst>
            </a:custGeom>
            <a:ln w="14588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10385" y="5389598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1" y="0"/>
                  </a:moveTo>
                  <a:lnTo>
                    <a:pt x="0" y="17933"/>
                  </a:lnTo>
                  <a:lnTo>
                    <a:pt x="126551" y="90390"/>
                  </a:lnTo>
                  <a:lnTo>
                    <a:pt x="144741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20693" y="5383878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50"/>
                  </a:lnTo>
                  <a:lnTo>
                    <a:pt x="663252" y="41824"/>
                  </a:lnTo>
                  <a:lnTo>
                    <a:pt x="608429" y="46123"/>
                  </a:lnTo>
                  <a:lnTo>
                    <a:pt x="553501" y="49639"/>
                  </a:lnTo>
                  <a:lnTo>
                    <a:pt x="498668" y="52366"/>
                  </a:lnTo>
                  <a:lnTo>
                    <a:pt x="444133" y="54297"/>
                  </a:lnTo>
                  <a:lnTo>
                    <a:pt x="390097" y="55423"/>
                  </a:lnTo>
                  <a:lnTo>
                    <a:pt x="336762" y="55739"/>
                  </a:lnTo>
                  <a:lnTo>
                    <a:pt x="284331" y="55237"/>
                  </a:lnTo>
                  <a:lnTo>
                    <a:pt x="233004" y="53909"/>
                  </a:lnTo>
                  <a:lnTo>
                    <a:pt x="182983" y="51749"/>
                  </a:lnTo>
                  <a:lnTo>
                    <a:pt x="134470" y="48750"/>
                  </a:lnTo>
                  <a:lnTo>
                    <a:pt x="87668" y="44903"/>
                  </a:lnTo>
                  <a:lnTo>
                    <a:pt x="42777" y="40204"/>
                  </a:lnTo>
                  <a:lnTo>
                    <a:pt x="0" y="34643"/>
                  </a:lnTo>
                </a:path>
              </a:pathLst>
            </a:custGeom>
            <a:ln w="1458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6377" y="5375592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3" y="0"/>
                  </a:moveTo>
                  <a:lnTo>
                    <a:pt x="0" y="17934"/>
                  </a:lnTo>
                  <a:lnTo>
                    <a:pt x="126552" y="90390"/>
                  </a:lnTo>
                  <a:lnTo>
                    <a:pt x="14474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542005" y="5108406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96" y="0"/>
                  </a:move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500" y="638712"/>
                  </a:lnTo>
                  <a:lnTo>
                    <a:pt x="24227" y="665002"/>
                  </a:lnTo>
                  <a:lnTo>
                    <a:pt x="50525" y="682727"/>
                  </a:lnTo>
                  <a:lnTo>
                    <a:pt x="82721" y="689225"/>
                  </a:lnTo>
                  <a:lnTo>
                    <a:pt x="1185701" y="689225"/>
                  </a:lnTo>
                  <a:lnTo>
                    <a:pt x="1217863" y="682726"/>
                  </a:lnTo>
                  <a:lnTo>
                    <a:pt x="1244146" y="665001"/>
                  </a:lnTo>
                  <a:lnTo>
                    <a:pt x="1261875" y="638712"/>
                  </a:lnTo>
                  <a:lnTo>
                    <a:pt x="1268379" y="606518"/>
                  </a:lnTo>
                  <a:lnTo>
                    <a:pt x="1268379" y="82707"/>
                  </a:lnTo>
                  <a:lnTo>
                    <a:pt x="1261875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99931" y="5108406"/>
              <a:ext cx="1128395" cy="5080"/>
            </a:xfrm>
            <a:custGeom>
              <a:avLst/>
              <a:gdLst/>
              <a:ahLst/>
              <a:cxnLst/>
              <a:rect l="l" t="t" r="r" b="b"/>
              <a:pathLst>
                <a:path w="1128395" h="5079">
                  <a:moveTo>
                    <a:pt x="-7294" y="2502"/>
                  </a:moveTo>
                  <a:lnTo>
                    <a:pt x="1135065" y="2502"/>
                  </a:lnTo>
                </a:path>
              </a:pathLst>
            </a:custGeom>
            <a:ln w="19593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727703" y="5108406"/>
              <a:ext cx="62865" cy="683260"/>
            </a:xfrm>
            <a:custGeom>
              <a:avLst/>
              <a:gdLst/>
              <a:ahLst/>
              <a:cxnLst/>
              <a:rect l="l" t="t" r="r" b="b"/>
              <a:pathLst>
                <a:path w="62864" h="683260">
                  <a:moveTo>
                    <a:pt x="32164" y="682727"/>
                  </a:moveTo>
                  <a:lnTo>
                    <a:pt x="58448" y="665001"/>
                  </a:lnTo>
                  <a:lnTo>
                    <a:pt x="62713" y="658677"/>
                  </a:lnTo>
                </a:path>
                <a:path w="62864" h="683260">
                  <a:moveTo>
                    <a:pt x="62520" y="30261"/>
                  </a:moveTo>
                  <a:lnTo>
                    <a:pt x="58448" y="24223"/>
                  </a:lnTo>
                  <a:lnTo>
                    <a:pt x="32164" y="6498"/>
                  </a:lnTo>
                  <a:lnTo>
                    <a:pt x="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999" y="5094400"/>
              <a:ext cx="1268378" cy="6892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527999" y="509440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226"/>
                  </a:moveTo>
                  <a:lnTo>
                    <a:pt x="1185695" y="689226"/>
                  </a:lnTo>
                  <a:lnTo>
                    <a:pt x="1217861" y="682727"/>
                  </a:lnTo>
                  <a:lnTo>
                    <a:pt x="1244145" y="665003"/>
                  </a:lnTo>
                  <a:lnTo>
                    <a:pt x="1261874" y="638714"/>
                  </a:lnTo>
                  <a:lnTo>
                    <a:pt x="1268378" y="606518"/>
                  </a:lnTo>
                  <a:lnTo>
                    <a:pt x="1268378" y="82708"/>
                  </a:lnTo>
                  <a:lnTo>
                    <a:pt x="1261874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5" y="0"/>
                  </a:ln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500" y="638713"/>
                  </a:lnTo>
                  <a:lnTo>
                    <a:pt x="24227" y="665003"/>
                  </a:lnTo>
                  <a:lnTo>
                    <a:pt x="50520" y="682726"/>
                  </a:lnTo>
                  <a:lnTo>
                    <a:pt x="82721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577486" y="5198731"/>
            <a:ext cx="11696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0990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implementation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66454" y="5469859"/>
            <a:ext cx="79819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 marR="5080" indent="-21082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To-be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008878" y="2767043"/>
            <a:ext cx="1828164" cy="1515110"/>
            <a:chOff x="6008878" y="2767043"/>
            <a:chExt cx="1828164" cy="1515110"/>
          </a:xfrm>
        </p:grpSpPr>
        <p:sp>
          <p:nvSpPr>
            <p:cNvPr id="37" name="object 37"/>
            <p:cNvSpPr/>
            <p:nvPr/>
          </p:nvSpPr>
          <p:spPr>
            <a:xfrm>
              <a:off x="6030188" y="2788351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974810" y="3447078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6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016180" y="2774346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960803" y="3433072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7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561203" y="3592089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3" y="0"/>
                  </a:lnTo>
                  <a:lnTo>
                    <a:pt x="50517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498"/>
                  </a:lnTo>
                  <a:lnTo>
                    <a:pt x="6503" y="638715"/>
                  </a:lnTo>
                  <a:lnTo>
                    <a:pt x="24233" y="665023"/>
                  </a:lnTo>
                  <a:lnTo>
                    <a:pt x="50517" y="682761"/>
                  </a:lnTo>
                  <a:lnTo>
                    <a:pt x="82683" y="689265"/>
                  </a:ln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3"/>
                  </a:lnTo>
                  <a:lnTo>
                    <a:pt x="1261845" y="638715"/>
                  </a:lnTo>
                  <a:lnTo>
                    <a:pt x="1268349" y="606498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604418" y="3592089"/>
              <a:ext cx="1225550" cy="683260"/>
            </a:xfrm>
            <a:custGeom>
              <a:avLst/>
              <a:gdLst/>
              <a:ahLst/>
              <a:cxnLst/>
              <a:rect l="l" t="t" r="r" b="b"/>
              <a:pathLst>
                <a:path w="1225550" h="683260">
                  <a:moveTo>
                    <a:pt x="1142454" y="0"/>
                  </a:moveTo>
                  <a:lnTo>
                    <a:pt x="39468" y="0"/>
                  </a:lnTo>
                  <a:lnTo>
                    <a:pt x="7302" y="6504"/>
                  </a:lnTo>
                  <a:lnTo>
                    <a:pt x="0" y="11432"/>
                  </a:lnTo>
                </a:path>
                <a:path w="1225550" h="683260">
                  <a:moveTo>
                    <a:pt x="1174617" y="682761"/>
                  </a:moveTo>
                  <a:lnTo>
                    <a:pt x="1200901" y="665024"/>
                  </a:lnTo>
                  <a:lnTo>
                    <a:pt x="1218631" y="638716"/>
                  </a:lnTo>
                  <a:lnTo>
                    <a:pt x="1225134" y="606499"/>
                  </a:lnTo>
                  <a:lnTo>
                    <a:pt x="1225134" y="82766"/>
                  </a:lnTo>
                  <a:lnTo>
                    <a:pt x="1218631" y="50549"/>
                  </a:lnTo>
                  <a:lnTo>
                    <a:pt x="1200901" y="24241"/>
                  </a:lnTo>
                  <a:lnTo>
                    <a:pt x="1174617" y="6504"/>
                  </a:lnTo>
                  <a:lnTo>
                    <a:pt x="1142454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196" y="3578084"/>
              <a:ext cx="1268349" cy="6892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47196" y="3578084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4"/>
                  </a:lnTo>
                  <a:lnTo>
                    <a:pt x="1261845" y="638716"/>
                  </a:lnTo>
                  <a:lnTo>
                    <a:pt x="1268349" y="606499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499"/>
                  </a:lnTo>
                  <a:lnTo>
                    <a:pt x="6503" y="638716"/>
                  </a:lnTo>
                  <a:lnTo>
                    <a:pt x="24233" y="665024"/>
                  </a:lnTo>
                  <a:lnTo>
                    <a:pt x="50516" y="682761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90518" y="3682385"/>
            <a:ext cx="58229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98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 analysis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22145" y="2630253"/>
            <a:ext cx="73723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As-is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738631" y="2426970"/>
            <a:ext cx="1290320" cy="711835"/>
            <a:chOff x="4738631" y="2426970"/>
            <a:chExt cx="1290320" cy="711835"/>
          </a:xfrm>
        </p:grpSpPr>
        <p:sp>
          <p:nvSpPr>
            <p:cNvPr id="48" name="object 48"/>
            <p:cNvSpPr/>
            <p:nvPr/>
          </p:nvSpPr>
          <p:spPr>
            <a:xfrm>
              <a:off x="4759942" y="2448278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5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759941" y="2448278"/>
              <a:ext cx="1200785" cy="683260"/>
            </a:xfrm>
            <a:custGeom>
              <a:avLst/>
              <a:gdLst/>
              <a:ahLst/>
              <a:cxnLst/>
              <a:rect l="l" t="t" r="r" b="b"/>
              <a:pathLst>
                <a:path w="1200785" h="683260">
                  <a:moveTo>
                    <a:pt x="1185667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</a:path>
                <a:path w="1200785" h="683260">
                  <a:moveTo>
                    <a:pt x="35709" y="672759"/>
                  </a:moveTo>
                  <a:lnTo>
                    <a:pt x="50557" y="682763"/>
                  </a:lnTo>
                  <a:lnTo>
                    <a:pt x="50558" y="682763"/>
                  </a:lnTo>
                </a:path>
                <a:path w="1200785" h="683260">
                  <a:moveTo>
                    <a:pt x="1200412" y="2976"/>
                  </a:moveTo>
                  <a:lnTo>
                    <a:pt x="118566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5933" y="2434272"/>
              <a:ext cx="1268446" cy="68926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45934" y="2434272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79" y="689265"/>
                  </a:move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6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030696" y="2538671"/>
            <a:ext cx="69913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540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discovery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329283" y="2025490"/>
            <a:ext cx="106680" cy="422909"/>
            <a:chOff x="5329283" y="2025490"/>
            <a:chExt cx="106680" cy="422909"/>
          </a:xfrm>
        </p:grpSpPr>
        <p:sp>
          <p:nvSpPr>
            <p:cNvPr id="54" name="object 54"/>
            <p:cNvSpPr/>
            <p:nvPr/>
          </p:nvSpPr>
          <p:spPr>
            <a:xfrm>
              <a:off x="5389398" y="2046797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43291" y="2309977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4" y="0"/>
                  </a:moveTo>
                  <a:lnTo>
                    <a:pt x="0" y="0"/>
                  </a:lnTo>
                  <a:lnTo>
                    <a:pt x="46107" y="138300"/>
                  </a:lnTo>
                  <a:lnTo>
                    <a:pt x="92214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75391" y="2032792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29283" y="2295972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5" y="0"/>
                  </a:moveTo>
                  <a:lnTo>
                    <a:pt x="0" y="0"/>
                  </a:lnTo>
                  <a:lnTo>
                    <a:pt x="46108" y="138300"/>
                  </a:lnTo>
                  <a:lnTo>
                    <a:pt x="9221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889687" y="1449973"/>
            <a:ext cx="1904364" cy="858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identification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latin typeface="Calibri"/>
              <a:cs typeface="Calibri"/>
            </a:endParaRPr>
          </a:p>
          <a:p>
            <a:pPr marL="7620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Process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architecture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891935" y="4259896"/>
            <a:ext cx="1319530" cy="1546225"/>
            <a:chOff x="5891935" y="4259896"/>
            <a:chExt cx="1319530" cy="1546225"/>
          </a:xfrm>
        </p:grpSpPr>
        <p:sp>
          <p:nvSpPr>
            <p:cNvPr id="60" name="object 60"/>
            <p:cNvSpPr/>
            <p:nvPr/>
          </p:nvSpPr>
          <p:spPr>
            <a:xfrm>
              <a:off x="6652621" y="4281204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534725" y="5015227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6"/>
                  </a:lnTo>
                  <a:lnTo>
                    <a:pt x="145618" y="85713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638613" y="4267199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520718" y="5001223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4"/>
                  </a:lnTo>
                  <a:lnTo>
                    <a:pt x="145618" y="85712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913245" y="5109033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5" y="0"/>
                  </a:move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489" y="638712"/>
                  </a:lnTo>
                  <a:lnTo>
                    <a:pt x="24197" y="665001"/>
                  </a:lnTo>
                  <a:lnTo>
                    <a:pt x="50479" y="682726"/>
                  </a:lnTo>
                  <a:lnTo>
                    <a:pt x="82682" y="689225"/>
                  </a:lnTo>
                  <a:lnTo>
                    <a:pt x="1185670" y="689225"/>
                  </a:lnTo>
                  <a:lnTo>
                    <a:pt x="1217833" y="682725"/>
                  </a:lnTo>
                  <a:lnTo>
                    <a:pt x="1244115" y="665001"/>
                  </a:lnTo>
                  <a:lnTo>
                    <a:pt x="1261845" y="638711"/>
                  </a:lnTo>
                  <a:lnTo>
                    <a:pt x="1268349" y="606518"/>
                  </a:lnTo>
                  <a:lnTo>
                    <a:pt x="1268349" y="82707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1" y="6499"/>
                  </a:lnTo>
                  <a:lnTo>
                    <a:pt x="118566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5947593" y="5109033"/>
              <a:ext cx="1234440" cy="689610"/>
            </a:xfrm>
            <a:custGeom>
              <a:avLst/>
              <a:gdLst/>
              <a:ahLst/>
              <a:cxnLst/>
              <a:rect l="l" t="t" r="r" b="b"/>
              <a:pathLst>
                <a:path w="1234440" h="689610">
                  <a:moveTo>
                    <a:pt x="1151320" y="0"/>
                  </a:moveTo>
                  <a:lnTo>
                    <a:pt x="48334" y="0"/>
                  </a:lnTo>
                  <a:lnTo>
                    <a:pt x="16127" y="6499"/>
                  </a:lnTo>
                  <a:lnTo>
                    <a:pt x="0" y="17376"/>
                  </a:lnTo>
                </a:path>
                <a:path w="1234440" h="689610">
                  <a:moveTo>
                    <a:pt x="1151317" y="689226"/>
                  </a:moveTo>
                  <a:lnTo>
                    <a:pt x="1183483" y="682727"/>
                  </a:lnTo>
                  <a:lnTo>
                    <a:pt x="1209767" y="665002"/>
                  </a:lnTo>
                  <a:lnTo>
                    <a:pt x="1227497" y="638712"/>
                  </a:lnTo>
                  <a:lnTo>
                    <a:pt x="1234000" y="606518"/>
                  </a:lnTo>
                  <a:lnTo>
                    <a:pt x="1234000" y="82708"/>
                  </a:lnTo>
                  <a:lnTo>
                    <a:pt x="1227497" y="50512"/>
                  </a:lnTo>
                  <a:lnTo>
                    <a:pt x="1209767" y="24223"/>
                  </a:lnTo>
                  <a:lnTo>
                    <a:pt x="1183483" y="6499"/>
                  </a:lnTo>
                  <a:lnTo>
                    <a:pt x="115132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9237" y="5095028"/>
              <a:ext cx="1268349" cy="68922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899238" y="5095027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26"/>
                  </a:moveTo>
                  <a:lnTo>
                    <a:pt x="1185666" y="689226"/>
                  </a:lnTo>
                  <a:lnTo>
                    <a:pt x="1217832" y="682727"/>
                  </a:lnTo>
                  <a:lnTo>
                    <a:pt x="1244115" y="665003"/>
                  </a:lnTo>
                  <a:lnTo>
                    <a:pt x="1261845" y="638714"/>
                  </a:lnTo>
                  <a:lnTo>
                    <a:pt x="1268349" y="606518"/>
                  </a:lnTo>
                  <a:lnTo>
                    <a:pt x="1268349" y="82708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2" y="6499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489" y="638713"/>
                  </a:lnTo>
                  <a:lnTo>
                    <a:pt x="24196" y="665003"/>
                  </a:lnTo>
                  <a:lnTo>
                    <a:pt x="50475" y="682726"/>
                  </a:lnTo>
                  <a:lnTo>
                    <a:pt x="82682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215517" y="5199358"/>
            <a:ext cx="6362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65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redesign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32809" y="4478973"/>
            <a:ext cx="92392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Insights </a:t>
            </a:r>
            <a:r>
              <a:rPr sz="1050" spc="10" dirty="0">
                <a:latin typeface="Calibri"/>
                <a:cs typeface="Calibri"/>
              </a:rPr>
              <a:t>on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weaknesses</a:t>
            </a:r>
            <a:r>
              <a:rPr sz="1050" spc="5" dirty="0">
                <a:latin typeface="Calibri"/>
                <a:cs typeface="Calibri"/>
              </a:rPr>
              <a:t> and  their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impact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852585" y="1268763"/>
            <a:ext cx="3657600" cy="4549140"/>
            <a:chOff x="5852585" y="1268763"/>
            <a:chExt cx="3657600" cy="4549140"/>
          </a:xfrm>
        </p:grpSpPr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2030" y="1268763"/>
              <a:ext cx="1906559" cy="97846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5741" y="2692750"/>
              <a:ext cx="1728191" cy="19677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8862" y="4203466"/>
              <a:ext cx="1401067" cy="103158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881160" y="5096661"/>
              <a:ext cx="1289050" cy="692150"/>
            </a:xfrm>
            <a:custGeom>
              <a:avLst/>
              <a:gdLst/>
              <a:ahLst/>
              <a:cxnLst/>
              <a:rect l="l" t="t" r="r" b="b"/>
              <a:pathLst>
                <a:path w="1289050" h="692150">
                  <a:moveTo>
                    <a:pt x="0" y="115360"/>
                  </a:moveTo>
                  <a:lnTo>
                    <a:pt x="9065" y="70457"/>
                  </a:lnTo>
                  <a:lnTo>
                    <a:pt x="33788" y="33788"/>
                  </a:lnTo>
                  <a:lnTo>
                    <a:pt x="70457" y="9065"/>
                  </a:lnTo>
                  <a:lnTo>
                    <a:pt x="115360" y="0"/>
                  </a:lnTo>
                  <a:lnTo>
                    <a:pt x="1173613" y="0"/>
                  </a:lnTo>
                  <a:lnTo>
                    <a:pt x="1218516" y="9065"/>
                  </a:lnTo>
                  <a:lnTo>
                    <a:pt x="1255185" y="33788"/>
                  </a:lnTo>
                  <a:lnTo>
                    <a:pt x="1279908" y="70457"/>
                  </a:lnTo>
                  <a:lnTo>
                    <a:pt x="1288974" y="115360"/>
                  </a:lnTo>
                  <a:lnTo>
                    <a:pt x="1288974" y="576790"/>
                  </a:lnTo>
                  <a:lnTo>
                    <a:pt x="1279908" y="621693"/>
                  </a:lnTo>
                  <a:lnTo>
                    <a:pt x="1255185" y="658362"/>
                  </a:lnTo>
                  <a:lnTo>
                    <a:pt x="1218516" y="683085"/>
                  </a:lnTo>
                  <a:lnTo>
                    <a:pt x="1173613" y="692151"/>
                  </a:lnTo>
                  <a:lnTo>
                    <a:pt x="115360" y="692151"/>
                  </a:lnTo>
                  <a:lnTo>
                    <a:pt x="70457" y="683085"/>
                  </a:lnTo>
                  <a:lnTo>
                    <a:pt x="33788" y="658362"/>
                  </a:lnTo>
                  <a:lnTo>
                    <a:pt x="9065" y="621693"/>
                  </a:lnTo>
                  <a:lnTo>
                    <a:pt x="0" y="576790"/>
                  </a:lnTo>
                  <a:lnTo>
                    <a:pt x="0" y="115360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7880" y="4253660"/>
            <a:ext cx="1627827" cy="94367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6557" y="2377764"/>
            <a:ext cx="1543471" cy="822582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10250" y="6277102"/>
            <a:ext cx="1829109" cy="434987"/>
          </a:xfrm>
          <a:prstGeom prst="rect">
            <a:avLst/>
          </a:prstGeom>
        </p:spPr>
      </p:pic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652" y="379476"/>
            <a:ext cx="27781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Process</a:t>
            </a:r>
            <a:r>
              <a:rPr sz="3200" spc="-50" dirty="0"/>
              <a:t> </a:t>
            </a:r>
            <a:r>
              <a:rPr sz="3200" spc="-10" dirty="0"/>
              <a:t>redesign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931017" y="2207226"/>
            <a:ext cx="621030" cy="428625"/>
            <a:chOff x="4931017" y="2207226"/>
            <a:chExt cx="621030" cy="428625"/>
          </a:xfrm>
        </p:grpSpPr>
        <p:sp>
          <p:nvSpPr>
            <p:cNvPr id="4" name="object 4"/>
            <p:cNvSpPr/>
            <p:nvPr/>
          </p:nvSpPr>
          <p:spPr>
            <a:xfrm>
              <a:off x="4938955" y="2215164"/>
              <a:ext cx="605155" cy="412750"/>
            </a:xfrm>
            <a:custGeom>
              <a:avLst/>
              <a:gdLst/>
              <a:ahLst/>
              <a:cxnLst/>
              <a:rect l="l" t="t" r="r" b="b"/>
              <a:pathLst>
                <a:path w="605154" h="412750">
                  <a:moveTo>
                    <a:pt x="376452" y="0"/>
                  </a:moveTo>
                  <a:lnTo>
                    <a:pt x="376452" y="92073"/>
                  </a:lnTo>
                  <a:lnTo>
                    <a:pt x="0" y="92073"/>
                  </a:lnTo>
                  <a:lnTo>
                    <a:pt x="0" y="323848"/>
                  </a:lnTo>
                  <a:lnTo>
                    <a:pt x="376452" y="323848"/>
                  </a:lnTo>
                  <a:lnTo>
                    <a:pt x="376452" y="412748"/>
                  </a:lnTo>
                  <a:lnTo>
                    <a:pt x="604960" y="206373"/>
                  </a:lnTo>
                  <a:lnTo>
                    <a:pt x="376452" y="0"/>
                  </a:lnTo>
                  <a:close/>
                </a:path>
              </a:pathLst>
            </a:custGeom>
            <a:solidFill>
              <a:srgbClr val="3D8991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938955" y="2215164"/>
              <a:ext cx="605155" cy="412750"/>
            </a:xfrm>
            <a:custGeom>
              <a:avLst/>
              <a:gdLst/>
              <a:ahLst/>
              <a:cxnLst/>
              <a:rect l="l" t="t" r="r" b="b"/>
              <a:pathLst>
                <a:path w="605154" h="412750">
                  <a:moveTo>
                    <a:pt x="0" y="92074"/>
                  </a:moveTo>
                  <a:lnTo>
                    <a:pt x="0" y="323849"/>
                  </a:lnTo>
                  <a:lnTo>
                    <a:pt x="376452" y="323849"/>
                  </a:lnTo>
                  <a:lnTo>
                    <a:pt x="376452" y="412749"/>
                  </a:lnTo>
                  <a:lnTo>
                    <a:pt x="604960" y="206374"/>
                  </a:lnTo>
                  <a:lnTo>
                    <a:pt x="376452" y="0"/>
                  </a:lnTo>
                  <a:lnTo>
                    <a:pt x="376452" y="92074"/>
                  </a:lnTo>
                  <a:lnTo>
                    <a:pt x="0" y="92074"/>
                  </a:lnTo>
                </a:path>
              </a:pathLst>
            </a:custGeom>
            <a:ln w="158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91146" y="1461515"/>
            <a:ext cx="2104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AS-IS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62700" y="2523727"/>
            <a:ext cx="2905760" cy="590550"/>
            <a:chOff x="1462700" y="2523727"/>
            <a:chExt cx="2905760" cy="590550"/>
          </a:xfrm>
        </p:grpSpPr>
        <p:sp>
          <p:nvSpPr>
            <p:cNvPr id="8" name="object 8"/>
            <p:cNvSpPr/>
            <p:nvPr/>
          </p:nvSpPr>
          <p:spPr>
            <a:xfrm>
              <a:off x="1462700" y="2526902"/>
              <a:ext cx="495300" cy="225425"/>
            </a:xfrm>
            <a:custGeom>
              <a:avLst/>
              <a:gdLst/>
              <a:ahLst/>
              <a:cxnLst/>
              <a:rect l="l" t="t" r="r" b="b"/>
              <a:pathLst>
                <a:path w="495300" h="225425">
                  <a:moveTo>
                    <a:pt x="420550" y="0"/>
                  </a:moveTo>
                  <a:lnTo>
                    <a:pt x="73266" y="0"/>
                  </a:lnTo>
                  <a:lnTo>
                    <a:pt x="0" y="112712"/>
                  </a:lnTo>
                  <a:lnTo>
                    <a:pt x="73266" y="225425"/>
                  </a:lnTo>
                  <a:lnTo>
                    <a:pt x="420550" y="225425"/>
                  </a:lnTo>
                  <a:lnTo>
                    <a:pt x="495282" y="112712"/>
                  </a:lnTo>
                  <a:lnTo>
                    <a:pt x="420550" y="0"/>
                  </a:lnTo>
                  <a:close/>
                </a:path>
              </a:pathLst>
            </a:custGeom>
            <a:solidFill>
              <a:srgbClr val="FF5A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969706" y="2642790"/>
              <a:ext cx="177800" cy="0"/>
            </a:xfrm>
            <a:custGeom>
              <a:avLst/>
              <a:gdLst/>
              <a:ahLst/>
              <a:cxnLst/>
              <a:rect l="l" t="t" r="r" b="b"/>
              <a:pathLst>
                <a:path w="177800">
                  <a:moveTo>
                    <a:pt x="0" y="0"/>
                  </a:moveTo>
                  <a:lnTo>
                    <a:pt x="177305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148475" y="2644377"/>
              <a:ext cx="1905" cy="360680"/>
            </a:xfrm>
            <a:custGeom>
              <a:avLst/>
              <a:gdLst/>
              <a:ahLst/>
              <a:cxnLst/>
              <a:rect l="l" t="t" r="r" b="b"/>
              <a:pathLst>
                <a:path w="1905" h="360680">
                  <a:moveTo>
                    <a:pt x="0" y="0"/>
                  </a:moveTo>
                  <a:lnTo>
                    <a:pt x="1465" y="36036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2700" y="2888852"/>
              <a:ext cx="495300" cy="225425"/>
            </a:xfrm>
            <a:custGeom>
              <a:avLst/>
              <a:gdLst/>
              <a:ahLst/>
              <a:cxnLst/>
              <a:rect l="l" t="t" r="r" b="b"/>
              <a:pathLst>
                <a:path w="495300" h="225425">
                  <a:moveTo>
                    <a:pt x="420550" y="0"/>
                  </a:moveTo>
                  <a:lnTo>
                    <a:pt x="73266" y="0"/>
                  </a:lnTo>
                  <a:lnTo>
                    <a:pt x="0" y="112712"/>
                  </a:lnTo>
                  <a:lnTo>
                    <a:pt x="73266" y="225425"/>
                  </a:lnTo>
                  <a:lnTo>
                    <a:pt x="420550" y="225425"/>
                  </a:lnTo>
                  <a:lnTo>
                    <a:pt x="495282" y="112712"/>
                  </a:lnTo>
                  <a:lnTo>
                    <a:pt x="420550" y="0"/>
                  </a:lnTo>
                  <a:close/>
                </a:path>
              </a:pathLst>
            </a:custGeom>
            <a:solidFill>
              <a:srgbClr val="FF5A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959447" y="3004740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30">
                  <a:moveTo>
                    <a:pt x="0" y="0"/>
                  </a:moveTo>
                  <a:lnTo>
                    <a:pt x="189028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7088" y="2847577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4">
                  <a:moveTo>
                    <a:pt x="0" y="0"/>
                  </a:moveTo>
                  <a:lnTo>
                    <a:pt x="753181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347761" y="2725340"/>
              <a:ext cx="432434" cy="222250"/>
            </a:xfrm>
            <a:custGeom>
              <a:avLst/>
              <a:gdLst/>
              <a:ahLst/>
              <a:cxnLst/>
              <a:rect l="l" t="t" r="r" b="b"/>
              <a:pathLst>
                <a:path w="432435" h="222250">
                  <a:moveTo>
                    <a:pt x="405036" y="0"/>
                  </a:moveTo>
                  <a:lnTo>
                    <a:pt x="27236" y="0"/>
                  </a:lnTo>
                  <a:lnTo>
                    <a:pt x="16634" y="2140"/>
                  </a:lnTo>
                  <a:lnTo>
                    <a:pt x="7977" y="7977"/>
                  </a:lnTo>
                  <a:lnTo>
                    <a:pt x="2140" y="16634"/>
                  </a:lnTo>
                  <a:lnTo>
                    <a:pt x="0" y="27236"/>
                  </a:lnTo>
                  <a:lnTo>
                    <a:pt x="0" y="195013"/>
                  </a:lnTo>
                  <a:lnTo>
                    <a:pt x="2140" y="205615"/>
                  </a:lnTo>
                  <a:lnTo>
                    <a:pt x="7977" y="214272"/>
                  </a:lnTo>
                  <a:lnTo>
                    <a:pt x="16634" y="220109"/>
                  </a:lnTo>
                  <a:lnTo>
                    <a:pt x="27236" y="222250"/>
                  </a:lnTo>
                  <a:lnTo>
                    <a:pt x="405036" y="222250"/>
                  </a:lnTo>
                  <a:lnTo>
                    <a:pt x="415637" y="220109"/>
                  </a:lnTo>
                  <a:lnTo>
                    <a:pt x="424294" y="214272"/>
                  </a:lnTo>
                  <a:lnTo>
                    <a:pt x="430132" y="205615"/>
                  </a:lnTo>
                  <a:lnTo>
                    <a:pt x="432272" y="195013"/>
                  </a:lnTo>
                  <a:lnTo>
                    <a:pt x="432272" y="27236"/>
                  </a:lnTo>
                  <a:lnTo>
                    <a:pt x="430132" y="16634"/>
                  </a:lnTo>
                  <a:lnTo>
                    <a:pt x="424294" y="7977"/>
                  </a:lnTo>
                  <a:lnTo>
                    <a:pt x="415637" y="2140"/>
                  </a:lnTo>
                  <a:lnTo>
                    <a:pt x="405036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4001" y="2795190"/>
              <a:ext cx="120155" cy="904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08626" y="2644377"/>
              <a:ext cx="0" cy="360680"/>
            </a:xfrm>
            <a:custGeom>
              <a:avLst/>
              <a:gdLst/>
              <a:ahLst/>
              <a:cxnLst/>
              <a:rect l="l" t="t" r="r" b="b"/>
              <a:pathLst>
                <a:path h="360680">
                  <a:moveTo>
                    <a:pt x="0" y="36036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17418" y="2644377"/>
              <a:ext cx="925194" cy="0"/>
            </a:xfrm>
            <a:custGeom>
              <a:avLst/>
              <a:gdLst/>
              <a:ahLst/>
              <a:cxnLst/>
              <a:rect l="l" t="t" r="r" b="b"/>
              <a:pathLst>
                <a:path w="925195">
                  <a:moveTo>
                    <a:pt x="0" y="0"/>
                  </a:moveTo>
                  <a:lnTo>
                    <a:pt x="924625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194723" y="2526902"/>
              <a:ext cx="492759" cy="225425"/>
            </a:xfrm>
            <a:custGeom>
              <a:avLst/>
              <a:gdLst/>
              <a:ahLst/>
              <a:cxnLst/>
              <a:rect l="l" t="t" r="r" b="b"/>
              <a:pathLst>
                <a:path w="492760" h="225425">
                  <a:moveTo>
                    <a:pt x="417619" y="0"/>
                  </a:moveTo>
                  <a:lnTo>
                    <a:pt x="73266" y="0"/>
                  </a:lnTo>
                  <a:lnTo>
                    <a:pt x="0" y="112712"/>
                  </a:lnTo>
                  <a:lnTo>
                    <a:pt x="73266" y="225425"/>
                  </a:lnTo>
                  <a:lnTo>
                    <a:pt x="417619" y="225425"/>
                  </a:lnTo>
                  <a:lnTo>
                    <a:pt x="492351" y="112712"/>
                  </a:lnTo>
                  <a:lnTo>
                    <a:pt x="417619" y="0"/>
                  </a:lnTo>
                  <a:close/>
                </a:path>
              </a:pathLst>
            </a:custGeom>
            <a:solidFill>
              <a:srgbClr val="FF5A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934716" y="2523727"/>
              <a:ext cx="434340" cy="222250"/>
            </a:xfrm>
            <a:custGeom>
              <a:avLst/>
              <a:gdLst/>
              <a:ahLst/>
              <a:cxnLst/>
              <a:rect l="l" t="t" r="r" b="b"/>
              <a:pathLst>
                <a:path w="434339" h="222250">
                  <a:moveTo>
                    <a:pt x="406500" y="0"/>
                  </a:moveTo>
                  <a:lnTo>
                    <a:pt x="27236" y="0"/>
                  </a:lnTo>
                  <a:lnTo>
                    <a:pt x="16634" y="2140"/>
                  </a:lnTo>
                  <a:lnTo>
                    <a:pt x="7977" y="7977"/>
                  </a:lnTo>
                  <a:lnTo>
                    <a:pt x="2140" y="16634"/>
                  </a:lnTo>
                  <a:lnTo>
                    <a:pt x="0" y="27236"/>
                  </a:lnTo>
                  <a:lnTo>
                    <a:pt x="0" y="195012"/>
                  </a:lnTo>
                  <a:lnTo>
                    <a:pt x="2140" y="205614"/>
                  </a:lnTo>
                  <a:lnTo>
                    <a:pt x="7977" y="214272"/>
                  </a:lnTo>
                  <a:lnTo>
                    <a:pt x="16634" y="220109"/>
                  </a:lnTo>
                  <a:lnTo>
                    <a:pt x="27236" y="222250"/>
                  </a:lnTo>
                  <a:lnTo>
                    <a:pt x="406500" y="222250"/>
                  </a:lnTo>
                  <a:lnTo>
                    <a:pt x="417102" y="220109"/>
                  </a:lnTo>
                  <a:lnTo>
                    <a:pt x="425760" y="214272"/>
                  </a:lnTo>
                  <a:lnTo>
                    <a:pt x="431597" y="205614"/>
                  </a:lnTo>
                  <a:lnTo>
                    <a:pt x="433738" y="195012"/>
                  </a:lnTo>
                  <a:lnTo>
                    <a:pt x="433738" y="27236"/>
                  </a:lnTo>
                  <a:lnTo>
                    <a:pt x="431597" y="16634"/>
                  </a:lnTo>
                  <a:lnTo>
                    <a:pt x="425760" y="7977"/>
                  </a:lnTo>
                  <a:lnTo>
                    <a:pt x="417102" y="2140"/>
                  </a:lnTo>
                  <a:lnTo>
                    <a:pt x="4065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015952" y="3006327"/>
              <a:ext cx="920750" cy="1905"/>
            </a:xfrm>
            <a:custGeom>
              <a:avLst/>
              <a:gdLst/>
              <a:ahLst/>
              <a:cxnLst/>
              <a:rect l="l" t="t" r="r" b="b"/>
              <a:pathLst>
                <a:path w="920750" h="1905">
                  <a:moveTo>
                    <a:pt x="0" y="1588"/>
                  </a:moveTo>
                  <a:lnTo>
                    <a:pt x="92022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194723" y="2888852"/>
              <a:ext cx="492759" cy="219075"/>
            </a:xfrm>
            <a:custGeom>
              <a:avLst/>
              <a:gdLst/>
              <a:ahLst/>
              <a:cxnLst/>
              <a:rect l="l" t="t" r="r" b="b"/>
              <a:pathLst>
                <a:path w="492760" h="219075">
                  <a:moveTo>
                    <a:pt x="417619" y="0"/>
                  </a:moveTo>
                  <a:lnTo>
                    <a:pt x="73266" y="0"/>
                  </a:lnTo>
                  <a:lnTo>
                    <a:pt x="0" y="109537"/>
                  </a:lnTo>
                  <a:lnTo>
                    <a:pt x="73266" y="219075"/>
                  </a:lnTo>
                  <a:lnTo>
                    <a:pt x="417619" y="219075"/>
                  </a:lnTo>
                  <a:lnTo>
                    <a:pt x="492351" y="109537"/>
                  </a:lnTo>
                  <a:lnTo>
                    <a:pt x="417619" y="0"/>
                  </a:lnTo>
                  <a:close/>
                </a:path>
              </a:pathLst>
            </a:custGeom>
            <a:solidFill>
              <a:srgbClr val="FF5A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934716" y="2885677"/>
              <a:ext cx="434340" cy="228600"/>
            </a:xfrm>
            <a:custGeom>
              <a:avLst/>
              <a:gdLst/>
              <a:ahLst/>
              <a:cxnLst/>
              <a:rect l="l" t="t" r="r" b="b"/>
              <a:pathLst>
                <a:path w="434339" h="228600">
                  <a:moveTo>
                    <a:pt x="405721" y="0"/>
                  </a:moveTo>
                  <a:lnTo>
                    <a:pt x="28014" y="0"/>
                  </a:lnTo>
                  <a:lnTo>
                    <a:pt x="17110" y="2201"/>
                  </a:lnTo>
                  <a:lnTo>
                    <a:pt x="8205" y="8205"/>
                  </a:lnTo>
                  <a:lnTo>
                    <a:pt x="2201" y="17110"/>
                  </a:lnTo>
                  <a:lnTo>
                    <a:pt x="0" y="28014"/>
                  </a:lnTo>
                  <a:lnTo>
                    <a:pt x="0" y="200583"/>
                  </a:lnTo>
                  <a:lnTo>
                    <a:pt x="2201" y="211488"/>
                  </a:lnTo>
                  <a:lnTo>
                    <a:pt x="8205" y="220394"/>
                  </a:lnTo>
                  <a:lnTo>
                    <a:pt x="17110" y="226398"/>
                  </a:lnTo>
                  <a:lnTo>
                    <a:pt x="28014" y="228600"/>
                  </a:lnTo>
                  <a:lnTo>
                    <a:pt x="405721" y="228600"/>
                  </a:lnTo>
                  <a:lnTo>
                    <a:pt x="416626" y="226398"/>
                  </a:lnTo>
                  <a:lnTo>
                    <a:pt x="425532" y="220394"/>
                  </a:lnTo>
                  <a:lnTo>
                    <a:pt x="431536" y="211488"/>
                  </a:lnTo>
                  <a:lnTo>
                    <a:pt x="433738" y="200583"/>
                  </a:lnTo>
                  <a:lnTo>
                    <a:pt x="433738" y="28014"/>
                  </a:lnTo>
                  <a:lnTo>
                    <a:pt x="431536" y="17110"/>
                  </a:lnTo>
                  <a:lnTo>
                    <a:pt x="425532" y="8205"/>
                  </a:lnTo>
                  <a:lnTo>
                    <a:pt x="416626" y="2201"/>
                  </a:lnTo>
                  <a:lnTo>
                    <a:pt x="405721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7082" y="2795190"/>
              <a:ext cx="124552" cy="9048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949957" y="1443228"/>
            <a:ext cx="22059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TO-BE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043545" y="2515790"/>
            <a:ext cx="2751455" cy="586105"/>
            <a:chOff x="6043545" y="2515790"/>
            <a:chExt cx="2751455" cy="586105"/>
          </a:xfrm>
        </p:grpSpPr>
        <p:sp>
          <p:nvSpPr>
            <p:cNvPr id="26" name="object 26"/>
            <p:cNvSpPr/>
            <p:nvPr/>
          </p:nvSpPr>
          <p:spPr>
            <a:xfrm>
              <a:off x="6043545" y="2515790"/>
              <a:ext cx="514984" cy="224154"/>
            </a:xfrm>
            <a:custGeom>
              <a:avLst/>
              <a:gdLst/>
              <a:ahLst/>
              <a:cxnLst/>
              <a:rect l="l" t="t" r="r" b="b"/>
              <a:pathLst>
                <a:path w="514984" h="224155">
                  <a:moveTo>
                    <a:pt x="436801" y="0"/>
                  </a:moveTo>
                  <a:lnTo>
                    <a:pt x="76220" y="0"/>
                  </a:lnTo>
                  <a:lnTo>
                    <a:pt x="0" y="111125"/>
                  </a:lnTo>
                  <a:lnTo>
                    <a:pt x="76220" y="223837"/>
                  </a:lnTo>
                  <a:lnTo>
                    <a:pt x="436801" y="223837"/>
                  </a:lnTo>
                  <a:lnTo>
                    <a:pt x="514487" y="111125"/>
                  </a:lnTo>
                  <a:lnTo>
                    <a:pt x="436801" y="0"/>
                  </a:lnTo>
                  <a:close/>
                </a:path>
              </a:pathLst>
            </a:custGeom>
            <a:solidFill>
              <a:srgbClr val="FF5A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571223" y="2630090"/>
              <a:ext cx="187960" cy="0"/>
            </a:xfrm>
            <a:custGeom>
              <a:avLst/>
              <a:gdLst/>
              <a:ahLst/>
              <a:cxnLst/>
              <a:rect l="l" t="t" r="r" b="b"/>
              <a:pathLst>
                <a:path w="187959">
                  <a:moveTo>
                    <a:pt x="0" y="0"/>
                  </a:moveTo>
                  <a:lnTo>
                    <a:pt x="187619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760307" y="2631677"/>
              <a:ext cx="1905" cy="361950"/>
            </a:xfrm>
            <a:custGeom>
              <a:avLst/>
              <a:gdLst/>
              <a:ahLst/>
              <a:cxnLst/>
              <a:rect l="l" t="t" r="r" b="b"/>
              <a:pathLst>
                <a:path w="1904" h="361950">
                  <a:moveTo>
                    <a:pt x="0" y="0"/>
                  </a:moveTo>
                  <a:lnTo>
                    <a:pt x="1466" y="3619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043545" y="2877740"/>
              <a:ext cx="514984" cy="224154"/>
            </a:xfrm>
            <a:custGeom>
              <a:avLst/>
              <a:gdLst/>
              <a:ahLst/>
              <a:cxnLst/>
              <a:rect l="l" t="t" r="r" b="b"/>
              <a:pathLst>
                <a:path w="514984" h="224155">
                  <a:moveTo>
                    <a:pt x="436801" y="0"/>
                  </a:moveTo>
                  <a:lnTo>
                    <a:pt x="76220" y="0"/>
                  </a:lnTo>
                  <a:lnTo>
                    <a:pt x="0" y="111125"/>
                  </a:lnTo>
                  <a:lnTo>
                    <a:pt x="76220" y="223837"/>
                  </a:lnTo>
                  <a:lnTo>
                    <a:pt x="436801" y="223837"/>
                  </a:lnTo>
                  <a:lnTo>
                    <a:pt x="514487" y="111125"/>
                  </a:lnTo>
                  <a:lnTo>
                    <a:pt x="436801" y="0"/>
                  </a:lnTo>
                  <a:close/>
                </a:path>
              </a:pathLst>
            </a:custGeom>
            <a:solidFill>
              <a:srgbClr val="FF5A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559496" y="2993627"/>
              <a:ext cx="201295" cy="0"/>
            </a:xfrm>
            <a:custGeom>
              <a:avLst/>
              <a:gdLst/>
              <a:ahLst/>
              <a:cxnLst/>
              <a:rect l="l" t="t" r="r" b="b"/>
              <a:pathLst>
                <a:path w="201295">
                  <a:moveTo>
                    <a:pt x="0" y="0"/>
                  </a:moveTo>
                  <a:lnTo>
                    <a:pt x="200811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817474" y="2834877"/>
              <a:ext cx="1675764" cy="1905"/>
            </a:xfrm>
            <a:custGeom>
              <a:avLst/>
              <a:gdLst/>
              <a:ahLst/>
              <a:cxnLst/>
              <a:rect l="l" t="t" r="r" b="b"/>
              <a:pathLst>
                <a:path w="1675765" h="1905">
                  <a:moveTo>
                    <a:pt x="0" y="0"/>
                  </a:moveTo>
                  <a:lnTo>
                    <a:pt x="1675381" y="158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965516" y="2714227"/>
              <a:ext cx="455930" cy="227329"/>
            </a:xfrm>
            <a:custGeom>
              <a:avLst/>
              <a:gdLst/>
              <a:ahLst/>
              <a:cxnLst/>
              <a:rect l="l" t="t" r="r" b="b"/>
              <a:pathLst>
                <a:path w="455929" h="227330">
                  <a:moveTo>
                    <a:pt x="428035" y="0"/>
                  </a:moveTo>
                  <a:lnTo>
                    <a:pt x="27820" y="0"/>
                  </a:lnTo>
                  <a:lnTo>
                    <a:pt x="16991" y="2186"/>
                  </a:lnTo>
                  <a:lnTo>
                    <a:pt x="8148" y="8148"/>
                  </a:lnTo>
                  <a:lnTo>
                    <a:pt x="2186" y="16991"/>
                  </a:lnTo>
                  <a:lnTo>
                    <a:pt x="0" y="27820"/>
                  </a:lnTo>
                  <a:lnTo>
                    <a:pt x="0" y="199191"/>
                  </a:lnTo>
                  <a:lnTo>
                    <a:pt x="2186" y="210020"/>
                  </a:lnTo>
                  <a:lnTo>
                    <a:pt x="8148" y="218863"/>
                  </a:lnTo>
                  <a:lnTo>
                    <a:pt x="16991" y="224826"/>
                  </a:lnTo>
                  <a:lnTo>
                    <a:pt x="27820" y="227012"/>
                  </a:lnTo>
                  <a:lnTo>
                    <a:pt x="428035" y="227012"/>
                  </a:lnTo>
                  <a:lnTo>
                    <a:pt x="438864" y="224826"/>
                  </a:lnTo>
                  <a:lnTo>
                    <a:pt x="447707" y="218863"/>
                  </a:lnTo>
                  <a:lnTo>
                    <a:pt x="453669" y="210020"/>
                  </a:lnTo>
                  <a:lnTo>
                    <a:pt x="455856" y="199191"/>
                  </a:lnTo>
                  <a:lnTo>
                    <a:pt x="455856" y="27820"/>
                  </a:lnTo>
                  <a:lnTo>
                    <a:pt x="453669" y="16991"/>
                  </a:lnTo>
                  <a:lnTo>
                    <a:pt x="447707" y="8148"/>
                  </a:lnTo>
                  <a:lnTo>
                    <a:pt x="438864" y="2186"/>
                  </a:lnTo>
                  <a:lnTo>
                    <a:pt x="428035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8485" y="2782490"/>
              <a:ext cx="126057" cy="920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613388" y="2722165"/>
              <a:ext cx="514984" cy="224154"/>
            </a:xfrm>
            <a:custGeom>
              <a:avLst/>
              <a:gdLst/>
              <a:ahLst/>
              <a:cxnLst/>
              <a:rect l="l" t="t" r="r" b="b"/>
              <a:pathLst>
                <a:path w="514984" h="224155">
                  <a:moveTo>
                    <a:pt x="436801" y="0"/>
                  </a:moveTo>
                  <a:lnTo>
                    <a:pt x="76220" y="0"/>
                  </a:lnTo>
                  <a:lnTo>
                    <a:pt x="0" y="111125"/>
                  </a:lnTo>
                  <a:lnTo>
                    <a:pt x="76220" y="223837"/>
                  </a:lnTo>
                  <a:lnTo>
                    <a:pt x="436801" y="223837"/>
                  </a:lnTo>
                  <a:lnTo>
                    <a:pt x="514487" y="111125"/>
                  </a:lnTo>
                  <a:lnTo>
                    <a:pt x="436801" y="0"/>
                  </a:lnTo>
                  <a:close/>
                </a:path>
              </a:pathLst>
            </a:custGeom>
            <a:solidFill>
              <a:srgbClr val="FF5A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8340413" y="2722165"/>
              <a:ext cx="454659" cy="227329"/>
            </a:xfrm>
            <a:custGeom>
              <a:avLst/>
              <a:gdLst/>
              <a:ahLst/>
              <a:cxnLst/>
              <a:rect l="l" t="t" r="r" b="b"/>
              <a:pathLst>
                <a:path w="454659" h="227330">
                  <a:moveTo>
                    <a:pt x="426568" y="0"/>
                  </a:moveTo>
                  <a:lnTo>
                    <a:pt x="27820" y="0"/>
                  </a:lnTo>
                  <a:lnTo>
                    <a:pt x="16991" y="2186"/>
                  </a:lnTo>
                  <a:lnTo>
                    <a:pt x="8148" y="8148"/>
                  </a:lnTo>
                  <a:lnTo>
                    <a:pt x="2186" y="16991"/>
                  </a:lnTo>
                  <a:lnTo>
                    <a:pt x="0" y="27820"/>
                  </a:lnTo>
                  <a:lnTo>
                    <a:pt x="0" y="199191"/>
                  </a:lnTo>
                  <a:lnTo>
                    <a:pt x="2186" y="210021"/>
                  </a:lnTo>
                  <a:lnTo>
                    <a:pt x="8148" y="218864"/>
                  </a:lnTo>
                  <a:lnTo>
                    <a:pt x="16991" y="224826"/>
                  </a:lnTo>
                  <a:lnTo>
                    <a:pt x="27820" y="227012"/>
                  </a:lnTo>
                  <a:lnTo>
                    <a:pt x="426568" y="227012"/>
                  </a:lnTo>
                  <a:lnTo>
                    <a:pt x="437398" y="224826"/>
                  </a:lnTo>
                  <a:lnTo>
                    <a:pt x="446241" y="218864"/>
                  </a:lnTo>
                  <a:lnTo>
                    <a:pt x="452203" y="210021"/>
                  </a:lnTo>
                  <a:lnTo>
                    <a:pt x="454389" y="199191"/>
                  </a:lnTo>
                  <a:lnTo>
                    <a:pt x="454389" y="27820"/>
                  </a:lnTo>
                  <a:lnTo>
                    <a:pt x="452203" y="16991"/>
                  </a:lnTo>
                  <a:lnTo>
                    <a:pt x="446241" y="8148"/>
                  </a:lnTo>
                  <a:lnTo>
                    <a:pt x="437398" y="2186"/>
                  </a:lnTo>
                  <a:lnTo>
                    <a:pt x="426568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130814" y="4135380"/>
            <a:ext cx="2211705" cy="1958339"/>
            <a:chOff x="4130814" y="4135380"/>
            <a:chExt cx="2211705" cy="1958339"/>
          </a:xfrm>
        </p:grpSpPr>
        <p:sp>
          <p:nvSpPr>
            <p:cNvPr id="37" name="object 37"/>
            <p:cNvSpPr/>
            <p:nvPr/>
          </p:nvSpPr>
          <p:spPr>
            <a:xfrm>
              <a:off x="4135577" y="4140143"/>
              <a:ext cx="2202180" cy="1948814"/>
            </a:xfrm>
            <a:custGeom>
              <a:avLst/>
              <a:gdLst/>
              <a:ahLst/>
              <a:cxnLst/>
              <a:rect l="l" t="t" r="r" b="b"/>
              <a:pathLst>
                <a:path w="2202179" h="1948814">
                  <a:moveTo>
                    <a:pt x="774796" y="0"/>
                  </a:moveTo>
                  <a:lnTo>
                    <a:pt x="0" y="684611"/>
                  </a:lnTo>
                  <a:lnTo>
                    <a:pt x="530123" y="1948508"/>
                  </a:lnTo>
                  <a:lnTo>
                    <a:pt x="2202054" y="1053247"/>
                  </a:lnTo>
                  <a:lnTo>
                    <a:pt x="774796" y="0"/>
                  </a:lnTo>
                  <a:close/>
                </a:path>
              </a:pathLst>
            </a:custGeom>
            <a:solidFill>
              <a:srgbClr val="3D899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135577" y="4140143"/>
              <a:ext cx="2202180" cy="1948814"/>
            </a:xfrm>
            <a:custGeom>
              <a:avLst/>
              <a:gdLst/>
              <a:ahLst/>
              <a:cxnLst/>
              <a:rect l="l" t="t" r="r" b="b"/>
              <a:pathLst>
                <a:path w="2202179" h="1948814">
                  <a:moveTo>
                    <a:pt x="774796" y="0"/>
                  </a:moveTo>
                  <a:lnTo>
                    <a:pt x="0" y="684611"/>
                  </a:lnTo>
                  <a:lnTo>
                    <a:pt x="530124" y="1948509"/>
                  </a:lnTo>
                  <a:lnTo>
                    <a:pt x="2202054" y="1053248"/>
                  </a:lnTo>
                  <a:lnTo>
                    <a:pt x="774796" y="0"/>
                  </a:lnTo>
                </a:path>
              </a:pathLst>
            </a:custGeom>
            <a:ln w="952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4533843" y="6183844"/>
            <a:ext cx="295275" cy="481330"/>
            <a:chOff x="4533843" y="6183844"/>
            <a:chExt cx="295275" cy="481330"/>
          </a:xfrm>
        </p:grpSpPr>
        <p:sp>
          <p:nvSpPr>
            <p:cNvPr id="40" name="object 40"/>
            <p:cNvSpPr/>
            <p:nvPr/>
          </p:nvSpPr>
          <p:spPr>
            <a:xfrm>
              <a:off x="4541780" y="6191781"/>
              <a:ext cx="279400" cy="465455"/>
            </a:xfrm>
            <a:custGeom>
              <a:avLst/>
              <a:gdLst/>
              <a:ahLst/>
              <a:cxnLst/>
              <a:rect l="l" t="t" r="r" b="b"/>
              <a:pathLst>
                <a:path w="279400" h="465454">
                  <a:moveTo>
                    <a:pt x="209110" y="0"/>
                  </a:moveTo>
                  <a:lnTo>
                    <a:pt x="69703" y="0"/>
                  </a:lnTo>
                  <a:lnTo>
                    <a:pt x="69703" y="285098"/>
                  </a:lnTo>
                  <a:lnTo>
                    <a:pt x="0" y="285098"/>
                  </a:lnTo>
                  <a:lnTo>
                    <a:pt x="139406" y="465184"/>
                  </a:lnTo>
                  <a:lnTo>
                    <a:pt x="278813" y="285098"/>
                  </a:lnTo>
                  <a:lnTo>
                    <a:pt x="209110" y="285098"/>
                  </a:lnTo>
                  <a:lnTo>
                    <a:pt x="209110" y="0"/>
                  </a:lnTo>
                  <a:close/>
                </a:path>
              </a:pathLst>
            </a:custGeom>
            <a:solidFill>
              <a:srgbClr val="3D8991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541780" y="6191781"/>
              <a:ext cx="279400" cy="465455"/>
            </a:xfrm>
            <a:custGeom>
              <a:avLst/>
              <a:gdLst/>
              <a:ahLst/>
              <a:cxnLst/>
              <a:rect l="l" t="t" r="r" b="b"/>
              <a:pathLst>
                <a:path w="279400" h="465454">
                  <a:moveTo>
                    <a:pt x="0" y="285098"/>
                  </a:moveTo>
                  <a:lnTo>
                    <a:pt x="69703" y="285098"/>
                  </a:lnTo>
                  <a:lnTo>
                    <a:pt x="69703" y="0"/>
                  </a:lnTo>
                  <a:lnTo>
                    <a:pt x="209109" y="0"/>
                  </a:lnTo>
                  <a:lnTo>
                    <a:pt x="209109" y="285098"/>
                  </a:lnTo>
                  <a:lnTo>
                    <a:pt x="278813" y="285098"/>
                  </a:lnTo>
                  <a:lnTo>
                    <a:pt x="139406" y="465184"/>
                  </a:lnTo>
                  <a:lnTo>
                    <a:pt x="0" y="285098"/>
                  </a:lnTo>
                  <a:close/>
                </a:path>
              </a:pathLst>
            </a:custGeom>
            <a:ln w="158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770373" y="3564988"/>
            <a:ext cx="295275" cy="481330"/>
            <a:chOff x="4770373" y="3564988"/>
            <a:chExt cx="295275" cy="481330"/>
          </a:xfrm>
        </p:grpSpPr>
        <p:sp>
          <p:nvSpPr>
            <p:cNvPr id="43" name="object 43"/>
            <p:cNvSpPr/>
            <p:nvPr/>
          </p:nvSpPr>
          <p:spPr>
            <a:xfrm>
              <a:off x="4778311" y="3572926"/>
              <a:ext cx="279400" cy="465455"/>
            </a:xfrm>
            <a:custGeom>
              <a:avLst/>
              <a:gdLst/>
              <a:ahLst/>
              <a:cxnLst/>
              <a:rect l="l" t="t" r="r" b="b"/>
              <a:pathLst>
                <a:path w="279400" h="465454">
                  <a:moveTo>
                    <a:pt x="139406" y="0"/>
                  </a:moveTo>
                  <a:lnTo>
                    <a:pt x="0" y="180047"/>
                  </a:lnTo>
                  <a:lnTo>
                    <a:pt x="69703" y="180047"/>
                  </a:lnTo>
                  <a:lnTo>
                    <a:pt x="69703" y="465183"/>
                  </a:lnTo>
                  <a:lnTo>
                    <a:pt x="209109" y="465183"/>
                  </a:lnTo>
                  <a:lnTo>
                    <a:pt x="209109" y="180047"/>
                  </a:lnTo>
                  <a:lnTo>
                    <a:pt x="278813" y="180047"/>
                  </a:lnTo>
                  <a:lnTo>
                    <a:pt x="139406" y="0"/>
                  </a:lnTo>
                  <a:close/>
                </a:path>
              </a:pathLst>
            </a:custGeom>
            <a:solidFill>
              <a:srgbClr val="3D8991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778311" y="3572926"/>
              <a:ext cx="279400" cy="465455"/>
            </a:xfrm>
            <a:custGeom>
              <a:avLst/>
              <a:gdLst/>
              <a:ahLst/>
              <a:cxnLst/>
              <a:rect l="l" t="t" r="r" b="b"/>
              <a:pathLst>
                <a:path w="279400" h="465454">
                  <a:moveTo>
                    <a:pt x="0" y="180048"/>
                  </a:moveTo>
                  <a:lnTo>
                    <a:pt x="139406" y="0"/>
                  </a:lnTo>
                  <a:lnTo>
                    <a:pt x="278813" y="180048"/>
                  </a:lnTo>
                  <a:lnTo>
                    <a:pt x="209109" y="180048"/>
                  </a:lnTo>
                  <a:lnTo>
                    <a:pt x="209109" y="465184"/>
                  </a:lnTo>
                  <a:lnTo>
                    <a:pt x="69703" y="465184"/>
                  </a:lnTo>
                  <a:lnTo>
                    <a:pt x="69703" y="180048"/>
                  </a:lnTo>
                  <a:lnTo>
                    <a:pt x="0" y="180048"/>
                  </a:lnTo>
                  <a:close/>
                </a:path>
              </a:pathLst>
            </a:custGeom>
            <a:ln w="158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3644538" y="4646760"/>
            <a:ext cx="377190" cy="375920"/>
            <a:chOff x="3644538" y="4646760"/>
            <a:chExt cx="377190" cy="375920"/>
          </a:xfrm>
        </p:grpSpPr>
        <p:sp>
          <p:nvSpPr>
            <p:cNvPr id="46" name="object 46"/>
            <p:cNvSpPr/>
            <p:nvPr/>
          </p:nvSpPr>
          <p:spPr>
            <a:xfrm>
              <a:off x="3652475" y="4654698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5">
                  <a:moveTo>
                    <a:pt x="232937" y="0"/>
                  </a:moveTo>
                  <a:lnTo>
                    <a:pt x="0" y="179931"/>
                  </a:lnTo>
                  <a:lnTo>
                    <a:pt x="232937" y="359860"/>
                  </a:lnTo>
                  <a:lnTo>
                    <a:pt x="232937" y="269895"/>
                  </a:lnTo>
                  <a:lnTo>
                    <a:pt x="360707" y="269895"/>
                  </a:lnTo>
                  <a:lnTo>
                    <a:pt x="360707" y="89965"/>
                  </a:lnTo>
                  <a:lnTo>
                    <a:pt x="232937" y="89965"/>
                  </a:lnTo>
                  <a:lnTo>
                    <a:pt x="232937" y="0"/>
                  </a:lnTo>
                  <a:close/>
                </a:path>
              </a:pathLst>
            </a:custGeom>
            <a:solidFill>
              <a:srgbClr val="3D8991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652475" y="4654698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4" h="360045">
                  <a:moveTo>
                    <a:pt x="0" y="179930"/>
                  </a:moveTo>
                  <a:lnTo>
                    <a:pt x="232937" y="0"/>
                  </a:lnTo>
                  <a:lnTo>
                    <a:pt x="232937" y="89965"/>
                  </a:lnTo>
                  <a:lnTo>
                    <a:pt x="360709" y="89965"/>
                  </a:lnTo>
                  <a:lnTo>
                    <a:pt x="360709" y="269894"/>
                  </a:lnTo>
                  <a:lnTo>
                    <a:pt x="232937" y="269894"/>
                  </a:lnTo>
                  <a:lnTo>
                    <a:pt x="232937" y="359860"/>
                  </a:lnTo>
                  <a:lnTo>
                    <a:pt x="0" y="179930"/>
                  </a:lnTo>
                  <a:close/>
                </a:path>
              </a:pathLst>
            </a:custGeom>
            <a:ln w="158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6409758" y="4996746"/>
            <a:ext cx="375920" cy="375920"/>
            <a:chOff x="6409758" y="4996746"/>
            <a:chExt cx="375920" cy="375920"/>
          </a:xfrm>
        </p:grpSpPr>
        <p:sp>
          <p:nvSpPr>
            <p:cNvPr id="49" name="object 49"/>
            <p:cNvSpPr/>
            <p:nvPr/>
          </p:nvSpPr>
          <p:spPr>
            <a:xfrm>
              <a:off x="6417696" y="500468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27450" y="0"/>
                  </a:moveTo>
                  <a:lnTo>
                    <a:pt x="127450" y="89964"/>
                  </a:lnTo>
                  <a:lnTo>
                    <a:pt x="0" y="89964"/>
                  </a:lnTo>
                  <a:lnTo>
                    <a:pt x="0" y="269895"/>
                  </a:lnTo>
                  <a:lnTo>
                    <a:pt x="127450" y="269895"/>
                  </a:lnTo>
                  <a:lnTo>
                    <a:pt x="127450" y="359859"/>
                  </a:lnTo>
                  <a:lnTo>
                    <a:pt x="359788" y="179929"/>
                  </a:lnTo>
                  <a:lnTo>
                    <a:pt x="127450" y="0"/>
                  </a:lnTo>
                  <a:close/>
                </a:path>
              </a:pathLst>
            </a:custGeom>
            <a:solidFill>
              <a:srgbClr val="3D8991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417696" y="500468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89965"/>
                  </a:moveTo>
                  <a:lnTo>
                    <a:pt x="127451" y="89965"/>
                  </a:lnTo>
                  <a:lnTo>
                    <a:pt x="127451" y="0"/>
                  </a:lnTo>
                  <a:lnTo>
                    <a:pt x="359789" y="179930"/>
                  </a:lnTo>
                  <a:lnTo>
                    <a:pt x="127451" y="359860"/>
                  </a:lnTo>
                  <a:lnTo>
                    <a:pt x="127451" y="269895"/>
                  </a:lnTo>
                  <a:lnTo>
                    <a:pt x="0" y="269895"/>
                  </a:lnTo>
                  <a:lnTo>
                    <a:pt x="0" y="89965"/>
                  </a:lnTo>
                  <a:close/>
                </a:path>
              </a:pathLst>
            </a:custGeom>
            <a:ln w="158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216555" y="3654044"/>
            <a:ext cx="565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Co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3621279" y="5022596"/>
            <a:ext cx="63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945103" y="5443220"/>
            <a:ext cx="241617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444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Flexibility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Quality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2922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The</a:t>
            </a:r>
            <a:r>
              <a:rPr sz="3200" spc="-30" dirty="0"/>
              <a:t> </a:t>
            </a:r>
            <a:r>
              <a:rPr sz="3200" spc="-5" dirty="0"/>
              <a:t>BPM</a:t>
            </a:r>
            <a:r>
              <a:rPr sz="3200" spc="-25" dirty="0"/>
              <a:t> </a:t>
            </a:r>
            <a:r>
              <a:rPr sz="3200" spc="-20" dirty="0"/>
              <a:t>lifecycle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661240" y="1352703"/>
            <a:ext cx="2362200" cy="2233930"/>
            <a:chOff x="3661240" y="1352703"/>
            <a:chExt cx="2362200" cy="2233930"/>
          </a:xfrm>
        </p:grpSpPr>
        <p:sp>
          <p:nvSpPr>
            <p:cNvPr id="4" name="object 4"/>
            <p:cNvSpPr/>
            <p:nvPr/>
          </p:nvSpPr>
          <p:spPr>
            <a:xfrm>
              <a:off x="4754629" y="137401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7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7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754629" y="1393541"/>
              <a:ext cx="1217930" cy="669925"/>
            </a:xfrm>
            <a:custGeom>
              <a:avLst/>
              <a:gdLst/>
              <a:ahLst/>
              <a:cxnLst/>
              <a:rect l="l" t="t" r="r" b="b"/>
              <a:pathLst>
                <a:path w="1217929" h="669925">
                  <a:moveTo>
                    <a:pt x="82682" y="669735"/>
                  </a:moveTo>
                  <a:lnTo>
                    <a:pt x="1185666" y="669735"/>
                  </a:lnTo>
                  <a:lnTo>
                    <a:pt x="1185667" y="669734"/>
                  </a:lnTo>
                </a:path>
                <a:path w="1217929" h="669925">
                  <a:moveTo>
                    <a:pt x="31213" y="0"/>
                  </a:moveTo>
                  <a:lnTo>
                    <a:pt x="24233" y="4710"/>
                  </a:lnTo>
                  <a:lnTo>
                    <a:pt x="6503" y="31019"/>
                  </a:lnTo>
                  <a:lnTo>
                    <a:pt x="0" y="63235"/>
                  </a:lnTo>
                  <a:lnTo>
                    <a:pt x="0" y="587066"/>
                  </a:lnTo>
                  <a:lnTo>
                    <a:pt x="6503" y="619226"/>
                  </a:lnTo>
                  <a:lnTo>
                    <a:pt x="24233" y="645505"/>
                  </a:lnTo>
                  <a:lnTo>
                    <a:pt x="50516" y="663232"/>
                  </a:lnTo>
                  <a:lnTo>
                    <a:pt x="82682" y="669735"/>
                  </a:lnTo>
                </a:path>
                <a:path w="1217929" h="669925">
                  <a:moveTo>
                    <a:pt x="1185667" y="669734"/>
                  </a:moveTo>
                  <a:lnTo>
                    <a:pt x="1217832" y="663232"/>
                  </a:lnTo>
                  <a:lnTo>
                    <a:pt x="1217832" y="663232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0621" y="1360006"/>
              <a:ext cx="1268350" cy="6892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40621" y="136000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682549" y="2826257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621035" y="2785409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4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8542" y="2812252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7027" y="2771404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5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99285" y="2645012"/>
            <a:ext cx="119697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2075">
              <a:lnSpc>
                <a:spcPct val="102099"/>
              </a:lnSpc>
              <a:spcBef>
                <a:spcPts val="95"/>
              </a:spcBef>
            </a:pPr>
            <a:r>
              <a:rPr sz="1050" spc="10" dirty="0">
                <a:latin typeface="Calibri"/>
                <a:cs typeface="Calibri"/>
              </a:rPr>
              <a:t>Conformance and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performance</a:t>
            </a:r>
            <a:r>
              <a:rPr sz="1050" spc="-6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insights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41646" y="3552962"/>
            <a:ext cx="1289685" cy="1572895"/>
            <a:chOff x="2941646" y="3552962"/>
            <a:chExt cx="1289685" cy="1572895"/>
          </a:xfrm>
        </p:grpSpPr>
        <p:sp>
          <p:nvSpPr>
            <p:cNvPr id="14" name="object 14"/>
            <p:cNvSpPr/>
            <p:nvPr/>
          </p:nvSpPr>
          <p:spPr>
            <a:xfrm>
              <a:off x="3606703" y="4391527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3162" y="4266453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3" y="0"/>
                  </a:moveTo>
                  <a:lnTo>
                    <a:pt x="0" y="144039"/>
                  </a:lnTo>
                  <a:lnTo>
                    <a:pt x="90921" y="128672"/>
                  </a:lnTo>
                  <a:lnTo>
                    <a:pt x="22383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2695" y="4377522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9155" y="4252448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2" y="0"/>
                  </a:moveTo>
                  <a:lnTo>
                    <a:pt x="0" y="144038"/>
                  </a:lnTo>
                  <a:lnTo>
                    <a:pt x="90921" y="128671"/>
                  </a:lnTo>
                  <a:lnTo>
                    <a:pt x="2238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62956" y="357427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75" y="0"/>
                  </a:moveTo>
                  <a:lnTo>
                    <a:pt x="82721" y="0"/>
                  </a:lnTo>
                  <a:lnTo>
                    <a:pt x="50524" y="6488"/>
                  </a:lnTo>
                  <a:lnTo>
                    <a:pt x="24230" y="24193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1"/>
                  </a:lnTo>
                  <a:lnTo>
                    <a:pt x="24230" y="664975"/>
                  </a:lnTo>
                  <a:lnTo>
                    <a:pt x="50524" y="682679"/>
                  </a:lnTo>
                  <a:lnTo>
                    <a:pt x="82721" y="689168"/>
                  </a:lnTo>
                  <a:lnTo>
                    <a:pt x="1185675" y="689168"/>
                  </a:lnTo>
                  <a:lnTo>
                    <a:pt x="1217882" y="682679"/>
                  </a:lnTo>
                  <a:lnTo>
                    <a:pt x="1244162" y="664975"/>
                  </a:lnTo>
                  <a:lnTo>
                    <a:pt x="1261869" y="638701"/>
                  </a:lnTo>
                  <a:lnTo>
                    <a:pt x="1268359" y="606499"/>
                  </a:lnTo>
                  <a:lnTo>
                    <a:pt x="1268359" y="82669"/>
                  </a:lnTo>
                  <a:lnTo>
                    <a:pt x="1261869" y="50467"/>
                  </a:lnTo>
                  <a:lnTo>
                    <a:pt x="1244162" y="24193"/>
                  </a:lnTo>
                  <a:lnTo>
                    <a:pt x="1217882" y="6488"/>
                  </a:lnTo>
                  <a:lnTo>
                    <a:pt x="118567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62956" y="3579637"/>
              <a:ext cx="1247140" cy="683895"/>
            </a:xfrm>
            <a:custGeom>
              <a:avLst/>
              <a:gdLst/>
              <a:ahLst/>
              <a:cxnLst/>
              <a:rect l="l" t="t" r="r" b="b"/>
              <a:pathLst>
                <a:path w="1247139" h="683895">
                  <a:moveTo>
                    <a:pt x="82721" y="683801"/>
                  </a:moveTo>
                  <a:lnTo>
                    <a:pt x="1185676" y="683801"/>
                  </a:lnTo>
                  <a:lnTo>
                    <a:pt x="1185679" y="683800"/>
                  </a:lnTo>
                </a:path>
                <a:path w="1247139" h="683895">
                  <a:moveTo>
                    <a:pt x="14193" y="33700"/>
                  </a:moveTo>
                  <a:lnTo>
                    <a:pt x="6501" y="45100"/>
                  </a:lnTo>
                  <a:lnTo>
                    <a:pt x="0" y="77301"/>
                  </a:lnTo>
                  <a:lnTo>
                    <a:pt x="0" y="601132"/>
                  </a:lnTo>
                  <a:lnTo>
                    <a:pt x="4902" y="625412"/>
                  </a:lnTo>
                </a:path>
                <a:path w="1247139" h="683895">
                  <a:moveTo>
                    <a:pt x="24844" y="660021"/>
                  </a:moveTo>
                  <a:lnTo>
                    <a:pt x="50525" y="677312"/>
                  </a:lnTo>
                  <a:lnTo>
                    <a:pt x="82721" y="683801"/>
                  </a:lnTo>
                </a:path>
                <a:path w="1247139" h="683895">
                  <a:moveTo>
                    <a:pt x="1185679" y="683800"/>
                  </a:moveTo>
                  <a:lnTo>
                    <a:pt x="1217883" y="677312"/>
                  </a:lnTo>
                  <a:lnTo>
                    <a:pt x="1244162" y="659608"/>
                  </a:lnTo>
                  <a:lnTo>
                    <a:pt x="1246690" y="655857"/>
                  </a:lnTo>
                </a:path>
                <a:path w="1247139" h="683895">
                  <a:moveTo>
                    <a:pt x="1246152" y="21778"/>
                  </a:moveTo>
                  <a:lnTo>
                    <a:pt x="1244162" y="18825"/>
                  </a:lnTo>
                  <a:lnTo>
                    <a:pt x="1217883" y="1121"/>
                  </a:lnTo>
                  <a:lnTo>
                    <a:pt x="1212315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948" y="3560264"/>
              <a:ext cx="1268359" cy="68916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48949" y="356026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217883" y="682679"/>
                  </a:lnTo>
                  <a:lnTo>
                    <a:pt x="1244162" y="664975"/>
                  </a:lnTo>
                  <a:lnTo>
                    <a:pt x="1261868" y="638700"/>
                  </a:lnTo>
                  <a:lnTo>
                    <a:pt x="1268358" y="606499"/>
                  </a:lnTo>
                  <a:lnTo>
                    <a:pt x="1268358" y="82669"/>
                  </a:lnTo>
                  <a:lnTo>
                    <a:pt x="1261868" y="50467"/>
                  </a:lnTo>
                  <a:lnTo>
                    <a:pt x="1244162" y="24192"/>
                  </a:lnTo>
                  <a:lnTo>
                    <a:pt x="1217883" y="6488"/>
                  </a:lnTo>
                  <a:lnTo>
                    <a:pt x="1185676" y="0"/>
                  </a:ln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5" y="682679"/>
                  </a:lnTo>
                  <a:lnTo>
                    <a:pt x="82721" y="689168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21227" y="3559527"/>
            <a:ext cx="1123950" cy="65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monitoring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and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controlling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65246" y="4488050"/>
            <a:ext cx="62928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Executable  process </a:t>
            </a:r>
            <a:r>
              <a:rPr sz="1050" spc="10" dirty="0">
                <a:latin typeface="Calibri"/>
                <a:cs typeface="Calibri"/>
              </a:rPr>
              <a:t> 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20696" y="5101528"/>
            <a:ext cx="2400300" cy="711835"/>
            <a:chOff x="3520696" y="5101528"/>
            <a:chExt cx="2400300" cy="711835"/>
          </a:xfrm>
        </p:grpSpPr>
        <p:sp>
          <p:nvSpPr>
            <p:cNvPr id="25" name="object 25"/>
            <p:cNvSpPr/>
            <p:nvPr/>
          </p:nvSpPr>
          <p:spPr>
            <a:xfrm>
              <a:off x="4934700" y="5412314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49"/>
                  </a:lnTo>
                  <a:lnTo>
                    <a:pt x="663252" y="41824"/>
                  </a:lnTo>
                  <a:lnTo>
                    <a:pt x="608429" y="46122"/>
                  </a:lnTo>
                  <a:lnTo>
                    <a:pt x="553501" y="49639"/>
                  </a:lnTo>
                  <a:lnTo>
                    <a:pt x="498668" y="52365"/>
                  </a:lnTo>
                  <a:lnTo>
                    <a:pt x="444133" y="54295"/>
                  </a:lnTo>
                  <a:lnTo>
                    <a:pt x="390097" y="55422"/>
                  </a:lnTo>
                  <a:lnTo>
                    <a:pt x="336762" y="55737"/>
                  </a:lnTo>
                  <a:lnTo>
                    <a:pt x="284331" y="55234"/>
                  </a:lnTo>
                  <a:lnTo>
                    <a:pt x="233004" y="53905"/>
                  </a:lnTo>
                  <a:lnTo>
                    <a:pt x="182983" y="51744"/>
                  </a:lnTo>
                  <a:lnTo>
                    <a:pt x="134470" y="48744"/>
                  </a:lnTo>
                  <a:lnTo>
                    <a:pt x="87668" y="44896"/>
                  </a:lnTo>
                  <a:lnTo>
                    <a:pt x="42777" y="40195"/>
                  </a:lnTo>
                  <a:lnTo>
                    <a:pt x="0" y="34633"/>
                  </a:lnTo>
                </a:path>
              </a:pathLst>
            </a:custGeom>
            <a:ln w="14588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10385" y="5404027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1" y="0"/>
                  </a:moveTo>
                  <a:lnTo>
                    <a:pt x="0" y="17933"/>
                  </a:lnTo>
                  <a:lnTo>
                    <a:pt x="126551" y="90390"/>
                  </a:lnTo>
                  <a:lnTo>
                    <a:pt x="144741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20693" y="5398309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50"/>
                  </a:lnTo>
                  <a:lnTo>
                    <a:pt x="663252" y="41824"/>
                  </a:lnTo>
                  <a:lnTo>
                    <a:pt x="608429" y="46123"/>
                  </a:lnTo>
                  <a:lnTo>
                    <a:pt x="553501" y="49639"/>
                  </a:lnTo>
                  <a:lnTo>
                    <a:pt x="498668" y="52366"/>
                  </a:lnTo>
                  <a:lnTo>
                    <a:pt x="444133" y="54297"/>
                  </a:lnTo>
                  <a:lnTo>
                    <a:pt x="390097" y="55423"/>
                  </a:lnTo>
                  <a:lnTo>
                    <a:pt x="336762" y="55739"/>
                  </a:lnTo>
                  <a:lnTo>
                    <a:pt x="284331" y="55237"/>
                  </a:lnTo>
                  <a:lnTo>
                    <a:pt x="233004" y="53909"/>
                  </a:lnTo>
                  <a:lnTo>
                    <a:pt x="182983" y="51749"/>
                  </a:lnTo>
                  <a:lnTo>
                    <a:pt x="134470" y="48750"/>
                  </a:lnTo>
                  <a:lnTo>
                    <a:pt x="87668" y="44903"/>
                  </a:lnTo>
                  <a:lnTo>
                    <a:pt x="42777" y="40204"/>
                  </a:lnTo>
                  <a:lnTo>
                    <a:pt x="0" y="34643"/>
                  </a:lnTo>
                </a:path>
              </a:pathLst>
            </a:custGeom>
            <a:ln w="1458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6377" y="5390022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3" y="0"/>
                  </a:moveTo>
                  <a:lnTo>
                    <a:pt x="0" y="17934"/>
                  </a:lnTo>
                  <a:lnTo>
                    <a:pt x="126552" y="90392"/>
                  </a:lnTo>
                  <a:lnTo>
                    <a:pt x="14474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542005" y="5122836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96" y="0"/>
                  </a:move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500" y="638712"/>
                  </a:lnTo>
                  <a:lnTo>
                    <a:pt x="24227" y="665002"/>
                  </a:lnTo>
                  <a:lnTo>
                    <a:pt x="50525" y="682727"/>
                  </a:lnTo>
                  <a:lnTo>
                    <a:pt x="82721" y="689226"/>
                  </a:lnTo>
                  <a:lnTo>
                    <a:pt x="1185701" y="689226"/>
                  </a:lnTo>
                  <a:lnTo>
                    <a:pt x="1217863" y="682726"/>
                  </a:lnTo>
                  <a:lnTo>
                    <a:pt x="1244146" y="665001"/>
                  </a:lnTo>
                  <a:lnTo>
                    <a:pt x="1261875" y="638712"/>
                  </a:lnTo>
                  <a:lnTo>
                    <a:pt x="1268379" y="606518"/>
                  </a:lnTo>
                  <a:lnTo>
                    <a:pt x="1268379" y="82708"/>
                  </a:lnTo>
                  <a:lnTo>
                    <a:pt x="1261875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727702" y="5122836"/>
              <a:ext cx="63500" cy="683260"/>
            </a:xfrm>
            <a:custGeom>
              <a:avLst/>
              <a:gdLst/>
              <a:ahLst/>
              <a:cxnLst/>
              <a:rect l="l" t="t" r="r" b="b"/>
              <a:pathLst>
                <a:path w="63500" h="683260">
                  <a:moveTo>
                    <a:pt x="32165" y="682727"/>
                  </a:moveTo>
                  <a:lnTo>
                    <a:pt x="58449" y="665002"/>
                  </a:lnTo>
                  <a:lnTo>
                    <a:pt x="63448" y="657588"/>
                  </a:lnTo>
                </a:path>
                <a:path w="63500" h="683260">
                  <a:moveTo>
                    <a:pt x="61029" y="28049"/>
                  </a:moveTo>
                  <a:lnTo>
                    <a:pt x="58449" y="24223"/>
                  </a:lnTo>
                  <a:lnTo>
                    <a:pt x="58449" y="24223"/>
                  </a:lnTo>
                </a:path>
                <a:path w="63500" h="683260">
                  <a:moveTo>
                    <a:pt x="51361" y="19443"/>
                  </a:moveTo>
                  <a:lnTo>
                    <a:pt x="32165" y="6499"/>
                  </a:lnTo>
                  <a:lnTo>
                    <a:pt x="32165" y="6499"/>
                  </a:lnTo>
                </a:path>
                <a:path w="63500" h="683260">
                  <a:moveTo>
                    <a:pt x="4596" y="928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999" y="5108830"/>
              <a:ext cx="1268378" cy="68922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27999" y="5108831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226"/>
                  </a:moveTo>
                  <a:lnTo>
                    <a:pt x="1185695" y="689226"/>
                  </a:lnTo>
                  <a:lnTo>
                    <a:pt x="1217861" y="682727"/>
                  </a:lnTo>
                  <a:lnTo>
                    <a:pt x="1244145" y="665003"/>
                  </a:lnTo>
                  <a:lnTo>
                    <a:pt x="1261874" y="638714"/>
                  </a:lnTo>
                  <a:lnTo>
                    <a:pt x="1268378" y="606518"/>
                  </a:lnTo>
                  <a:lnTo>
                    <a:pt x="1268378" y="82708"/>
                  </a:lnTo>
                  <a:lnTo>
                    <a:pt x="1261874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5" y="0"/>
                  </a:ln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500" y="638713"/>
                  </a:lnTo>
                  <a:lnTo>
                    <a:pt x="24227" y="665003"/>
                  </a:lnTo>
                  <a:lnTo>
                    <a:pt x="50520" y="682726"/>
                  </a:lnTo>
                  <a:lnTo>
                    <a:pt x="82721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577486" y="5213161"/>
            <a:ext cx="11696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0990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implementation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66454" y="5484289"/>
            <a:ext cx="79819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 marR="5080" indent="-21082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To-be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008878" y="2781473"/>
            <a:ext cx="1828164" cy="1515110"/>
            <a:chOff x="6008878" y="2781473"/>
            <a:chExt cx="1828164" cy="1515110"/>
          </a:xfrm>
        </p:grpSpPr>
        <p:sp>
          <p:nvSpPr>
            <p:cNvPr id="36" name="object 36"/>
            <p:cNvSpPr/>
            <p:nvPr/>
          </p:nvSpPr>
          <p:spPr>
            <a:xfrm>
              <a:off x="6030188" y="2802781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974810" y="3461508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6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016180" y="2788775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960803" y="3447502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7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561203" y="3606519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3" y="0"/>
                  </a:lnTo>
                  <a:lnTo>
                    <a:pt x="50517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499"/>
                  </a:lnTo>
                  <a:lnTo>
                    <a:pt x="6503" y="638716"/>
                  </a:lnTo>
                  <a:lnTo>
                    <a:pt x="24233" y="665024"/>
                  </a:lnTo>
                  <a:lnTo>
                    <a:pt x="50517" y="682761"/>
                  </a:lnTo>
                  <a:lnTo>
                    <a:pt x="82683" y="689265"/>
                  </a:ln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4"/>
                  </a:lnTo>
                  <a:lnTo>
                    <a:pt x="1261845" y="638716"/>
                  </a:lnTo>
                  <a:lnTo>
                    <a:pt x="1268349" y="606499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619765" y="3606519"/>
              <a:ext cx="1127125" cy="5080"/>
            </a:xfrm>
            <a:custGeom>
              <a:avLst/>
              <a:gdLst/>
              <a:ahLst/>
              <a:cxnLst/>
              <a:rect l="l" t="t" r="r" b="b"/>
              <a:pathLst>
                <a:path w="1127125" h="5079">
                  <a:moveTo>
                    <a:pt x="-7294" y="2438"/>
                  </a:moveTo>
                  <a:lnTo>
                    <a:pt x="1134400" y="2438"/>
                  </a:lnTo>
                </a:path>
              </a:pathLst>
            </a:custGeom>
            <a:ln w="1946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7746871" y="3606519"/>
              <a:ext cx="83185" cy="683260"/>
            </a:xfrm>
            <a:custGeom>
              <a:avLst/>
              <a:gdLst/>
              <a:ahLst/>
              <a:cxnLst/>
              <a:rect l="l" t="t" r="r" b="b"/>
              <a:pathLst>
                <a:path w="83184" h="683260">
                  <a:moveTo>
                    <a:pt x="32164" y="682761"/>
                  </a:moveTo>
                  <a:lnTo>
                    <a:pt x="58448" y="665024"/>
                  </a:lnTo>
                  <a:lnTo>
                    <a:pt x="76178" y="638715"/>
                  </a:lnTo>
                  <a:lnTo>
                    <a:pt x="82682" y="606499"/>
                  </a:lnTo>
                  <a:lnTo>
                    <a:pt x="82682" y="82766"/>
                  </a:lnTo>
                  <a:lnTo>
                    <a:pt x="76178" y="50549"/>
                  </a:lnTo>
                  <a:lnTo>
                    <a:pt x="58448" y="24241"/>
                  </a:lnTo>
                  <a:lnTo>
                    <a:pt x="32165" y="6504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196" y="3592513"/>
              <a:ext cx="1268349" cy="6892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47196" y="3592514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4"/>
                  </a:lnTo>
                  <a:lnTo>
                    <a:pt x="1261845" y="638716"/>
                  </a:lnTo>
                  <a:lnTo>
                    <a:pt x="1268349" y="606499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499"/>
                  </a:lnTo>
                  <a:lnTo>
                    <a:pt x="6503" y="638716"/>
                  </a:lnTo>
                  <a:lnTo>
                    <a:pt x="24233" y="665024"/>
                  </a:lnTo>
                  <a:lnTo>
                    <a:pt x="50516" y="682761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90518" y="3696815"/>
            <a:ext cx="58229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98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 analysis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22145" y="2644683"/>
            <a:ext cx="73723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As-is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738631" y="2441400"/>
            <a:ext cx="1290320" cy="718185"/>
            <a:chOff x="4738631" y="2441400"/>
            <a:chExt cx="1290320" cy="718185"/>
          </a:xfrm>
        </p:grpSpPr>
        <p:sp>
          <p:nvSpPr>
            <p:cNvPr id="48" name="object 48"/>
            <p:cNvSpPr/>
            <p:nvPr/>
          </p:nvSpPr>
          <p:spPr>
            <a:xfrm>
              <a:off x="4759942" y="2462707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5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759941" y="2462708"/>
              <a:ext cx="1186180" cy="689610"/>
            </a:xfrm>
            <a:custGeom>
              <a:avLst/>
              <a:gdLst/>
              <a:ahLst/>
              <a:cxnLst/>
              <a:rect l="l" t="t" r="r" b="b"/>
              <a:pathLst>
                <a:path w="1186179" h="689610">
                  <a:moveTo>
                    <a:pt x="82779" y="689265"/>
                  </a:moveTo>
                  <a:lnTo>
                    <a:pt x="1185666" y="689265"/>
                  </a:lnTo>
                  <a:lnTo>
                    <a:pt x="1185667" y="689265"/>
                  </a:lnTo>
                </a:path>
                <a:path w="1186179" h="689610">
                  <a:moveTo>
                    <a:pt x="82779" y="0"/>
                  </a:moveTo>
                  <a:lnTo>
                    <a:pt x="82779" y="0"/>
                  </a:lnTo>
                  <a:lnTo>
                    <a:pt x="82678" y="20"/>
                  </a:lnTo>
                </a:path>
                <a:path w="1186179" h="689610">
                  <a:moveTo>
                    <a:pt x="50558" y="6504"/>
                  </a:moveTo>
                  <a:lnTo>
                    <a:pt x="50557" y="6504"/>
                  </a:lnTo>
                  <a:lnTo>
                    <a:pt x="30675" y="19907"/>
                  </a:lnTo>
                </a:path>
                <a:path w="1186179" h="689610">
                  <a:moveTo>
                    <a:pt x="24245" y="24241"/>
                  </a:move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5933" y="2448702"/>
              <a:ext cx="1268446" cy="68926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45934" y="2448702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79" y="689265"/>
                  </a:move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6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030696" y="2553101"/>
            <a:ext cx="69913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540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discovery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329283" y="2039920"/>
            <a:ext cx="106680" cy="422909"/>
            <a:chOff x="5329283" y="2039920"/>
            <a:chExt cx="106680" cy="422909"/>
          </a:xfrm>
        </p:grpSpPr>
        <p:sp>
          <p:nvSpPr>
            <p:cNvPr id="54" name="object 54"/>
            <p:cNvSpPr/>
            <p:nvPr/>
          </p:nvSpPr>
          <p:spPr>
            <a:xfrm>
              <a:off x="5389398" y="2061227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43291" y="2324407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4" y="0"/>
                  </a:moveTo>
                  <a:lnTo>
                    <a:pt x="0" y="0"/>
                  </a:lnTo>
                  <a:lnTo>
                    <a:pt x="46107" y="138300"/>
                  </a:lnTo>
                  <a:lnTo>
                    <a:pt x="92214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75391" y="2047222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29283" y="2310401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5" y="0"/>
                  </a:moveTo>
                  <a:lnTo>
                    <a:pt x="0" y="0"/>
                  </a:lnTo>
                  <a:lnTo>
                    <a:pt x="46108" y="138300"/>
                  </a:lnTo>
                  <a:lnTo>
                    <a:pt x="9221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889687" y="1464403"/>
            <a:ext cx="1904364" cy="858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identification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latin typeface="Calibri"/>
              <a:cs typeface="Calibri"/>
            </a:endParaRPr>
          </a:p>
          <a:p>
            <a:pPr marL="7620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Process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architecture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891935" y="4274326"/>
            <a:ext cx="1319530" cy="1546225"/>
            <a:chOff x="5891935" y="4274326"/>
            <a:chExt cx="1319530" cy="1546225"/>
          </a:xfrm>
        </p:grpSpPr>
        <p:sp>
          <p:nvSpPr>
            <p:cNvPr id="60" name="object 60"/>
            <p:cNvSpPr/>
            <p:nvPr/>
          </p:nvSpPr>
          <p:spPr>
            <a:xfrm>
              <a:off x="6652621" y="4295633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534725" y="5029658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4"/>
                  </a:lnTo>
                  <a:lnTo>
                    <a:pt x="145618" y="85712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638613" y="4281628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520718" y="5015652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4"/>
                  </a:lnTo>
                  <a:lnTo>
                    <a:pt x="145618" y="85713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913245" y="5123463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5" y="0"/>
                  </a:move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489" y="638712"/>
                  </a:lnTo>
                  <a:lnTo>
                    <a:pt x="24197" y="665002"/>
                  </a:lnTo>
                  <a:lnTo>
                    <a:pt x="50479" y="682727"/>
                  </a:lnTo>
                  <a:lnTo>
                    <a:pt x="82682" y="689225"/>
                  </a:lnTo>
                  <a:lnTo>
                    <a:pt x="1185670" y="689225"/>
                  </a:lnTo>
                  <a:lnTo>
                    <a:pt x="1217833" y="682726"/>
                  </a:lnTo>
                  <a:lnTo>
                    <a:pt x="1244115" y="665001"/>
                  </a:lnTo>
                  <a:lnTo>
                    <a:pt x="1261845" y="638712"/>
                  </a:lnTo>
                  <a:lnTo>
                    <a:pt x="1268349" y="606518"/>
                  </a:lnTo>
                  <a:lnTo>
                    <a:pt x="1268349" y="82707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1" y="6499"/>
                  </a:lnTo>
                  <a:lnTo>
                    <a:pt x="118566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5963721" y="5123462"/>
              <a:ext cx="1135380" cy="6985"/>
            </a:xfrm>
            <a:custGeom>
              <a:avLst/>
              <a:gdLst/>
              <a:ahLst/>
              <a:cxnLst/>
              <a:rect l="l" t="t" r="r" b="b"/>
              <a:pathLst>
                <a:path w="1135379" h="6985">
                  <a:moveTo>
                    <a:pt x="-7294" y="3249"/>
                  </a:moveTo>
                  <a:lnTo>
                    <a:pt x="1142486" y="3249"/>
                  </a:lnTo>
                </a:path>
              </a:pathLst>
            </a:custGeom>
            <a:ln w="21087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7098911" y="5123463"/>
              <a:ext cx="83185" cy="689610"/>
            </a:xfrm>
            <a:custGeom>
              <a:avLst/>
              <a:gdLst/>
              <a:ahLst/>
              <a:cxnLst/>
              <a:rect l="l" t="t" r="r" b="b"/>
              <a:pathLst>
                <a:path w="83184" h="689610">
                  <a:moveTo>
                    <a:pt x="0" y="689226"/>
                  </a:moveTo>
                  <a:lnTo>
                    <a:pt x="32166" y="682726"/>
                  </a:lnTo>
                  <a:lnTo>
                    <a:pt x="58450" y="665001"/>
                  </a:lnTo>
                  <a:lnTo>
                    <a:pt x="76179" y="638712"/>
                  </a:lnTo>
                  <a:lnTo>
                    <a:pt x="82683" y="606518"/>
                  </a:lnTo>
                  <a:lnTo>
                    <a:pt x="82683" y="82707"/>
                  </a:lnTo>
                  <a:lnTo>
                    <a:pt x="76179" y="50512"/>
                  </a:lnTo>
                  <a:lnTo>
                    <a:pt x="58450" y="24223"/>
                  </a:lnTo>
                  <a:lnTo>
                    <a:pt x="32166" y="6498"/>
                  </a:lnTo>
                  <a:lnTo>
                    <a:pt x="2" y="0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9237" y="5109457"/>
              <a:ext cx="1268349" cy="68922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899238" y="5109457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26"/>
                  </a:moveTo>
                  <a:lnTo>
                    <a:pt x="1185666" y="689226"/>
                  </a:lnTo>
                  <a:lnTo>
                    <a:pt x="1217832" y="682727"/>
                  </a:lnTo>
                  <a:lnTo>
                    <a:pt x="1244115" y="665003"/>
                  </a:lnTo>
                  <a:lnTo>
                    <a:pt x="1261845" y="638714"/>
                  </a:lnTo>
                  <a:lnTo>
                    <a:pt x="1268349" y="606518"/>
                  </a:lnTo>
                  <a:lnTo>
                    <a:pt x="1268349" y="82708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2" y="6499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489" y="638713"/>
                  </a:lnTo>
                  <a:lnTo>
                    <a:pt x="24196" y="665003"/>
                  </a:lnTo>
                  <a:lnTo>
                    <a:pt x="50475" y="682726"/>
                  </a:lnTo>
                  <a:lnTo>
                    <a:pt x="82682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215517" y="5213787"/>
            <a:ext cx="6362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65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redesign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032809" y="4493402"/>
            <a:ext cx="92392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Insights </a:t>
            </a:r>
            <a:r>
              <a:rPr sz="1050" spc="10" dirty="0">
                <a:latin typeface="Calibri"/>
                <a:cs typeface="Calibri"/>
              </a:rPr>
              <a:t>on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weaknesses</a:t>
            </a:r>
            <a:r>
              <a:rPr sz="1050" spc="5" dirty="0">
                <a:latin typeface="Calibri"/>
                <a:cs typeface="Calibri"/>
              </a:rPr>
              <a:t> and  their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impact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491908" y="1268763"/>
            <a:ext cx="6018530" cy="4563110"/>
            <a:chOff x="3491908" y="1268763"/>
            <a:chExt cx="6018530" cy="4563110"/>
          </a:xfrm>
        </p:grpSpPr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2030" y="1268763"/>
              <a:ext cx="1906559" cy="97846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5741" y="2692750"/>
              <a:ext cx="1728191" cy="19677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8863" y="4203466"/>
              <a:ext cx="1401067" cy="103158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520483" y="5111090"/>
              <a:ext cx="1289050" cy="692150"/>
            </a:xfrm>
            <a:custGeom>
              <a:avLst/>
              <a:gdLst/>
              <a:ahLst/>
              <a:cxnLst/>
              <a:rect l="l" t="t" r="r" b="b"/>
              <a:pathLst>
                <a:path w="1289050" h="692150">
                  <a:moveTo>
                    <a:pt x="0" y="115360"/>
                  </a:moveTo>
                  <a:lnTo>
                    <a:pt x="9065" y="70457"/>
                  </a:lnTo>
                  <a:lnTo>
                    <a:pt x="33788" y="33788"/>
                  </a:lnTo>
                  <a:lnTo>
                    <a:pt x="70457" y="9065"/>
                  </a:lnTo>
                  <a:lnTo>
                    <a:pt x="115360" y="0"/>
                  </a:lnTo>
                  <a:lnTo>
                    <a:pt x="1173613" y="0"/>
                  </a:lnTo>
                  <a:lnTo>
                    <a:pt x="1218516" y="9065"/>
                  </a:lnTo>
                  <a:lnTo>
                    <a:pt x="1255185" y="33788"/>
                  </a:lnTo>
                  <a:lnTo>
                    <a:pt x="1279908" y="70457"/>
                  </a:lnTo>
                  <a:lnTo>
                    <a:pt x="1288974" y="115360"/>
                  </a:lnTo>
                  <a:lnTo>
                    <a:pt x="1288974" y="576790"/>
                  </a:lnTo>
                  <a:lnTo>
                    <a:pt x="1279908" y="621693"/>
                  </a:lnTo>
                  <a:lnTo>
                    <a:pt x="1255185" y="658362"/>
                  </a:lnTo>
                  <a:lnTo>
                    <a:pt x="1218516" y="683085"/>
                  </a:lnTo>
                  <a:lnTo>
                    <a:pt x="1173613" y="692151"/>
                  </a:lnTo>
                  <a:lnTo>
                    <a:pt x="115360" y="692151"/>
                  </a:lnTo>
                  <a:lnTo>
                    <a:pt x="70457" y="683085"/>
                  </a:lnTo>
                  <a:lnTo>
                    <a:pt x="33788" y="658362"/>
                  </a:lnTo>
                  <a:lnTo>
                    <a:pt x="9065" y="621693"/>
                  </a:lnTo>
                  <a:lnTo>
                    <a:pt x="0" y="576790"/>
                  </a:lnTo>
                  <a:lnTo>
                    <a:pt x="0" y="115360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76" name="object 7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7880" y="4253660"/>
            <a:ext cx="1627827" cy="943676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6557" y="2377764"/>
            <a:ext cx="1543471" cy="822582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10250" y="6291531"/>
            <a:ext cx="1829109" cy="434987"/>
          </a:xfrm>
          <a:prstGeom prst="rect">
            <a:avLst/>
          </a:prstGeom>
        </p:spPr>
      </p:pic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6703" y="1246632"/>
            <a:ext cx="1865376" cy="9448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32787" y="1363471"/>
            <a:ext cx="1290955" cy="6350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221615">
              <a:lnSpc>
                <a:spcPts val="2280"/>
              </a:lnSpc>
              <a:spcBef>
                <a:spcPts val="375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Process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21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35021" y="2170146"/>
            <a:ext cx="1708150" cy="1225550"/>
            <a:chOff x="3535021" y="2170146"/>
            <a:chExt cx="1708150" cy="1225550"/>
          </a:xfrm>
        </p:grpSpPr>
        <p:sp>
          <p:nvSpPr>
            <p:cNvPr id="5" name="object 5"/>
            <p:cNvSpPr/>
            <p:nvPr/>
          </p:nvSpPr>
          <p:spPr>
            <a:xfrm>
              <a:off x="3542958" y="2178084"/>
              <a:ext cx="184150" cy="689610"/>
            </a:xfrm>
            <a:custGeom>
              <a:avLst/>
              <a:gdLst/>
              <a:ahLst/>
              <a:cxnLst/>
              <a:rect l="l" t="t" r="r" b="b"/>
              <a:pathLst>
                <a:path w="184150" h="689610">
                  <a:moveTo>
                    <a:pt x="0" y="0"/>
                  </a:moveTo>
                  <a:lnTo>
                    <a:pt x="0" y="689084"/>
                  </a:lnTo>
                  <a:lnTo>
                    <a:pt x="183755" y="689084"/>
                  </a:lnTo>
                </a:path>
              </a:pathLst>
            </a:custGeom>
            <a:ln w="15875">
              <a:solidFill>
                <a:srgbClr val="458C9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8936" y="2383536"/>
              <a:ext cx="1563624" cy="10119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8080" y="2535936"/>
              <a:ext cx="1548384" cy="7437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726713" y="2407779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60" h="918845">
                  <a:moveTo>
                    <a:pt x="1378168" y="0"/>
                  </a:moveTo>
                  <a:lnTo>
                    <a:pt x="91878" y="0"/>
                  </a:lnTo>
                  <a:lnTo>
                    <a:pt x="56115" y="7220"/>
                  </a:lnTo>
                  <a:lnTo>
                    <a:pt x="26910" y="26910"/>
                  </a:lnTo>
                  <a:lnTo>
                    <a:pt x="7220" y="56115"/>
                  </a:lnTo>
                  <a:lnTo>
                    <a:pt x="0" y="91878"/>
                  </a:lnTo>
                  <a:lnTo>
                    <a:pt x="0" y="826899"/>
                  </a:lnTo>
                  <a:lnTo>
                    <a:pt x="7220" y="862662"/>
                  </a:lnTo>
                  <a:lnTo>
                    <a:pt x="26910" y="891867"/>
                  </a:lnTo>
                  <a:lnTo>
                    <a:pt x="56115" y="911557"/>
                  </a:lnTo>
                  <a:lnTo>
                    <a:pt x="91878" y="918777"/>
                  </a:lnTo>
                  <a:lnTo>
                    <a:pt x="1378168" y="918777"/>
                  </a:lnTo>
                  <a:lnTo>
                    <a:pt x="1413931" y="911557"/>
                  </a:lnTo>
                  <a:lnTo>
                    <a:pt x="1443136" y="891867"/>
                  </a:lnTo>
                  <a:lnTo>
                    <a:pt x="1462826" y="862662"/>
                  </a:lnTo>
                  <a:lnTo>
                    <a:pt x="1470046" y="826899"/>
                  </a:lnTo>
                  <a:lnTo>
                    <a:pt x="1470046" y="91878"/>
                  </a:lnTo>
                  <a:lnTo>
                    <a:pt x="1462826" y="56115"/>
                  </a:lnTo>
                  <a:lnTo>
                    <a:pt x="1443136" y="26910"/>
                  </a:lnTo>
                  <a:lnTo>
                    <a:pt x="1413931" y="7220"/>
                  </a:lnTo>
                  <a:lnTo>
                    <a:pt x="137816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3726713" y="2407779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60" h="918845">
                  <a:moveTo>
                    <a:pt x="0" y="91877"/>
                  </a:moveTo>
                  <a:lnTo>
                    <a:pt x="7220" y="56114"/>
                  </a:lnTo>
                  <a:lnTo>
                    <a:pt x="26910" y="26910"/>
                  </a:lnTo>
                  <a:lnTo>
                    <a:pt x="56114" y="7220"/>
                  </a:lnTo>
                  <a:lnTo>
                    <a:pt x="91877" y="0"/>
                  </a:lnTo>
                  <a:lnTo>
                    <a:pt x="1378168" y="0"/>
                  </a:lnTo>
                  <a:lnTo>
                    <a:pt x="1413931" y="7220"/>
                  </a:lnTo>
                  <a:lnTo>
                    <a:pt x="1443135" y="26910"/>
                  </a:lnTo>
                  <a:lnTo>
                    <a:pt x="1462825" y="56114"/>
                  </a:lnTo>
                  <a:lnTo>
                    <a:pt x="1470046" y="91877"/>
                  </a:lnTo>
                  <a:lnTo>
                    <a:pt x="1470046" y="826900"/>
                  </a:lnTo>
                  <a:lnTo>
                    <a:pt x="1462825" y="862663"/>
                  </a:lnTo>
                  <a:lnTo>
                    <a:pt x="1443135" y="891867"/>
                  </a:lnTo>
                  <a:lnTo>
                    <a:pt x="1413931" y="911557"/>
                  </a:lnTo>
                  <a:lnTo>
                    <a:pt x="1378168" y="918778"/>
                  </a:lnTo>
                  <a:lnTo>
                    <a:pt x="91877" y="918778"/>
                  </a:lnTo>
                  <a:lnTo>
                    <a:pt x="56114" y="911557"/>
                  </a:lnTo>
                  <a:lnTo>
                    <a:pt x="26910" y="891867"/>
                  </a:lnTo>
                  <a:lnTo>
                    <a:pt x="7220" y="862663"/>
                  </a:lnTo>
                  <a:lnTo>
                    <a:pt x="0" y="826900"/>
                  </a:lnTo>
                  <a:lnTo>
                    <a:pt x="0" y="91877"/>
                  </a:lnTo>
                  <a:close/>
                </a:path>
              </a:pathLst>
            </a:custGeom>
            <a:ln w="9525">
              <a:solidFill>
                <a:srgbClr val="59B0B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44166" y="2594355"/>
            <a:ext cx="1234440" cy="4978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158115">
              <a:lnSpc>
                <a:spcPts val="1800"/>
              </a:lnSpc>
              <a:spcBef>
                <a:spcPts val="259"/>
              </a:spcBef>
            </a:pPr>
            <a:r>
              <a:rPr sz="1600" spc="-10" dirty="0">
                <a:latin typeface="Calibri"/>
                <a:cs typeface="Calibri"/>
              </a:rPr>
              <a:t>Executable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process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design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35021" y="2170146"/>
            <a:ext cx="1786889" cy="2374900"/>
            <a:chOff x="3535021" y="2170146"/>
            <a:chExt cx="1786889" cy="2374900"/>
          </a:xfrm>
        </p:grpSpPr>
        <p:sp>
          <p:nvSpPr>
            <p:cNvPr id="12" name="object 12"/>
            <p:cNvSpPr/>
            <p:nvPr/>
          </p:nvSpPr>
          <p:spPr>
            <a:xfrm>
              <a:off x="3542958" y="2178084"/>
              <a:ext cx="184150" cy="1837689"/>
            </a:xfrm>
            <a:custGeom>
              <a:avLst/>
              <a:gdLst/>
              <a:ahLst/>
              <a:cxnLst/>
              <a:rect l="l" t="t" r="r" b="b"/>
              <a:pathLst>
                <a:path w="184150" h="1837689">
                  <a:moveTo>
                    <a:pt x="0" y="0"/>
                  </a:moveTo>
                  <a:lnTo>
                    <a:pt x="0" y="1837557"/>
                  </a:lnTo>
                  <a:lnTo>
                    <a:pt x="183755" y="1837557"/>
                  </a:lnTo>
                </a:path>
              </a:pathLst>
            </a:custGeom>
            <a:ln w="15875">
              <a:solidFill>
                <a:srgbClr val="458C9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8936" y="3532632"/>
              <a:ext cx="1563624" cy="10119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8456" y="3685032"/>
              <a:ext cx="1673352" cy="7437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726713" y="3556251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60" h="918845">
                  <a:moveTo>
                    <a:pt x="1378168" y="0"/>
                  </a:moveTo>
                  <a:lnTo>
                    <a:pt x="91878" y="0"/>
                  </a:lnTo>
                  <a:lnTo>
                    <a:pt x="56115" y="7220"/>
                  </a:lnTo>
                  <a:lnTo>
                    <a:pt x="26910" y="26910"/>
                  </a:lnTo>
                  <a:lnTo>
                    <a:pt x="7220" y="56115"/>
                  </a:lnTo>
                  <a:lnTo>
                    <a:pt x="0" y="91878"/>
                  </a:lnTo>
                  <a:lnTo>
                    <a:pt x="0" y="826900"/>
                  </a:lnTo>
                  <a:lnTo>
                    <a:pt x="7220" y="862663"/>
                  </a:lnTo>
                  <a:lnTo>
                    <a:pt x="26910" y="891868"/>
                  </a:lnTo>
                  <a:lnTo>
                    <a:pt x="56115" y="911558"/>
                  </a:lnTo>
                  <a:lnTo>
                    <a:pt x="91878" y="918778"/>
                  </a:lnTo>
                  <a:lnTo>
                    <a:pt x="1378168" y="918778"/>
                  </a:lnTo>
                  <a:lnTo>
                    <a:pt x="1413931" y="911558"/>
                  </a:lnTo>
                  <a:lnTo>
                    <a:pt x="1443136" y="891868"/>
                  </a:lnTo>
                  <a:lnTo>
                    <a:pt x="1462826" y="862663"/>
                  </a:lnTo>
                  <a:lnTo>
                    <a:pt x="1470046" y="826900"/>
                  </a:lnTo>
                  <a:lnTo>
                    <a:pt x="1470046" y="91878"/>
                  </a:lnTo>
                  <a:lnTo>
                    <a:pt x="1462826" y="56115"/>
                  </a:lnTo>
                  <a:lnTo>
                    <a:pt x="1443136" y="26910"/>
                  </a:lnTo>
                  <a:lnTo>
                    <a:pt x="1413931" y="7220"/>
                  </a:lnTo>
                  <a:lnTo>
                    <a:pt x="137816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26713" y="3556251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60" h="918845">
                  <a:moveTo>
                    <a:pt x="0" y="91877"/>
                  </a:moveTo>
                  <a:lnTo>
                    <a:pt x="7220" y="56114"/>
                  </a:lnTo>
                  <a:lnTo>
                    <a:pt x="26910" y="26910"/>
                  </a:lnTo>
                  <a:lnTo>
                    <a:pt x="56114" y="7220"/>
                  </a:lnTo>
                  <a:lnTo>
                    <a:pt x="91877" y="0"/>
                  </a:lnTo>
                  <a:lnTo>
                    <a:pt x="1378168" y="0"/>
                  </a:lnTo>
                  <a:lnTo>
                    <a:pt x="1413931" y="7220"/>
                  </a:lnTo>
                  <a:lnTo>
                    <a:pt x="1443135" y="26910"/>
                  </a:lnTo>
                  <a:lnTo>
                    <a:pt x="1462825" y="56114"/>
                  </a:lnTo>
                  <a:lnTo>
                    <a:pt x="1470046" y="91877"/>
                  </a:lnTo>
                  <a:lnTo>
                    <a:pt x="1470046" y="826900"/>
                  </a:lnTo>
                  <a:lnTo>
                    <a:pt x="1462825" y="862663"/>
                  </a:lnTo>
                  <a:lnTo>
                    <a:pt x="1443135" y="891867"/>
                  </a:lnTo>
                  <a:lnTo>
                    <a:pt x="1413931" y="911557"/>
                  </a:lnTo>
                  <a:lnTo>
                    <a:pt x="1378168" y="918778"/>
                  </a:lnTo>
                  <a:lnTo>
                    <a:pt x="91877" y="918778"/>
                  </a:lnTo>
                  <a:lnTo>
                    <a:pt x="56114" y="911557"/>
                  </a:lnTo>
                  <a:lnTo>
                    <a:pt x="26910" y="891867"/>
                  </a:lnTo>
                  <a:lnTo>
                    <a:pt x="7220" y="862663"/>
                  </a:lnTo>
                  <a:lnTo>
                    <a:pt x="0" y="826900"/>
                  </a:lnTo>
                  <a:lnTo>
                    <a:pt x="0" y="91877"/>
                  </a:lnTo>
                  <a:close/>
                </a:path>
              </a:pathLst>
            </a:custGeom>
            <a:ln w="9525">
              <a:solidFill>
                <a:srgbClr val="59B0B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03717" y="3740404"/>
            <a:ext cx="1316355" cy="4978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5875" marR="5080" indent="-3810">
              <a:lnSpc>
                <a:spcPts val="1800"/>
              </a:lnSpc>
              <a:spcBef>
                <a:spcPts val="259"/>
              </a:spcBef>
            </a:pP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development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&amp;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configuration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35021" y="2170146"/>
            <a:ext cx="1708150" cy="3523615"/>
            <a:chOff x="3535021" y="2170146"/>
            <a:chExt cx="1708150" cy="3523615"/>
          </a:xfrm>
        </p:grpSpPr>
        <p:sp>
          <p:nvSpPr>
            <p:cNvPr id="19" name="object 19"/>
            <p:cNvSpPr/>
            <p:nvPr/>
          </p:nvSpPr>
          <p:spPr>
            <a:xfrm>
              <a:off x="3542958" y="2178084"/>
              <a:ext cx="184150" cy="2986405"/>
            </a:xfrm>
            <a:custGeom>
              <a:avLst/>
              <a:gdLst/>
              <a:ahLst/>
              <a:cxnLst/>
              <a:rect l="l" t="t" r="r" b="b"/>
              <a:pathLst>
                <a:path w="184150" h="2986404">
                  <a:moveTo>
                    <a:pt x="0" y="0"/>
                  </a:moveTo>
                  <a:lnTo>
                    <a:pt x="0" y="2986031"/>
                  </a:lnTo>
                  <a:lnTo>
                    <a:pt x="183755" y="2986031"/>
                  </a:lnTo>
                </a:path>
              </a:pathLst>
            </a:custGeom>
            <a:ln w="15875">
              <a:solidFill>
                <a:srgbClr val="458C9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8936" y="4681727"/>
              <a:ext cx="1563624" cy="101193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5072" y="4943855"/>
              <a:ext cx="914400" cy="51511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726713" y="4704726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60" h="918845">
                  <a:moveTo>
                    <a:pt x="1378168" y="0"/>
                  </a:moveTo>
                  <a:lnTo>
                    <a:pt x="91878" y="0"/>
                  </a:lnTo>
                  <a:lnTo>
                    <a:pt x="56115" y="7220"/>
                  </a:lnTo>
                  <a:lnTo>
                    <a:pt x="26910" y="26910"/>
                  </a:lnTo>
                  <a:lnTo>
                    <a:pt x="7220" y="56114"/>
                  </a:lnTo>
                  <a:lnTo>
                    <a:pt x="0" y="91876"/>
                  </a:lnTo>
                  <a:lnTo>
                    <a:pt x="0" y="826899"/>
                  </a:lnTo>
                  <a:lnTo>
                    <a:pt x="7220" y="862662"/>
                  </a:lnTo>
                  <a:lnTo>
                    <a:pt x="26910" y="891867"/>
                  </a:lnTo>
                  <a:lnTo>
                    <a:pt x="56115" y="911557"/>
                  </a:lnTo>
                  <a:lnTo>
                    <a:pt x="91878" y="918777"/>
                  </a:lnTo>
                  <a:lnTo>
                    <a:pt x="1378168" y="918777"/>
                  </a:lnTo>
                  <a:lnTo>
                    <a:pt x="1413931" y="911557"/>
                  </a:lnTo>
                  <a:lnTo>
                    <a:pt x="1443136" y="891867"/>
                  </a:lnTo>
                  <a:lnTo>
                    <a:pt x="1462826" y="862662"/>
                  </a:lnTo>
                  <a:lnTo>
                    <a:pt x="1470046" y="826899"/>
                  </a:lnTo>
                  <a:lnTo>
                    <a:pt x="1470046" y="91876"/>
                  </a:lnTo>
                  <a:lnTo>
                    <a:pt x="1462826" y="56114"/>
                  </a:lnTo>
                  <a:lnTo>
                    <a:pt x="1443136" y="26910"/>
                  </a:lnTo>
                  <a:lnTo>
                    <a:pt x="1413931" y="7220"/>
                  </a:lnTo>
                  <a:lnTo>
                    <a:pt x="137816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726713" y="4704726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60" h="918845">
                  <a:moveTo>
                    <a:pt x="0" y="91877"/>
                  </a:moveTo>
                  <a:lnTo>
                    <a:pt x="7220" y="56114"/>
                  </a:lnTo>
                  <a:lnTo>
                    <a:pt x="26910" y="26910"/>
                  </a:lnTo>
                  <a:lnTo>
                    <a:pt x="56114" y="7220"/>
                  </a:lnTo>
                  <a:lnTo>
                    <a:pt x="91877" y="0"/>
                  </a:lnTo>
                  <a:lnTo>
                    <a:pt x="1378168" y="0"/>
                  </a:lnTo>
                  <a:lnTo>
                    <a:pt x="1413931" y="7220"/>
                  </a:lnTo>
                  <a:lnTo>
                    <a:pt x="1443135" y="26910"/>
                  </a:lnTo>
                  <a:lnTo>
                    <a:pt x="1462825" y="56114"/>
                  </a:lnTo>
                  <a:lnTo>
                    <a:pt x="1470046" y="91877"/>
                  </a:lnTo>
                  <a:lnTo>
                    <a:pt x="1470046" y="826900"/>
                  </a:lnTo>
                  <a:lnTo>
                    <a:pt x="1462825" y="862663"/>
                  </a:lnTo>
                  <a:lnTo>
                    <a:pt x="1443135" y="891867"/>
                  </a:lnTo>
                  <a:lnTo>
                    <a:pt x="1413931" y="911557"/>
                  </a:lnTo>
                  <a:lnTo>
                    <a:pt x="1378168" y="918778"/>
                  </a:lnTo>
                  <a:lnTo>
                    <a:pt x="91877" y="918778"/>
                  </a:lnTo>
                  <a:lnTo>
                    <a:pt x="56114" y="911557"/>
                  </a:lnTo>
                  <a:lnTo>
                    <a:pt x="26910" y="891867"/>
                  </a:lnTo>
                  <a:lnTo>
                    <a:pt x="7220" y="862663"/>
                  </a:lnTo>
                  <a:lnTo>
                    <a:pt x="0" y="826900"/>
                  </a:lnTo>
                  <a:lnTo>
                    <a:pt x="0" y="91877"/>
                  </a:lnTo>
                  <a:close/>
                </a:path>
              </a:pathLst>
            </a:custGeom>
            <a:ln w="9525">
              <a:solidFill>
                <a:srgbClr val="59B0B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60873" y="5002276"/>
            <a:ext cx="601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5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20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ti</a:t>
            </a:r>
            <a:r>
              <a:rPr sz="1600" spc="-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g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3535021" y="2170146"/>
            <a:ext cx="1708150" cy="4672965"/>
            <a:chOff x="3535021" y="2170146"/>
            <a:chExt cx="1708150" cy="4672965"/>
          </a:xfrm>
        </p:grpSpPr>
        <p:sp>
          <p:nvSpPr>
            <p:cNvPr id="26" name="object 26"/>
            <p:cNvSpPr/>
            <p:nvPr/>
          </p:nvSpPr>
          <p:spPr>
            <a:xfrm>
              <a:off x="3542958" y="2178084"/>
              <a:ext cx="184150" cy="4135120"/>
            </a:xfrm>
            <a:custGeom>
              <a:avLst/>
              <a:gdLst/>
              <a:ahLst/>
              <a:cxnLst/>
              <a:rect l="l" t="t" r="r" b="b"/>
              <a:pathLst>
                <a:path w="184150" h="4135120">
                  <a:moveTo>
                    <a:pt x="0" y="0"/>
                  </a:moveTo>
                  <a:lnTo>
                    <a:pt x="0" y="4134504"/>
                  </a:lnTo>
                  <a:lnTo>
                    <a:pt x="183755" y="4134504"/>
                  </a:lnTo>
                </a:path>
              </a:pathLst>
            </a:custGeom>
            <a:ln w="15875">
              <a:solidFill>
                <a:srgbClr val="458C9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8936" y="5830823"/>
              <a:ext cx="1563624" cy="10119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15384" y="6092951"/>
              <a:ext cx="490727" cy="5151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726713" y="5853198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60" h="918845">
                  <a:moveTo>
                    <a:pt x="1378168" y="0"/>
                  </a:moveTo>
                  <a:lnTo>
                    <a:pt x="91878" y="0"/>
                  </a:lnTo>
                  <a:lnTo>
                    <a:pt x="56115" y="7220"/>
                  </a:lnTo>
                  <a:lnTo>
                    <a:pt x="26910" y="26910"/>
                  </a:lnTo>
                  <a:lnTo>
                    <a:pt x="7220" y="56114"/>
                  </a:lnTo>
                  <a:lnTo>
                    <a:pt x="0" y="91877"/>
                  </a:lnTo>
                  <a:lnTo>
                    <a:pt x="0" y="826900"/>
                  </a:lnTo>
                  <a:lnTo>
                    <a:pt x="7220" y="862663"/>
                  </a:lnTo>
                  <a:lnTo>
                    <a:pt x="26910" y="891867"/>
                  </a:lnTo>
                  <a:lnTo>
                    <a:pt x="56115" y="911557"/>
                  </a:lnTo>
                  <a:lnTo>
                    <a:pt x="91878" y="918777"/>
                  </a:lnTo>
                  <a:lnTo>
                    <a:pt x="1378168" y="918777"/>
                  </a:lnTo>
                  <a:lnTo>
                    <a:pt x="1413931" y="911557"/>
                  </a:lnTo>
                  <a:lnTo>
                    <a:pt x="1443136" y="891867"/>
                  </a:lnTo>
                  <a:lnTo>
                    <a:pt x="1462826" y="862663"/>
                  </a:lnTo>
                  <a:lnTo>
                    <a:pt x="1470046" y="826900"/>
                  </a:lnTo>
                  <a:lnTo>
                    <a:pt x="1470046" y="91877"/>
                  </a:lnTo>
                  <a:lnTo>
                    <a:pt x="1462826" y="56114"/>
                  </a:lnTo>
                  <a:lnTo>
                    <a:pt x="1443136" y="26910"/>
                  </a:lnTo>
                  <a:lnTo>
                    <a:pt x="1413931" y="7220"/>
                  </a:lnTo>
                  <a:lnTo>
                    <a:pt x="137816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726713" y="5853198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60" h="918845">
                  <a:moveTo>
                    <a:pt x="0" y="91877"/>
                  </a:moveTo>
                  <a:lnTo>
                    <a:pt x="7220" y="56114"/>
                  </a:lnTo>
                  <a:lnTo>
                    <a:pt x="26910" y="26910"/>
                  </a:lnTo>
                  <a:lnTo>
                    <a:pt x="56114" y="7220"/>
                  </a:lnTo>
                  <a:lnTo>
                    <a:pt x="91877" y="0"/>
                  </a:lnTo>
                  <a:lnTo>
                    <a:pt x="1378168" y="0"/>
                  </a:lnTo>
                  <a:lnTo>
                    <a:pt x="1413931" y="7220"/>
                  </a:lnTo>
                  <a:lnTo>
                    <a:pt x="1443135" y="26910"/>
                  </a:lnTo>
                  <a:lnTo>
                    <a:pt x="1462825" y="56114"/>
                  </a:lnTo>
                  <a:lnTo>
                    <a:pt x="1470046" y="91877"/>
                  </a:lnTo>
                  <a:lnTo>
                    <a:pt x="1470046" y="826900"/>
                  </a:lnTo>
                  <a:lnTo>
                    <a:pt x="1462825" y="862663"/>
                  </a:lnTo>
                  <a:lnTo>
                    <a:pt x="1443135" y="891867"/>
                  </a:lnTo>
                  <a:lnTo>
                    <a:pt x="1413931" y="911557"/>
                  </a:lnTo>
                  <a:lnTo>
                    <a:pt x="1378168" y="918778"/>
                  </a:lnTo>
                  <a:lnTo>
                    <a:pt x="91877" y="918778"/>
                  </a:lnTo>
                  <a:lnTo>
                    <a:pt x="56114" y="911557"/>
                  </a:lnTo>
                  <a:lnTo>
                    <a:pt x="26910" y="891867"/>
                  </a:lnTo>
                  <a:lnTo>
                    <a:pt x="7220" y="862663"/>
                  </a:lnTo>
                  <a:lnTo>
                    <a:pt x="0" y="826900"/>
                  </a:lnTo>
                  <a:lnTo>
                    <a:pt x="0" y="91877"/>
                  </a:lnTo>
                  <a:close/>
                </a:path>
              </a:pathLst>
            </a:custGeom>
            <a:ln w="9525">
              <a:solidFill>
                <a:srgbClr val="59B0B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72074" y="6151372"/>
            <a:ext cx="1797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...</a:t>
            </a: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1847" y="1246632"/>
            <a:ext cx="1865376" cy="94488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5733012" y="1363471"/>
            <a:ext cx="1684020" cy="6350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2555" marR="5080" indent="-110489">
              <a:lnSpc>
                <a:spcPts val="2280"/>
              </a:lnSpc>
              <a:spcBef>
                <a:spcPts val="375"/>
              </a:spcBef>
            </a:pP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1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change </a:t>
            </a:r>
            <a:r>
              <a:rPr sz="2100" spc="-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2100" dirty="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831966" y="2170146"/>
            <a:ext cx="1708785" cy="1225550"/>
            <a:chOff x="5831966" y="2170146"/>
            <a:chExt cx="1708785" cy="1225550"/>
          </a:xfrm>
        </p:grpSpPr>
        <p:sp>
          <p:nvSpPr>
            <p:cNvPr id="35" name="object 35"/>
            <p:cNvSpPr/>
            <p:nvPr/>
          </p:nvSpPr>
          <p:spPr>
            <a:xfrm>
              <a:off x="5839904" y="2178084"/>
              <a:ext cx="184150" cy="689610"/>
            </a:xfrm>
            <a:custGeom>
              <a:avLst/>
              <a:gdLst/>
              <a:ahLst/>
              <a:cxnLst/>
              <a:rect l="l" t="t" r="r" b="b"/>
              <a:pathLst>
                <a:path w="184150" h="689610">
                  <a:moveTo>
                    <a:pt x="0" y="0"/>
                  </a:moveTo>
                  <a:lnTo>
                    <a:pt x="0" y="689084"/>
                  </a:lnTo>
                  <a:lnTo>
                    <a:pt x="183755" y="689084"/>
                  </a:lnTo>
                </a:path>
              </a:pathLst>
            </a:custGeom>
            <a:ln w="15875">
              <a:solidFill>
                <a:srgbClr val="458C9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7127" y="2383536"/>
              <a:ext cx="1563624" cy="10119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4663" y="2648712"/>
              <a:ext cx="1368552" cy="5151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023660" y="2407779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59" h="918845">
                  <a:moveTo>
                    <a:pt x="1378168" y="0"/>
                  </a:moveTo>
                  <a:lnTo>
                    <a:pt x="91878" y="0"/>
                  </a:lnTo>
                  <a:lnTo>
                    <a:pt x="56115" y="7220"/>
                  </a:lnTo>
                  <a:lnTo>
                    <a:pt x="26910" y="26910"/>
                  </a:lnTo>
                  <a:lnTo>
                    <a:pt x="7220" y="56115"/>
                  </a:lnTo>
                  <a:lnTo>
                    <a:pt x="0" y="91878"/>
                  </a:lnTo>
                  <a:lnTo>
                    <a:pt x="0" y="826899"/>
                  </a:lnTo>
                  <a:lnTo>
                    <a:pt x="7220" y="862662"/>
                  </a:lnTo>
                  <a:lnTo>
                    <a:pt x="26910" y="891867"/>
                  </a:lnTo>
                  <a:lnTo>
                    <a:pt x="56115" y="911557"/>
                  </a:lnTo>
                  <a:lnTo>
                    <a:pt x="91878" y="918777"/>
                  </a:lnTo>
                  <a:lnTo>
                    <a:pt x="1378168" y="918777"/>
                  </a:lnTo>
                  <a:lnTo>
                    <a:pt x="1413931" y="911557"/>
                  </a:lnTo>
                  <a:lnTo>
                    <a:pt x="1443136" y="891867"/>
                  </a:lnTo>
                  <a:lnTo>
                    <a:pt x="1462826" y="862662"/>
                  </a:lnTo>
                  <a:lnTo>
                    <a:pt x="1470046" y="826899"/>
                  </a:lnTo>
                  <a:lnTo>
                    <a:pt x="1470046" y="91878"/>
                  </a:lnTo>
                  <a:lnTo>
                    <a:pt x="1462826" y="56115"/>
                  </a:lnTo>
                  <a:lnTo>
                    <a:pt x="1443136" y="26910"/>
                  </a:lnTo>
                  <a:lnTo>
                    <a:pt x="1413931" y="7220"/>
                  </a:lnTo>
                  <a:lnTo>
                    <a:pt x="137816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023660" y="2407779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59" h="918845">
                  <a:moveTo>
                    <a:pt x="0" y="91877"/>
                  </a:moveTo>
                  <a:lnTo>
                    <a:pt x="7220" y="56114"/>
                  </a:lnTo>
                  <a:lnTo>
                    <a:pt x="26910" y="26910"/>
                  </a:lnTo>
                  <a:lnTo>
                    <a:pt x="56114" y="7220"/>
                  </a:lnTo>
                  <a:lnTo>
                    <a:pt x="91877" y="0"/>
                  </a:lnTo>
                  <a:lnTo>
                    <a:pt x="1378168" y="0"/>
                  </a:lnTo>
                  <a:lnTo>
                    <a:pt x="1413931" y="7220"/>
                  </a:lnTo>
                  <a:lnTo>
                    <a:pt x="1443135" y="26910"/>
                  </a:lnTo>
                  <a:lnTo>
                    <a:pt x="1462825" y="56114"/>
                  </a:lnTo>
                  <a:lnTo>
                    <a:pt x="1470046" y="91877"/>
                  </a:lnTo>
                  <a:lnTo>
                    <a:pt x="1470046" y="826900"/>
                  </a:lnTo>
                  <a:lnTo>
                    <a:pt x="1462825" y="862663"/>
                  </a:lnTo>
                  <a:lnTo>
                    <a:pt x="1443135" y="891867"/>
                  </a:lnTo>
                  <a:lnTo>
                    <a:pt x="1413931" y="911557"/>
                  </a:lnTo>
                  <a:lnTo>
                    <a:pt x="1378168" y="918778"/>
                  </a:lnTo>
                  <a:lnTo>
                    <a:pt x="91877" y="918778"/>
                  </a:lnTo>
                  <a:lnTo>
                    <a:pt x="56114" y="911557"/>
                  </a:lnTo>
                  <a:lnTo>
                    <a:pt x="26910" y="891867"/>
                  </a:lnTo>
                  <a:lnTo>
                    <a:pt x="7220" y="862663"/>
                  </a:lnTo>
                  <a:lnTo>
                    <a:pt x="0" y="826900"/>
                  </a:lnTo>
                  <a:lnTo>
                    <a:pt x="0" y="91877"/>
                  </a:lnTo>
                  <a:close/>
                </a:path>
              </a:pathLst>
            </a:custGeom>
            <a:ln w="9525">
              <a:solidFill>
                <a:srgbClr val="59B0B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230871" y="2704084"/>
            <a:ext cx="10566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Job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redesign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831966" y="2170146"/>
            <a:ext cx="1708785" cy="2374900"/>
            <a:chOff x="5831966" y="2170146"/>
            <a:chExt cx="1708785" cy="2374900"/>
          </a:xfrm>
        </p:grpSpPr>
        <p:sp>
          <p:nvSpPr>
            <p:cNvPr id="42" name="object 42"/>
            <p:cNvSpPr/>
            <p:nvPr/>
          </p:nvSpPr>
          <p:spPr>
            <a:xfrm>
              <a:off x="5839904" y="2178084"/>
              <a:ext cx="184150" cy="1837689"/>
            </a:xfrm>
            <a:custGeom>
              <a:avLst/>
              <a:gdLst/>
              <a:ahLst/>
              <a:cxnLst/>
              <a:rect l="l" t="t" r="r" b="b"/>
              <a:pathLst>
                <a:path w="184150" h="1837689">
                  <a:moveTo>
                    <a:pt x="0" y="0"/>
                  </a:moveTo>
                  <a:lnTo>
                    <a:pt x="0" y="1837557"/>
                  </a:lnTo>
                  <a:lnTo>
                    <a:pt x="183755" y="1837557"/>
                  </a:lnTo>
                </a:path>
              </a:pathLst>
            </a:custGeom>
            <a:ln w="15875">
              <a:solidFill>
                <a:srgbClr val="458C9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77127" y="3532632"/>
              <a:ext cx="1563624" cy="10119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3639" y="3797807"/>
              <a:ext cx="990600" cy="51511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023660" y="3556251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59" h="918845">
                  <a:moveTo>
                    <a:pt x="1378168" y="0"/>
                  </a:moveTo>
                  <a:lnTo>
                    <a:pt x="91878" y="0"/>
                  </a:lnTo>
                  <a:lnTo>
                    <a:pt x="56115" y="7220"/>
                  </a:lnTo>
                  <a:lnTo>
                    <a:pt x="26910" y="26910"/>
                  </a:lnTo>
                  <a:lnTo>
                    <a:pt x="7220" y="56115"/>
                  </a:lnTo>
                  <a:lnTo>
                    <a:pt x="0" y="91878"/>
                  </a:lnTo>
                  <a:lnTo>
                    <a:pt x="0" y="826900"/>
                  </a:lnTo>
                  <a:lnTo>
                    <a:pt x="7220" y="862663"/>
                  </a:lnTo>
                  <a:lnTo>
                    <a:pt x="26910" y="891868"/>
                  </a:lnTo>
                  <a:lnTo>
                    <a:pt x="56115" y="911558"/>
                  </a:lnTo>
                  <a:lnTo>
                    <a:pt x="91878" y="918778"/>
                  </a:lnTo>
                  <a:lnTo>
                    <a:pt x="1378168" y="918778"/>
                  </a:lnTo>
                  <a:lnTo>
                    <a:pt x="1413931" y="911558"/>
                  </a:lnTo>
                  <a:lnTo>
                    <a:pt x="1443136" y="891868"/>
                  </a:lnTo>
                  <a:lnTo>
                    <a:pt x="1462826" y="862663"/>
                  </a:lnTo>
                  <a:lnTo>
                    <a:pt x="1470046" y="826900"/>
                  </a:lnTo>
                  <a:lnTo>
                    <a:pt x="1470046" y="91878"/>
                  </a:lnTo>
                  <a:lnTo>
                    <a:pt x="1462826" y="56115"/>
                  </a:lnTo>
                  <a:lnTo>
                    <a:pt x="1443136" y="26910"/>
                  </a:lnTo>
                  <a:lnTo>
                    <a:pt x="1413931" y="7220"/>
                  </a:lnTo>
                  <a:lnTo>
                    <a:pt x="137816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023660" y="3556251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59" h="918845">
                  <a:moveTo>
                    <a:pt x="0" y="91877"/>
                  </a:moveTo>
                  <a:lnTo>
                    <a:pt x="7220" y="56114"/>
                  </a:lnTo>
                  <a:lnTo>
                    <a:pt x="26910" y="26910"/>
                  </a:lnTo>
                  <a:lnTo>
                    <a:pt x="56114" y="7220"/>
                  </a:lnTo>
                  <a:lnTo>
                    <a:pt x="91877" y="0"/>
                  </a:lnTo>
                  <a:lnTo>
                    <a:pt x="1378168" y="0"/>
                  </a:lnTo>
                  <a:lnTo>
                    <a:pt x="1413931" y="7220"/>
                  </a:lnTo>
                  <a:lnTo>
                    <a:pt x="1443135" y="26910"/>
                  </a:lnTo>
                  <a:lnTo>
                    <a:pt x="1462825" y="56114"/>
                  </a:lnTo>
                  <a:lnTo>
                    <a:pt x="1470046" y="91877"/>
                  </a:lnTo>
                  <a:lnTo>
                    <a:pt x="1470046" y="826900"/>
                  </a:lnTo>
                  <a:lnTo>
                    <a:pt x="1462825" y="862663"/>
                  </a:lnTo>
                  <a:lnTo>
                    <a:pt x="1443135" y="891867"/>
                  </a:lnTo>
                  <a:lnTo>
                    <a:pt x="1413931" y="911557"/>
                  </a:lnTo>
                  <a:lnTo>
                    <a:pt x="1378168" y="918778"/>
                  </a:lnTo>
                  <a:lnTo>
                    <a:pt x="91877" y="918778"/>
                  </a:lnTo>
                  <a:lnTo>
                    <a:pt x="56114" y="911557"/>
                  </a:lnTo>
                  <a:lnTo>
                    <a:pt x="26910" y="891867"/>
                  </a:lnTo>
                  <a:lnTo>
                    <a:pt x="7220" y="862663"/>
                  </a:lnTo>
                  <a:lnTo>
                    <a:pt x="0" y="826900"/>
                  </a:lnTo>
                  <a:lnTo>
                    <a:pt x="0" y="91877"/>
                  </a:lnTo>
                  <a:close/>
                </a:path>
              </a:pathLst>
            </a:custGeom>
            <a:ln w="9525">
              <a:solidFill>
                <a:srgbClr val="59B0B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419593" y="3853179"/>
            <a:ext cx="6781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latin typeface="Calibri"/>
                <a:cs typeface="Calibri"/>
              </a:rPr>
              <a:t>T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inin</a:t>
            </a:r>
            <a:r>
              <a:rPr sz="1600" dirty="0">
                <a:latin typeface="Calibri"/>
                <a:cs typeface="Calibri"/>
              </a:rPr>
              <a:t>g</a:t>
            </a:r>
          </a:p>
        </p:txBody>
      </p:sp>
      <p:grpSp>
        <p:nvGrpSpPr>
          <p:cNvPr id="48" name="object 48"/>
          <p:cNvGrpSpPr/>
          <p:nvPr/>
        </p:nvGrpSpPr>
        <p:grpSpPr>
          <a:xfrm>
            <a:off x="5831966" y="2170146"/>
            <a:ext cx="1708785" cy="3557270"/>
            <a:chOff x="5831966" y="2170146"/>
            <a:chExt cx="1708785" cy="3557270"/>
          </a:xfrm>
        </p:grpSpPr>
        <p:sp>
          <p:nvSpPr>
            <p:cNvPr id="49" name="object 49"/>
            <p:cNvSpPr/>
            <p:nvPr/>
          </p:nvSpPr>
          <p:spPr>
            <a:xfrm>
              <a:off x="5839904" y="2178084"/>
              <a:ext cx="184150" cy="2986405"/>
            </a:xfrm>
            <a:custGeom>
              <a:avLst/>
              <a:gdLst/>
              <a:ahLst/>
              <a:cxnLst/>
              <a:rect l="l" t="t" r="r" b="b"/>
              <a:pathLst>
                <a:path w="184150" h="2986404">
                  <a:moveTo>
                    <a:pt x="0" y="0"/>
                  </a:moveTo>
                  <a:lnTo>
                    <a:pt x="0" y="2986031"/>
                  </a:lnTo>
                  <a:lnTo>
                    <a:pt x="183755" y="2986031"/>
                  </a:lnTo>
                </a:path>
              </a:pathLst>
            </a:custGeom>
            <a:ln w="15875">
              <a:solidFill>
                <a:srgbClr val="458C9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77127" y="4681727"/>
              <a:ext cx="1563624" cy="10119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41135" y="4678679"/>
              <a:ext cx="1478280" cy="10485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23660" y="4704726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59" h="918845">
                  <a:moveTo>
                    <a:pt x="1378168" y="0"/>
                  </a:moveTo>
                  <a:lnTo>
                    <a:pt x="91878" y="0"/>
                  </a:lnTo>
                  <a:lnTo>
                    <a:pt x="56115" y="7220"/>
                  </a:lnTo>
                  <a:lnTo>
                    <a:pt x="26910" y="26910"/>
                  </a:lnTo>
                  <a:lnTo>
                    <a:pt x="7220" y="56114"/>
                  </a:lnTo>
                  <a:lnTo>
                    <a:pt x="0" y="91876"/>
                  </a:lnTo>
                  <a:lnTo>
                    <a:pt x="0" y="826899"/>
                  </a:lnTo>
                  <a:lnTo>
                    <a:pt x="7220" y="862662"/>
                  </a:lnTo>
                  <a:lnTo>
                    <a:pt x="26910" y="891867"/>
                  </a:lnTo>
                  <a:lnTo>
                    <a:pt x="56115" y="911557"/>
                  </a:lnTo>
                  <a:lnTo>
                    <a:pt x="91878" y="918777"/>
                  </a:lnTo>
                  <a:lnTo>
                    <a:pt x="1378168" y="918777"/>
                  </a:lnTo>
                  <a:lnTo>
                    <a:pt x="1413931" y="911557"/>
                  </a:lnTo>
                  <a:lnTo>
                    <a:pt x="1443136" y="891867"/>
                  </a:lnTo>
                  <a:lnTo>
                    <a:pt x="1462826" y="862662"/>
                  </a:lnTo>
                  <a:lnTo>
                    <a:pt x="1470046" y="826899"/>
                  </a:lnTo>
                  <a:lnTo>
                    <a:pt x="1470046" y="91876"/>
                  </a:lnTo>
                  <a:lnTo>
                    <a:pt x="1462826" y="56114"/>
                  </a:lnTo>
                  <a:lnTo>
                    <a:pt x="1443136" y="26910"/>
                  </a:lnTo>
                  <a:lnTo>
                    <a:pt x="1413931" y="7220"/>
                  </a:lnTo>
                  <a:lnTo>
                    <a:pt x="137816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023660" y="4704726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59" h="918845">
                  <a:moveTo>
                    <a:pt x="0" y="91877"/>
                  </a:moveTo>
                  <a:lnTo>
                    <a:pt x="7220" y="56114"/>
                  </a:lnTo>
                  <a:lnTo>
                    <a:pt x="26910" y="26910"/>
                  </a:lnTo>
                  <a:lnTo>
                    <a:pt x="56114" y="7220"/>
                  </a:lnTo>
                  <a:lnTo>
                    <a:pt x="91877" y="0"/>
                  </a:lnTo>
                  <a:lnTo>
                    <a:pt x="1378168" y="0"/>
                  </a:lnTo>
                  <a:lnTo>
                    <a:pt x="1413931" y="7220"/>
                  </a:lnTo>
                  <a:lnTo>
                    <a:pt x="1443135" y="26910"/>
                  </a:lnTo>
                  <a:lnTo>
                    <a:pt x="1462825" y="56114"/>
                  </a:lnTo>
                  <a:lnTo>
                    <a:pt x="1470046" y="91877"/>
                  </a:lnTo>
                  <a:lnTo>
                    <a:pt x="1470046" y="826900"/>
                  </a:lnTo>
                  <a:lnTo>
                    <a:pt x="1462825" y="862663"/>
                  </a:lnTo>
                  <a:lnTo>
                    <a:pt x="1443135" y="891867"/>
                  </a:lnTo>
                  <a:lnTo>
                    <a:pt x="1413931" y="911557"/>
                  </a:lnTo>
                  <a:lnTo>
                    <a:pt x="1378168" y="918778"/>
                  </a:lnTo>
                  <a:lnTo>
                    <a:pt x="91877" y="918778"/>
                  </a:lnTo>
                  <a:lnTo>
                    <a:pt x="56114" y="911557"/>
                  </a:lnTo>
                  <a:lnTo>
                    <a:pt x="26910" y="891867"/>
                  </a:lnTo>
                  <a:lnTo>
                    <a:pt x="7220" y="862663"/>
                  </a:lnTo>
                  <a:lnTo>
                    <a:pt x="0" y="826900"/>
                  </a:lnTo>
                  <a:lnTo>
                    <a:pt x="0" y="91877"/>
                  </a:lnTo>
                  <a:close/>
                </a:path>
              </a:pathLst>
            </a:custGeom>
            <a:ln w="9525">
              <a:solidFill>
                <a:srgbClr val="59B0B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198454" y="4657851"/>
            <a:ext cx="1120775" cy="8788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indent="15875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latin typeface="Calibri"/>
                <a:cs typeface="Calibri"/>
              </a:rPr>
              <a:t>Performance</a:t>
            </a:r>
            <a:endParaRPr sz="1600" dirty="0">
              <a:latin typeface="Calibri"/>
              <a:cs typeface="Calibri"/>
            </a:endParaRPr>
          </a:p>
          <a:p>
            <a:pPr marL="381000" marR="5080" indent="-368935">
              <a:lnSpc>
                <a:spcPts val="1680"/>
              </a:lnSpc>
              <a:spcBef>
                <a:spcPts val="855"/>
              </a:spcBef>
            </a:pPr>
            <a:r>
              <a:rPr sz="1600" spc="-5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g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m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20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t  </a:t>
            </a:r>
            <a:r>
              <a:rPr sz="1600" spc="-5" dirty="0">
                <a:latin typeface="Calibri"/>
                <a:cs typeface="Calibri"/>
              </a:rPr>
              <a:t>plan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831966" y="2170146"/>
            <a:ext cx="1708785" cy="4672965"/>
            <a:chOff x="5831966" y="2170146"/>
            <a:chExt cx="1708785" cy="4672965"/>
          </a:xfrm>
        </p:grpSpPr>
        <p:sp>
          <p:nvSpPr>
            <p:cNvPr id="56" name="object 56"/>
            <p:cNvSpPr/>
            <p:nvPr/>
          </p:nvSpPr>
          <p:spPr>
            <a:xfrm>
              <a:off x="5839904" y="2178084"/>
              <a:ext cx="184150" cy="4135120"/>
            </a:xfrm>
            <a:custGeom>
              <a:avLst/>
              <a:gdLst/>
              <a:ahLst/>
              <a:cxnLst/>
              <a:rect l="l" t="t" r="r" b="b"/>
              <a:pathLst>
                <a:path w="184150" h="4135120">
                  <a:moveTo>
                    <a:pt x="0" y="0"/>
                  </a:moveTo>
                  <a:lnTo>
                    <a:pt x="0" y="4134504"/>
                  </a:lnTo>
                  <a:lnTo>
                    <a:pt x="183755" y="4134504"/>
                  </a:lnTo>
                </a:path>
              </a:pathLst>
            </a:custGeom>
            <a:ln w="15875">
              <a:solidFill>
                <a:srgbClr val="458C9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77127" y="5830823"/>
              <a:ext cx="1563624" cy="101193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95287" y="6092951"/>
              <a:ext cx="527304" cy="51511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023660" y="5853198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59" h="918845">
                  <a:moveTo>
                    <a:pt x="1378168" y="0"/>
                  </a:moveTo>
                  <a:lnTo>
                    <a:pt x="91878" y="0"/>
                  </a:lnTo>
                  <a:lnTo>
                    <a:pt x="56115" y="7220"/>
                  </a:lnTo>
                  <a:lnTo>
                    <a:pt x="26910" y="26910"/>
                  </a:lnTo>
                  <a:lnTo>
                    <a:pt x="7220" y="56114"/>
                  </a:lnTo>
                  <a:lnTo>
                    <a:pt x="0" y="91877"/>
                  </a:lnTo>
                  <a:lnTo>
                    <a:pt x="0" y="826900"/>
                  </a:lnTo>
                  <a:lnTo>
                    <a:pt x="7220" y="862663"/>
                  </a:lnTo>
                  <a:lnTo>
                    <a:pt x="26910" y="891867"/>
                  </a:lnTo>
                  <a:lnTo>
                    <a:pt x="56115" y="911557"/>
                  </a:lnTo>
                  <a:lnTo>
                    <a:pt x="91878" y="918777"/>
                  </a:lnTo>
                  <a:lnTo>
                    <a:pt x="1378168" y="918777"/>
                  </a:lnTo>
                  <a:lnTo>
                    <a:pt x="1413931" y="911557"/>
                  </a:lnTo>
                  <a:lnTo>
                    <a:pt x="1443136" y="891867"/>
                  </a:lnTo>
                  <a:lnTo>
                    <a:pt x="1462826" y="862663"/>
                  </a:lnTo>
                  <a:lnTo>
                    <a:pt x="1470046" y="826900"/>
                  </a:lnTo>
                  <a:lnTo>
                    <a:pt x="1470046" y="91877"/>
                  </a:lnTo>
                  <a:lnTo>
                    <a:pt x="1462826" y="56114"/>
                  </a:lnTo>
                  <a:lnTo>
                    <a:pt x="1443136" y="26910"/>
                  </a:lnTo>
                  <a:lnTo>
                    <a:pt x="1413931" y="7220"/>
                  </a:lnTo>
                  <a:lnTo>
                    <a:pt x="137816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023660" y="5853198"/>
              <a:ext cx="1470660" cy="918844"/>
            </a:xfrm>
            <a:custGeom>
              <a:avLst/>
              <a:gdLst/>
              <a:ahLst/>
              <a:cxnLst/>
              <a:rect l="l" t="t" r="r" b="b"/>
              <a:pathLst>
                <a:path w="1470659" h="918845">
                  <a:moveTo>
                    <a:pt x="0" y="91877"/>
                  </a:moveTo>
                  <a:lnTo>
                    <a:pt x="7220" y="56114"/>
                  </a:lnTo>
                  <a:lnTo>
                    <a:pt x="26910" y="26910"/>
                  </a:lnTo>
                  <a:lnTo>
                    <a:pt x="56114" y="7220"/>
                  </a:lnTo>
                  <a:lnTo>
                    <a:pt x="91877" y="0"/>
                  </a:lnTo>
                  <a:lnTo>
                    <a:pt x="1378168" y="0"/>
                  </a:lnTo>
                  <a:lnTo>
                    <a:pt x="1413931" y="7220"/>
                  </a:lnTo>
                  <a:lnTo>
                    <a:pt x="1443135" y="26910"/>
                  </a:lnTo>
                  <a:lnTo>
                    <a:pt x="1462825" y="56114"/>
                  </a:lnTo>
                  <a:lnTo>
                    <a:pt x="1470046" y="91877"/>
                  </a:lnTo>
                  <a:lnTo>
                    <a:pt x="1470046" y="826900"/>
                  </a:lnTo>
                  <a:lnTo>
                    <a:pt x="1462825" y="862663"/>
                  </a:lnTo>
                  <a:lnTo>
                    <a:pt x="1443135" y="891867"/>
                  </a:lnTo>
                  <a:lnTo>
                    <a:pt x="1413931" y="911557"/>
                  </a:lnTo>
                  <a:lnTo>
                    <a:pt x="1378168" y="918778"/>
                  </a:lnTo>
                  <a:lnTo>
                    <a:pt x="91877" y="918778"/>
                  </a:lnTo>
                  <a:lnTo>
                    <a:pt x="56114" y="911557"/>
                  </a:lnTo>
                  <a:lnTo>
                    <a:pt x="26910" y="891867"/>
                  </a:lnTo>
                  <a:lnTo>
                    <a:pt x="7220" y="862663"/>
                  </a:lnTo>
                  <a:lnTo>
                    <a:pt x="0" y="826900"/>
                  </a:lnTo>
                  <a:lnTo>
                    <a:pt x="0" y="91877"/>
                  </a:lnTo>
                  <a:close/>
                </a:path>
              </a:pathLst>
            </a:custGeom>
            <a:ln w="9525">
              <a:solidFill>
                <a:srgbClr val="59B0B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650194" y="6151372"/>
            <a:ext cx="217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….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4013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Process</a:t>
            </a:r>
            <a:r>
              <a:rPr sz="3200" spc="-25" dirty="0"/>
              <a:t> </a:t>
            </a:r>
            <a:r>
              <a:rPr sz="3200" spc="-10" dirty="0"/>
              <a:t>implementation</a:t>
            </a:r>
            <a:endParaRPr sz="3200" dirty="0"/>
          </a:p>
        </p:txBody>
      </p:sp>
      <p:sp>
        <p:nvSpPr>
          <p:cNvPr id="63" name="object 63"/>
          <p:cNvSpPr/>
          <p:nvPr/>
        </p:nvSpPr>
        <p:spPr>
          <a:xfrm>
            <a:off x="3155214" y="1111133"/>
            <a:ext cx="2265680" cy="3477895"/>
          </a:xfrm>
          <a:custGeom>
            <a:avLst/>
            <a:gdLst/>
            <a:ahLst/>
            <a:cxnLst/>
            <a:rect l="l" t="t" r="r" b="b"/>
            <a:pathLst>
              <a:path w="2265679" h="3477895">
                <a:moveTo>
                  <a:pt x="0" y="377610"/>
                </a:moveTo>
                <a:lnTo>
                  <a:pt x="2942" y="330243"/>
                </a:lnTo>
                <a:lnTo>
                  <a:pt x="11532" y="284633"/>
                </a:lnTo>
                <a:lnTo>
                  <a:pt x="25417" y="241131"/>
                </a:lnTo>
                <a:lnTo>
                  <a:pt x="44243" y="200093"/>
                </a:lnTo>
                <a:lnTo>
                  <a:pt x="67655" y="161873"/>
                </a:lnTo>
                <a:lnTo>
                  <a:pt x="95300" y="126824"/>
                </a:lnTo>
                <a:lnTo>
                  <a:pt x="126824" y="95300"/>
                </a:lnTo>
                <a:lnTo>
                  <a:pt x="161873" y="67655"/>
                </a:lnTo>
                <a:lnTo>
                  <a:pt x="200094" y="44242"/>
                </a:lnTo>
                <a:lnTo>
                  <a:pt x="241131" y="25417"/>
                </a:lnTo>
                <a:lnTo>
                  <a:pt x="284633" y="11532"/>
                </a:lnTo>
                <a:lnTo>
                  <a:pt x="330244" y="2942"/>
                </a:lnTo>
                <a:lnTo>
                  <a:pt x="377610" y="0"/>
                </a:lnTo>
                <a:lnTo>
                  <a:pt x="1888004" y="0"/>
                </a:lnTo>
                <a:lnTo>
                  <a:pt x="1935370" y="2942"/>
                </a:lnTo>
                <a:lnTo>
                  <a:pt x="1980981" y="11532"/>
                </a:lnTo>
                <a:lnTo>
                  <a:pt x="2024483" y="25417"/>
                </a:lnTo>
                <a:lnTo>
                  <a:pt x="2065520" y="44242"/>
                </a:lnTo>
                <a:lnTo>
                  <a:pt x="2103741" y="67655"/>
                </a:lnTo>
                <a:lnTo>
                  <a:pt x="2138790" y="95300"/>
                </a:lnTo>
                <a:lnTo>
                  <a:pt x="2170314" y="126824"/>
                </a:lnTo>
                <a:lnTo>
                  <a:pt x="2197959" y="161873"/>
                </a:lnTo>
                <a:lnTo>
                  <a:pt x="2221372" y="200093"/>
                </a:lnTo>
                <a:lnTo>
                  <a:pt x="2240197" y="241131"/>
                </a:lnTo>
                <a:lnTo>
                  <a:pt x="2254082" y="284633"/>
                </a:lnTo>
                <a:lnTo>
                  <a:pt x="2262672" y="330243"/>
                </a:lnTo>
                <a:lnTo>
                  <a:pt x="2265615" y="377610"/>
                </a:lnTo>
                <a:lnTo>
                  <a:pt x="2265615" y="3100091"/>
                </a:lnTo>
                <a:lnTo>
                  <a:pt x="2262672" y="3147457"/>
                </a:lnTo>
                <a:lnTo>
                  <a:pt x="2254082" y="3193068"/>
                </a:lnTo>
                <a:lnTo>
                  <a:pt x="2240197" y="3236570"/>
                </a:lnTo>
                <a:lnTo>
                  <a:pt x="2221372" y="3277607"/>
                </a:lnTo>
                <a:lnTo>
                  <a:pt x="2197959" y="3315828"/>
                </a:lnTo>
                <a:lnTo>
                  <a:pt x="2170314" y="3350877"/>
                </a:lnTo>
                <a:lnTo>
                  <a:pt x="2138790" y="3382401"/>
                </a:lnTo>
                <a:lnTo>
                  <a:pt x="2103741" y="3410046"/>
                </a:lnTo>
                <a:lnTo>
                  <a:pt x="2065520" y="3433459"/>
                </a:lnTo>
                <a:lnTo>
                  <a:pt x="2024483" y="3452284"/>
                </a:lnTo>
                <a:lnTo>
                  <a:pt x="1980981" y="3466169"/>
                </a:lnTo>
                <a:lnTo>
                  <a:pt x="1935370" y="3474759"/>
                </a:lnTo>
                <a:lnTo>
                  <a:pt x="1888004" y="3477702"/>
                </a:lnTo>
                <a:lnTo>
                  <a:pt x="377610" y="3477702"/>
                </a:lnTo>
                <a:lnTo>
                  <a:pt x="330244" y="3474759"/>
                </a:lnTo>
                <a:lnTo>
                  <a:pt x="284633" y="3466169"/>
                </a:lnTo>
                <a:lnTo>
                  <a:pt x="241131" y="3452284"/>
                </a:lnTo>
                <a:lnTo>
                  <a:pt x="200094" y="3433459"/>
                </a:lnTo>
                <a:lnTo>
                  <a:pt x="161873" y="3410046"/>
                </a:lnTo>
                <a:lnTo>
                  <a:pt x="126824" y="3382401"/>
                </a:lnTo>
                <a:lnTo>
                  <a:pt x="95300" y="3350877"/>
                </a:lnTo>
                <a:lnTo>
                  <a:pt x="67655" y="3315828"/>
                </a:lnTo>
                <a:lnTo>
                  <a:pt x="44243" y="3277607"/>
                </a:lnTo>
                <a:lnTo>
                  <a:pt x="25417" y="3236570"/>
                </a:lnTo>
                <a:lnTo>
                  <a:pt x="11532" y="3193068"/>
                </a:lnTo>
                <a:lnTo>
                  <a:pt x="2942" y="3147457"/>
                </a:lnTo>
                <a:lnTo>
                  <a:pt x="0" y="3100091"/>
                </a:lnTo>
                <a:lnTo>
                  <a:pt x="0" y="377610"/>
                </a:lnTo>
                <a:close/>
              </a:path>
            </a:pathLst>
          </a:custGeom>
          <a:ln w="5715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2922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The</a:t>
            </a:r>
            <a:r>
              <a:rPr sz="3200" spc="-30" dirty="0"/>
              <a:t> </a:t>
            </a:r>
            <a:r>
              <a:rPr sz="3200" spc="-5" dirty="0"/>
              <a:t>BPM</a:t>
            </a:r>
            <a:r>
              <a:rPr sz="3200" spc="-25" dirty="0"/>
              <a:t> </a:t>
            </a:r>
            <a:r>
              <a:rPr sz="3200" spc="-20" dirty="0"/>
              <a:t>lifecycle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661240" y="1338273"/>
            <a:ext cx="2362200" cy="2233930"/>
            <a:chOff x="3661240" y="1338273"/>
            <a:chExt cx="2362200" cy="2233930"/>
          </a:xfrm>
        </p:grpSpPr>
        <p:sp>
          <p:nvSpPr>
            <p:cNvPr id="4" name="object 4"/>
            <p:cNvSpPr/>
            <p:nvPr/>
          </p:nvSpPr>
          <p:spPr>
            <a:xfrm>
              <a:off x="4754629" y="135958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754629" y="1359580"/>
              <a:ext cx="1186180" cy="669290"/>
            </a:xfrm>
            <a:custGeom>
              <a:avLst/>
              <a:gdLst/>
              <a:ahLst/>
              <a:cxnLst/>
              <a:rect l="l" t="t" r="r" b="b"/>
              <a:pathLst>
                <a:path w="1186179" h="669289">
                  <a:moveTo>
                    <a:pt x="1185667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30272" y="669109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0621" y="1345575"/>
              <a:ext cx="1268350" cy="6892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40621" y="134557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682549" y="2811827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621035" y="2770978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4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8542" y="2797822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7027" y="2756974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5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99285" y="2630583"/>
            <a:ext cx="119697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2075">
              <a:lnSpc>
                <a:spcPct val="102099"/>
              </a:lnSpc>
              <a:spcBef>
                <a:spcPts val="95"/>
              </a:spcBef>
            </a:pPr>
            <a:r>
              <a:rPr sz="1050" spc="10" dirty="0">
                <a:latin typeface="Calibri"/>
                <a:cs typeface="Calibri"/>
              </a:rPr>
              <a:t>Conformance and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performance</a:t>
            </a:r>
            <a:r>
              <a:rPr sz="1050" spc="-6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insights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41646" y="3538532"/>
            <a:ext cx="1290955" cy="1572895"/>
            <a:chOff x="2941646" y="3538532"/>
            <a:chExt cx="1290955" cy="1572895"/>
          </a:xfrm>
        </p:grpSpPr>
        <p:sp>
          <p:nvSpPr>
            <p:cNvPr id="14" name="object 14"/>
            <p:cNvSpPr/>
            <p:nvPr/>
          </p:nvSpPr>
          <p:spPr>
            <a:xfrm>
              <a:off x="3606703" y="4377097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3162" y="4252023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3" y="0"/>
                  </a:moveTo>
                  <a:lnTo>
                    <a:pt x="0" y="144039"/>
                  </a:lnTo>
                  <a:lnTo>
                    <a:pt x="90921" y="128672"/>
                  </a:lnTo>
                  <a:lnTo>
                    <a:pt x="22383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2695" y="4363092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9155" y="4238019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2" y="0"/>
                  </a:moveTo>
                  <a:lnTo>
                    <a:pt x="0" y="144038"/>
                  </a:lnTo>
                  <a:lnTo>
                    <a:pt x="90921" y="128671"/>
                  </a:lnTo>
                  <a:lnTo>
                    <a:pt x="2238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62956" y="355984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75" y="0"/>
                  </a:moveTo>
                  <a:lnTo>
                    <a:pt x="82721" y="0"/>
                  </a:lnTo>
                  <a:lnTo>
                    <a:pt x="50524" y="6488"/>
                  </a:lnTo>
                  <a:lnTo>
                    <a:pt x="24230" y="24193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8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4" y="682679"/>
                  </a:lnTo>
                  <a:lnTo>
                    <a:pt x="82721" y="689168"/>
                  </a:lnTo>
                  <a:lnTo>
                    <a:pt x="1185675" y="689168"/>
                  </a:lnTo>
                  <a:lnTo>
                    <a:pt x="1217882" y="682679"/>
                  </a:lnTo>
                  <a:lnTo>
                    <a:pt x="1244162" y="664975"/>
                  </a:lnTo>
                  <a:lnTo>
                    <a:pt x="1261869" y="638700"/>
                  </a:lnTo>
                  <a:lnTo>
                    <a:pt x="1268359" y="606498"/>
                  </a:lnTo>
                  <a:lnTo>
                    <a:pt x="1268359" y="82669"/>
                  </a:lnTo>
                  <a:lnTo>
                    <a:pt x="1261869" y="50467"/>
                  </a:lnTo>
                  <a:lnTo>
                    <a:pt x="1244162" y="24193"/>
                  </a:lnTo>
                  <a:lnTo>
                    <a:pt x="1217882" y="6488"/>
                  </a:lnTo>
                  <a:lnTo>
                    <a:pt x="118567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62956" y="3559840"/>
              <a:ext cx="1262380" cy="689610"/>
            </a:xfrm>
            <a:custGeom>
              <a:avLst/>
              <a:gdLst/>
              <a:ahLst/>
              <a:cxnLst/>
              <a:rect l="l" t="t" r="r" b="b"/>
              <a:pathLst>
                <a:path w="126237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185677" y="689168"/>
                  </a:lnTo>
                </a:path>
                <a:path w="1262379" h="689610">
                  <a:moveTo>
                    <a:pt x="1185677" y="0"/>
                  </a:move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6968" y="639392"/>
                  </a:lnTo>
                </a:path>
                <a:path w="1262379" h="689610">
                  <a:moveTo>
                    <a:pt x="50524" y="682679"/>
                  </a:moveTo>
                  <a:lnTo>
                    <a:pt x="50525" y="682679"/>
                  </a:lnTo>
                  <a:lnTo>
                    <a:pt x="82721" y="689168"/>
                  </a:lnTo>
                </a:path>
                <a:path w="1262379" h="689610">
                  <a:moveTo>
                    <a:pt x="1185677" y="689168"/>
                  </a:moveTo>
                  <a:lnTo>
                    <a:pt x="1217883" y="682679"/>
                  </a:lnTo>
                  <a:lnTo>
                    <a:pt x="1239598" y="668050"/>
                  </a:lnTo>
                </a:path>
                <a:path w="1262379" h="689610">
                  <a:moveTo>
                    <a:pt x="1261868" y="50467"/>
                  </a:moveTo>
                  <a:lnTo>
                    <a:pt x="1244162" y="24192"/>
                  </a:lnTo>
                  <a:lnTo>
                    <a:pt x="1217883" y="6488"/>
                  </a:lnTo>
                  <a:lnTo>
                    <a:pt x="118567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948" y="3545835"/>
              <a:ext cx="1268359" cy="68916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48949" y="354583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217883" y="682679"/>
                  </a:lnTo>
                  <a:lnTo>
                    <a:pt x="1244162" y="664975"/>
                  </a:lnTo>
                  <a:lnTo>
                    <a:pt x="1261868" y="638700"/>
                  </a:lnTo>
                  <a:lnTo>
                    <a:pt x="1268358" y="606499"/>
                  </a:lnTo>
                  <a:lnTo>
                    <a:pt x="1268358" y="82669"/>
                  </a:lnTo>
                  <a:lnTo>
                    <a:pt x="1261868" y="50467"/>
                  </a:lnTo>
                  <a:lnTo>
                    <a:pt x="1244162" y="24192"/>
                  </a:lnTo>
                  <a:lnTo>
                    <a:pt x="1217883" y="6488"/>
                  </a:lnTo>
                  <a:lnTo>
                    <a:pt x="1185676" y="0"/>
                  </a:ln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5" y="682679"/>
                  </a:lnTo>
                  <a:lnTo>
                    <a:pt x="82721" y="689168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21227" y="3545097"/>
            <a:ext cx="1123950" cy="65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monitoring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and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controlling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65246" y="4473621"/>
            <a:ext cx="62928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Executable  process </a:t>
            </a:r>
            <a:r>
              <a:rPr sz="1050" spc="10" dirty="0">
                <a:latin typeface="Calibri"/>
                <a:cs typeface="Calibri"/>
              </a:rPr>
              <a:t> 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20696" y="5087098"/>
            <a:ext cx="2400300" cy="711835"/>
            <a:chOff x="3520696" y="5087098"/>
            <a:chExt cx="2400300" cy="711835"/>
          </a:xfrm>
        </p:grpSpPr>
        <p:sp>
          <p:nvSpPr>
            <p:cNvPr id="25" name="object 25"/>
            <p:cNvSpPr/>
            <p:nvPr/>
          </p:nvSpPr>
          <p:spPr>
            <a:xfrm>
              <a:off x="4934700" y="5397884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49"/>
                  </a:lnTo>
                  <a:lnTo>
                    <a:pt x="663252" y="41824"/>
                  </a:lnTo>
                  <a:lnTo>
                    <a:pt x="608429" y="46122"/>
                  </a:lnTo>
                  <a:lnTo>
                    <a:pt x="553501" y="49639"/>
                  </a:lnTo>
                  <a:lnTo>
                    <a:pt x="498668" y="52365"/>
                  </a:lnTo>
                  <a:lnTo>
                    <a:pt x="444133" y="54295"/>
                  </a:lnTo>
                  <a:lnTo>
                    <a:pt x="390097" y="55422"/>
                  </a:lnTo>
                  <a:lnTo>
                    <a:pt x="336762" y="55737"/>
                  </a:lnTo>
                  <a:lnTo>
                    <a:pt x="284331" y="55234"/>
                  </a:lnTo>
                  <a:lnTo>
                    <a:pt x="233004" y="53905"/>
                  </a:lnTo>
                  <a:lnTo>
                    <a:pt x="182983" y="51744"/>
                  </a:lnTo>
                  <a:lnTo>
                    <a:pt x="134470" y="48744"/>
                  </a:lnTo>
                  <a:lnTo>
                    <a:pt x="87668" y="44896"/>
                  </a:lnTo>
                  <a:lnTo>
                    <a:pt x="42777" y="40195"/>
                  </a:lnTo>
                  <a:lnTo>
                    <a:pt x="0" y="34633"/>
                  </a:lnTo>
                </a:path>
              </a:pathLst>
            </a:custGeom>
            <a:ln w="14588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10385" y="5389598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1" y="0"/>
                  </a:moveTo>
                  <a:lnTo>
                    <a:pt x="0" y="17933"/>
                  </a:lnTo>
                  <a:lnTo>
                    <a:pt x="126551" y="90390"/>
                  </a:lnTo>
                  <a:lnTo>
                    <a:pt x="144741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20693" y="5383878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50"/>
                  </a:lnTo>
                  <a:lnTo>
                    <a:pt x="663252" y="41824"/>
                  </a:lnTo>
                  <a:lnTo>
                    <a:pt x="608429" y="46123"/>
                  </a:lnTo>
                  <a:lnTo>
                    <a:pt x="553501" y="49639"/>
                  </a:lnTo>
                  <a:lnTo>
                    <a:pt x="498668" y="52366"/>
                  </a:lnTo>
                  <a:lnTo>
                    <a:pt x="444133" y="54297"/>
                  </a:lnTo>
                  <a:lnTo>
                    <a:pt x="390097" y="55423"/>
                  </a:lnTo>
                  <a:lnTo>
                    <a:pt x="336762" y="55739"/>
                  </a:lnTo>
                  <a:lnTo>
                    <a:pt x="284331" y="55237"/>
                  </a:lnTo>
                  <a:lnTo>
                    <a:pt x="233004" y="53909"/>
                  </a:lnTo>
                  <a:lnTo>
                    <a:pt x="182983" y="51749"/>
                  </a:lnTo>
                  <a:lnTo>
                    <a:pt x="134470" y="48750"/>
                  </a:lnTo>
                  <a:lnTo>
                    <a:pt x="87668" y="44903"/>
                  </a:lnTo>
                  <a:lnTo>
                    <a:pt x="42777" y="40204"/>
                  </a:lnTo>
                  <a:lnTo>
                    <a:pt x="0" y="34643"/>
                  </a:lnTo>
                </a:path>
              </a:pathLst>
            </a:custGeom>
            <a:ln w="1458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6377" y="5375592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3" y="0"/>
                  </a:moveTo>
                  <a:lnTo>
                    <a:pt x="0" y="17934"/>
                  </a:lnTo>
                  <a:lnTo>
                    <a:pt x="126552" y="90390"/>
                  </a:lnTo>
                  <a:lnTo>
                    <a:pt x="14474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542005" y="5108406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96" y="0"/>
                  </a:move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500" y="638712"/>
                  </a:lnTo>
                  <a:lnTo>
                    <a:pt x="24227" y="665002"/>
                  </a:lnTo>
                  <a:lnTo>
                    <a:pt x="50525" y="682727"/>
                  </a:lnTo>
                  <a:lnTo>
                    <a:pt x="82721" y="689225"/>
                  </a:lnTo>
                  <a:lnTo>
                    <a:pt x="1185701" y="689225"/>
                  </a:lnTo>
                  <a:lnTo>
                    <a:pt x="1217863" y="682726"/>
                  </a:lnTo>
                  <a:lnTo>
                    <a:pt x="1244146" y="665001"/>
                  </a:lnTo>
                  <a:lnTo>
                    <a:pt x="1261875" y="638712"/>
                  </a:lnTo>
                  <a:lnTo>
                    <a:pt x="1268379" y="606518"/>
                  </a:lnTo>
                  <a:lnTo>
                    <a:pt x="1268379" y="82707"/>
                  </a:lnTo>
                  <a:lnTo>
                    <a:pt x="1261875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99931" y="5108406"/>
              <a:ext cx="1128395" cy="5080"/>
            </a:xfrm>
            <a:custGeom>
              <a:avLst/>
              <a:gdLst/>
              <a:ahLst/>
              <a:cxnLst/>
              <a:rect l="l" t="t" r="r" b="b"/>
              <a:pathLst>
                <a:path w="1128395" h="5079">
                  <a:moveTo>
                    <a:pt x="-7294" y="2502"/>
                  </a:moveTo>
                  <a:lnTo>
                    <a:pt x="1135065" y="2502"/>
                  </a:lnTo>
                </a:path>
              </a:pathLst>
            </a:custGeom>
            <a:ln w="19593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727703" y="5108406"/>
              <a:ext cx="62865" cy="683260"/>
            </a:xfrm>
            <a:custGeom>
              <a:avLst/>
              <a:gdLst/>
              <a:ahLst/>
              <a:cxnLst/>
              <a:rect l="l" t="t" r="r" b="b"/>
              <a:pathLst>
                <a:path w="62864" h="683260">
                  <a:moveTo>
                    <a:pt x="32164" y="682727"/>
                  </a:moveTo>
                  <a:lnTo>
                    <a:pt x="58448" y="665001"/>
                  </a:lnTo>
                  <a:lnTo>
                    <a:pt x="62713" y="658677"/>
                  </a:lnTo>
                </a:path>
                <a:path w="62864" h="683260">
                  <a:moveTo>
                    <a:pt x="62520" y="30261"/>
                  </a:moveTo>
                  <a:lnTo>
                    <a:pt x="58448" y="24223"/>
                  </a:lnTo>
                  <a:lnTo>
                    <a:pt x="32164" y="6498"/>
                  </a:lnTo>
                  <a:lnTo>
                    <a:pt x="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999" y="5094400"/>
              <a:ext cx="1268378" cy="6892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527999" y="509440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226"/>
                  </a:moveTo>
                  <a:lnTo>
                    <a:pt x="1185695" y="689226"/>
                  </a:lnTo>
                  <a:lnTo>
                    <a:pt x="1217861" y="682727"/>
                  </a:lnTo>
                  <a:lnTo>
                    <a:pt x="1244145" y="665003"/>
                  </a:lnTo>
                  <a:lnTo>
                    <a:pt x="1261874" y="638714"/>
                  </a:lnTo>
                  <a:lnTo>
                    <a:pt x="1268378" y="606518"/>
                  </a:lnTo>
                  <a:lnTo>
                    <a:pt x="1268378" y="82708"/>
                  </a:lnTo>
                  <a:lnTo>
                    <a:pt x="1261874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5" y="0"/>
                  </a:ln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500" y="638713"/>
                  </a:lnTo>
                  <a:lnTo>
                    <a:pt x="24227" y="665003"/>
                  </a:lnTo>
                  <a:lnTo>
                    <a:pt x="50520" y="682726"/>
                  </a:lnTo>
                  <a:lnTo>
                    <a:pt x="82721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577486" y="5198731"/>
            <a:ext cx="11696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0990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implementation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66454" y="5469859"/>
            <a:ext cx="79819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 marR="5080" indent="-21082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To-be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008878" y="2767043"/>
            <a:ext cx="1828164" cy="1515110"/>
            <a:chOff x="6008878" y="2767043"/>
            <a:chExt cx="1828164" cy="1515110"/>
          </a:xfrm>
        </p:grpSpPr>
        <p:sp>
          <p:nvSpPr>
            <p:cNvPr id="37" name="object 37"/>
            <p:cNvSpPr/>
            <p:nvPr/>
          </p:nvSpPr>
          <p:spPr>
            <a:xfrm>
              <a:off x="6030188" y="2788351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974810" y="3447078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6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016180" y="2774346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960803" y="3433072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7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561203" y="3592089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3" y="0"/>
                  </a:lnTo>
                  <a:lnTo>
                    <a:pt x="50517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498"/>
                  </a:lnTo>
                  <a:lnTo>
                    <a:pt x="6503" y="638715"/>
                  </a:lnTo>
                  <a:lnTo>
                    <a:pt x="24233" y="665023"/>
                  </a:lnTo>
                  <a:lnTo>
                    <a:pt x="50517" y="682761"/>
                  </a:lnTo>
                  <a:lnTo>
                    <a:pt x="82683" y="689265"/>
                  </a:ln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3"/>
                  </a:lnTo>
                  <a:lnTo>
                    <a:pt x="1261845" y="638715"/>
                  </a:lnTo>
                  <a:lnTo>
                    <a:pt x="1268349" y="606498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604418" y="3592089"/>
              <a:ext cx="1225550" cy="683260"/>
            </a:xfrm>
            <a:custGeom>
              <a:avLst/>
              <a:gdLst/>
              <a:ahLst/>
              <a:cxnLst/>
              <a:rect l="l" t="t" r="r" b="b"/>
              <a:pathLst>
                <a:path w="1225550" h="683260">
                  <a:moveTo>
                    <a:pt x="1142454" y="0"/>
                  </a:moveTo>
                  <a:lnTo>
                    <a:pt x="39468" y="0"/>
                  </a:lnTo>
                  <a:lnTo>
                    <a:pt x="7302" y="6504"/>
                  </a:lnTo>
                  <a:lnTo>
                    <a:pt x="0" y="11432"/>
                  </a:lnTo>
                </a:path>
                <a:path w="1225550" h="683260">
                  <a:moveTo>
                    <a:pt x="1174617" y="682761"/>
                  </a:moveTo>
                  <a:lnTo>
                    <a:pt x="1200901" y="665024"/>
                  </a:lnTo>
                  <a:lnTo>
                    <a:pt x="1218631" y="638716"/>
                  </a:lnTo>
                  <a:lnTo>
                    <a:pt x="1225134" y="606499"/>
                  </a:lnTo>
                  <a:lnTo>
                    <a:pt x="1225134" y="82766"/>
                  </a:lnTo>
                  <a:lnTo>
                    <a:pt x="1218631" y="50549"/>
                  </a:lnTo>
                  <a:lnTo>
                    <a:pt x="1200901" y="24241"/>
                  </a:lnTo>
                  <a:lnTo>
                    <a:pt x="1174617" y="6504"/>
                  </a:lnTo>
                  <a:lnTo>
                    <a:pt x="1142454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196" y="3578084"/>
              <a:ext cx="1268349" cy="6892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47196" y="3578084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4"/>
                  </a:lnTo>
                  <a:lnTo>
                    <a:pt x="1261845" y="638716"/>
                  </a:lnTo>
                  <a:lnTo>
                    <a:pt x="1268349" y="606499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499"/>
                  </a:lnTo>
                  <a:lnTo>
                    <a:pt x="6503" y="638716"/>
                  </a:lnTo>
                  <a:lnTo>
                    <a:pt x="24233" y="665024"/>
                  </a:lnTo>
                  <a:lnTo>
                    <a:pt x="50516" y="682761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90518" y="3682385"/>
            <a:ext cx="58229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98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 analysis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22145" y="2630253"/>
            <a:ext cx="73723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As-is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738631" y="2426970"/>
            <a:ext cx="1290320" cy="711835"/>
            <a:chOff x="4738631" y="2426970"/>
            <a:chExt cx="1290320" cy="711835"/>
          </a:xfrm>
        </p:grpSpPr>
        <p:sp>
          <p:nvSpPr>
            <p:cNvPr id="48" name="object 48"/>
            <p:cNvSpPr/>
            <p:nvPr/>
          </p:nvSpPr>
          <p:spPr>
            <a:xfrm>
              <a:off x="4759942" y="2448278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5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759941" y="2448278"/>
              <a:ext cx="1200785" cy="683260"/>
            </a:xfrm>
            <a:custGeom>
              <a:avLst/>
              <a:gdLst/>
              <a:ahLst/>
              <a:cxnLst/>
              <a:rect l="l" t="t" r="r" b="b"/>
              <a:pathLst>
                <a:path w="1200785" h="683260">
                  <a:moveTo>
                    <a:pt x="1185667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</a:path>
                <a:path w="1200785" h="683260">
                  <a:moveTo>
                    <a:pt x="35709" y="672759"/>
                  </a:moveTo>
                  <a:lnTo>
                    <a:pt x="50557" y="682763"/>
                  </a:lnTo>
                  <a:lnTo>
                    <a:pt x="50558" y="682763"/>
                  </a:lnTo>
                </a:path>
                <a:path w="1200785" h="683260">
                  <a:moveTo>
                    <a:pt x="1200412" y="2976"/>
                  </a:moveTo>
                  <a:lnTo>
                    <a:pt x="118566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5933" y="2434272"/>
              <a:ext cx="1268446" cy="68926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45934" y="2434272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79" y="689265"/>
                  </a:move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6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030696" y="2538671"/>
            <a:ext cx="69913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540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discovery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329283" y="2025490"/>
            <a:ext cx="106680" cy="422909"/>
            <a:chOff x="5329283" y="2025490"/>
            <a:chExt cx="106680" cy="422909"/>
          </a:xfrm>
        </p:grpSpPr>
        <p:sp>
          <p:nvSpPr>
            <p:cNvPr id="54" name="object 54"/>
            <p:cNvSpPr/>
            <p:nvPr/>
          </p:nvSpPr>
          <p:spPr>
            <a:xfrm>
              <a:off x="5389398" y="2046797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43291" y="2309977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4" y="0"/>
                  </a:moveTo>
                  <a:lnTo>
                    <a:pt x="0" y="0"/>
                  </a:lnTo>
                  <a:lnTo>
                    <a:pt x="46107" y="138300"/>
                  </a:lnTo>
                  <a:lnTo>
                    <a:pt x="92214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75391" y="2032792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29283" y="2295972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5" y="0"/>
                  </a:moveTo>
                  <a:lnTo>
                    <a:pt x="0" y="0"/>
                  </a:lnTo>
                  <a:lnTo>
                    <a:pt x="46108" y="138300"/>
                  </a:lnTo>
                  <a:lnTo>
                    <a:pt x="9221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889687" y="1449973"/>
            <a:ext cx="1904364" cy="858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identification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latin typeface="Calibri"/>
              <a:cs typeface="Calibri"/>
            </a:endParaRPr>
          </a:p>
          <a:p>
            <a:pPr marL="7620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Process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architecture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891935" y="4259896"/>
            <a:ext cx="1319530" cy="1546225"/>
            <a:chOff x="5891935" y="4259896"/>
            <a:chExt cx="1319530" cy="1546225"/>
          </a:xfrm>
        </p:grpSpPr>
        <p:sp>
          <p:nvSpPr>
            <p:cNvPr id="60" name="object 60"/>
            <p:cNvSpPr/>
            <p:nvPr/>
          </p:nvSpPr>
          <p:spPr>
            <a:xfrm>
              <a:off x="6652621" y="4281204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534725" y="5015227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6"/>
                  </a:lnTo>
                  <a:lnTo>
                    <a:pt x="145618" y="85713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638613" y="4267199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520718" y="5001223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4"/>
                  </a:lnTo>
                  <a:lnTo>
                    <a:pt x="145618" y="85712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913245" y="5109033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5" y="0"/>
                  </a:move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489" y="638712"/>
                  </a:lnTo>
                  <a:lnTo>
                    <a:pt x="24197" y="665001"/>
                  </a:lnTo>
                  <a:lnTo>
                    <a:pt x="50479" y="682726"/>
                  </a:lnTo>
                  <a:lnTo>
                    <a:pt x="82682" y="689225"/>
                  </a:lnTo>
                  <a:lnTo>
                    <a:pt x="1185670" y="689225"/>
                  </a:lnTo>
                  <a:lnTo>
                    <a:pt x="1217833" y="682725"/>
                  </a:lnTo>
                  <a:lnTo>
                    <a:pt x="1244115" y="665001"/>
                  </a:lnTo>
                  <a:lnTo>
                    <a:pt x="1261845" y="638711"/>
                  </a:lnTo>
                  <a:lnTo>
                    <a:pt x="1268349" y="606518"/>
                  </a:lnTo>
                  <a:lnTo>
                    <a:pt x="1268349" y="82707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1" y="6499"/>
                  </a:lnTo>
                  <a:lnTo>
                    <a:pt x="118566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5947593" y="5109033"/>
              <a:ext cx="1234440" cy="689610"/>
            </a:xfrm>
            <a:custGeom>
              <a:avLst/>
              <a:gdLst/>
              <a:ahLst/>
              <a:cxnLst/>
              <a:rect l="l" t="t" r="r" b="b"/>
              <a:pathLst>
                <a:path w="1234440" h="689610">
                  <a:moveTo>
                    <a:pt x="1151320" y="0"/>
                  </a:moveTo>
                  <a:lnTo>
                    <a:pt x="48334" y="0"/>
                  </a:lnTo>
                  <a:lnTo>
                    <a:pt x="16127" y="6499"/>
                  </a:lnTo>
                  <a:lnTo>
                    <a:pt x="0" y="17376"/>
                  </a:lnTo>
                </a:path>
                <a:path w="1234440" h="689610">
                  <a:moveTo>
                    <a:pt x="1151317" y="689226"/>
                  </a:moveTo>
                  <a:lnTo>
                    <a:pt x="1183483" y="682727"/>
                  </a:lnTo>
                  <a:lnTo>
                    <a:pt x="1209767" y="665002"/>
                  </a:lnTo>
                  <a:lnTo>
                    <a:pt x="1227497" y="638712"/>
                  </a:lnTo>
                  <a:lnTo>
                    <a:pt x="1234000" y="606518"/>
                  </a:lnTo>
                  <a:lnTo>
                    <a:pt x="1234000" y="82708"/>
                  </a:lnTo>
                  <a:lnTo>
                    <a:pt x="1227497" y="50512"/>
                  </a:lnTo>
                  <a:lnTo>
                    <a:pt x="1209767" y="24223"/>
                  </a:lnTo>
                  <a:lnTo>
                    <a:pt x="1183483" y="6499"/>
                  </a:lnTo>
                  <a:lnTo>
                    <a:pt x="115132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9237" y="5095028"/>
              <a:ext cx="1268349" cy="68922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899238" y="5095027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26"/>
                  </a:moveTo>
                  <a:lnTo>
                    <a:pt x="1185666" y="689226"/>
                  </a:lnTo>
                  <a:lnTo>
                    <a:pt x="1217832" y="682727"/>
                  </a:lnTo>
                  <a:lnTo>
                    <a:pt x="1244115" y="665003"/>
                  </a:lnTo>
                  <a:lnTo>
                    <a:pt x="1261845" y="638714"/>
                  </a:lnTo>
                  <a:lnTo>
                    <a:pt x="1268349" y="606518"/>
                  </a:lnTo>
                  <a:lnTo>
                    <a:pt x="1268349" y="82708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2" y="6499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489" y="638713"/>
                  </a:lnTo>
                  <a:lnTo>
                    <a:pt x="24196" y="665003"/>
                  </a:lnTo>
                  <a:lnTo>
                    <a:pt x="50475" y="682726"/>
                  </a:lnTo>
                  <a:lnTo>
                    <a:pt x="82682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215517" y="5199358"/>
            <a:ext cx="6362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65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redesign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32809" y="4478973"/>
            <a:ext cx="92392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Insights </a:t>
            </a:r>
            <a:r>
              <a:rPr sz="1050" spc="10" dirty="0">
                <a:latin typeface="Calibri"/>
                <a:cs typeface="Calibri"/>
              </a:rPr>
              <a:t>on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weaknesses</a:t>
            </a:r>
            <a:r>
              <a:rPr sz="1050" spc="5" dirty="0">
                <a:latin typeface="Calibri"/>
                <a:cs typeface="Calibri"/>
              </a:rPr>
              <a:t> and  their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impact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909209" y="1268763"/>
            <a:ext cx="6600825" cy="3966845"/>
            <a:chOff x="2909209" y="1268763"/>
            <a:chExt cx="6600825" cy="3966845"/>
          </a:xfrm>
        </p:grpSpPr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2030" y="1268763"/>
              <a:ext cx="1906559" cy="97846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5741" y="2692750"/>
              <a:ext cx="1728191" cy="19677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8863" y="4203466"/>
              <a:ext cx="1401067" cy="103158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937784" y="3542797"/>
              <a:ext cx="1289050" cy="692150"/>
            </a:xfrm>
            <a:custGeom>
              <a:avLst/>
              <a:gdLst/>
              <a:ahLst/>
              <a:cxnLst/>
              <a:rect l="l" t="t" r="r" b="b"/>
              <a:pathLst>
                <a:path w="1289050" h="692150">
                  <a:moveTo>
                    <a:pt x="0" y="115360"/>
                  </a:moveTo>
                  <a:lnTo>
                    <a:pt x="9065" y="70457"/>
                  </a:lnTo>
                  <a:lnTo>
                    <a:pt x="33788" y="33788"/>
                  </a:lnTo>
                  <a:lnTo>
                    <a:pt x="70457" y="9065"/>
                  </a:lnTo>
                  <a:lnTo>
                    <a:pt x="115360" y="0"/>
                  </a:lnTo>
                  <a:lnTo>
                    <a:pt x="1173613" y="0"/>
                  </a:lnTo>
                  <a:lnTo>
                    <a:pt x="1218516" y="9065"/>
                  </a:lnTo>
                  <a:lnTo>
                    <a:pt x="1255185" y="33788"/>
                  </a:lnTo>
                  <a:lnTo>
                    <a:pt x="1279908" y="70457"/>
                  </a:lnTo>
                  <a:lnTo>
                    <a:pt x="1288974" y="115360"/>
                  </a:lnTo>
                  <a:lnTo>
                    <a:pt x="1288974" y="576790"/>
                  </a:lnTo>
                  <a:lnTo>
                    <a:pt x="1279908" y="621693"/>
                  </a:lnTo>
                  <a:lnTo>
                    <a:pt x="1255185" y="658362"/>
                  </a:lnTo>
                  <a:lnTo>
                    <a:pt x="1218516" y="683085"/>
                  </a:lnTo>
                  <a:lnTo>
                    <a:pt x="1173613" y="692151"/>
                  </a:lnTo>
                  <a:lnTo>
                    <a:pt x="115360" y="692151"/>
                  </a:lnTo>
                  <a:lnTo>
                    <a:pt x="70457" y="683085"/>
                  </a:lnTo>
                  <a:lnTo>
                    <a:pt x="33788" y="658362"/>
                  </a:lnTo>
                  <a:lnTo>
                    <a:pt x="9065" y="621693"/>
                  </a:lnTo>
                  <a:lnTo>
                    <a:pt x="0" y="576790"/>
                  </a:lnTo>
                  <a:lnTo>
                    <a:pt x="0" y="115360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7880" y="4253660"/>
            <a:ext cx="1627827" cy="94367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6557" y="2377764"/>
            <a:ext cx="1543471" cy="822582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10250" y="6277102"/>
            <a:ext cx="1829109" cy="434987"/>
          </a:xfrm>
          <a:prstGeom prst="rect">
            <a:avLst/>
          </a:prstGeom>
        </p:spPr>
      </p:pic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982325" cy="6858000"/>
            <a:chOff x="0" y="0"/>
            <a:chExt cx="1098232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81944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7879" y="4047744"/>
              <a:ext cx="1027176" cy="1030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3872" y="4038600"/>
              <a:ext cx="1158239" cy="11186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719" y="4071053"/>
              <a:ext cx="936000" cy="937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33719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91350" y="4102100"/>
            <a:ext cx="821690" cy="84581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86995" marR="80010" algn="ctr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Ob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  PO</a:t>
            </a:r>
            <a:endParaRPr sz="1800" dirty="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confirm.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60776" y="4047744"/>
            <a:ext cx="1216660" cy="1030605"/>
            <a:chOff x="3160776" y="4047744"/>
            <a:chExt cx="1216660" cy="103060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55264" y="4047744"/>
              <a:ext cx="1027176" cy="10302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0776" y="4175760"/>
              <a:ext cx="1216152" cy="84124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0962" y="4071053"/>
              <a:ext cx="936000" cy="9376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00962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29223" y="4239259"/>
            <a:ext cx="880744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0325" marR="5080" indent="-47625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Sch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dul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37888" y="4047744"/>
            <a:ext cx="1045844" cy="1030605"/>
            <a:chOff x="4437888" y="4047744"/>
            <a:chExt cx="1045844" cy="103060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7032" y="4047744"/>
              <a:ext cx="1027176" cy="10302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7888" y="4175760"/>
              <a:ext cx="1045463" cy="8412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3430" y="4071053"/>
              <a:ext cx="936000" cy="93762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93430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06623" y="4239259"/>
            <a:ext cx="70993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10489" marR="5080" indent="-98425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Unloa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 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truck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56503" y="4038600"/>
            <a:ext cx="1122045" cy="1118870"/>
            <a:chOff x="5556503" y="4038600"/>
            <a:chExt cx="1122045" cy="1118870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2223" y="4047744"/>
              <a:ext cx="1027176" cy="10302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56503" y="4038600"/>
              <a:ext cx="1121663" cy="11186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8477" y="4071053"/>
              <a:ext cx="936000" cy="93762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48477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24364" y="4102100"/>
            <a:ext cx="78422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715" indent="635" algn="ctr">
              <a:lnSpc>
                <a:spcPct val="99400"/>
              </a:lnSpc>
              <a:spcBef>
                <a:spcPts val="1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Issue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eli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y 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receipt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039355" y="4047744"/>
            <a:ext cx="4782185" cy="1030605"/>
            <a:chOff x="3039355" y="4047744"/>
            <a:chExt cx="4782185" cy="1030605"/>
          </a:xfrm>
        </p:grpSpPr>
        <p:sp>
          <p:nvSpPr>
            <p:cNvPr id="28" name="object 28"/>
            <p:cNvSpPr/>
            <p:nvPr/>
          </p:nvSpPr>
          <p:spPr>
            <a:xfrm>
              <a:off x="3047292" y="4437331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6"/>
                  </a:lnTo>
                  <a:lnTo>
                    <a:pt x="317262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047292" y="4437331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224962" y="4437331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30" y="0"/>
                  </a:moveTo>
                  <a:lnTo>
                    <a:pt x="214730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30" y="153799"/>
                  </a:lnTo>
                  <a:lnTo>
                    <a:pt x="214730" y="205066"/>
                  </a:lnTo>
                  <a:lnTo>
                    <a:pt x="317262" y="102533"/>
                  </a:lnTo>
                  <a:lnTo>
                    <a:pt x="214730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224962" y="4437331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403759" y="4437331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6"/>
                  </a:lnTo>
                  <a:lnTo>
                    <a:pt x="317262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403759" y="4437331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7896" y="4047744"/>
              <a:ext cx="1027176" cy="10302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84847" y="4175760"/>
              <a:ext cx="1036320" cy="84124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4030" y="4071053"/>
              <a:ext cx="936000" cy="93762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834030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952780" y="4239259"/>
            <a:ext cx="69977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55244">
              <a:lnSpc>
                <a:spcPts val="2110"/>
              </a:lnSpc>
              <a:spcBef>
                <a:spcPts val="2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Check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invoic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85176" y="4047744"/>
            <a:ext cx="1216660" cy="1030605"/>
            <a:chOff x="7885176" y="4047744"/>
            <a:chExt cx="1216660" cy="1030605"/>
          </a:xfrm>
        </p:grpSpPr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79664" y="4047744"/>
              <a:ext cx="1027176" cy="10302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5176" y="4175760"/>
              <a:ext cx="1216152" cy="84124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5954" y="4071053"/>
              <a:ext cx="936000" cy="93762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025954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054216" y="4239259"/>
            <a:ext cx="880744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7145" marR="5080" indent="-508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Sch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dul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pay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033016" y="1984248"/>
            <a:ext cx="6047105" cy="2666365"/>
            <a:chOff x="2033016" y="1984248"/>
            <a:chExt cx="6047105" cy="2666365"/>
          </a:xfrm>
        </p:grpSpPr>
        <p:sp>
          <p:nvSpPr>
            <p:cNvPr id="46" name="object 46"/>
            <p:cNvSpPr/>
            <p:nvPr/>
          </p:nvSpPr>
          <p:spPr>
            <a:xfrm>
              <a:off x="7754642" y="4437331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6"/>
                  </a:lnTo>
                  <a:lnTo>
                    <a:pt x="317262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754642" y="4437331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87880" y="1993392"/>
              <a:ext cx="1027176" cy="10302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33016" y="1984248"/>
              <a:ext cx="1136904" cy="111861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845" y="2015971"/>
              <a:ext cx="936000" cy="93762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133845" y="2015971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2201795" y="2047747"/>
            <a:ext cx="80073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8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confirm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172967" y="1993392"/>
            <a:ext cx="1198245" cy="1030605"/>
            <a:chOff x="3172967" y="1993392"/>
            <a:chExt cx="1198245" cy="1030605"/>
          </a:xfrm>
        </p:grpSpPr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58311" y="1993392"/>
              <a:ext cx="1027176" cy="10302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72967" y="2121408"/>
              <a:ext cx="1197863" cy="8382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04631" y="2015971"/>
              <a:ext cx="935998" cy="93762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304631" y="2015971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342417" y="2184908"/>
            <a:ext cx="861694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29845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Package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duc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440935" y="1993392"/>
            <a:ext cx="1030605" cy="1030605"/>
            <a:chOff x="4440935" y="1993392"/>
            <a:chExt cx="1030605" cy="1030605"/>
          </a:xfrm>
        </p:grpSpPr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40935" y="1993392"/>
              <a:ext cx="1030224" cy="103022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29327" y="2121408"/>
              <a:ext cx="850391" cy="8382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7551" y="2015971"/>
              <a:ext cx="936000" cy="93762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487551" y="2015971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699170" y="2184908"/>
            <a:ext cx="51308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651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Load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ruc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492496" y="1993392"/>
            <a:ext cx="1256030" cy="1030605"/>
            <a:chOff x="5492496" y="1993392"/>
            <a:chExt cx="1256030" cy="1030605"/>
          </a:xfrm>
        </p:grpSpPr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08320" y="1993392"/>
              <a:ext cx="1027176" cy="10302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92496" y="2121408"/>
              <a:ext cx="1255776" cy="8382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3182" y="2015971"/>
              <a:ext cx="936000" cy="93762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653182" y="2015971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5662395" y="2184908"/>
            <a:ext cx="91757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5113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Notify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hipm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020572" y="1993392"/>
            <a:ext cx="4800600" cy="1030605"/>
            <a:chOff x="3020572" y="1993392"/>
            <a:chExt cx="4800600" cy="1030605"/>
          </a:xfrm>
        </p:grpSpPr>
        <p:sp>
          <p:nvSpPr>
            <p:cNvPr id="72" name="object 72"/>
            <p:cNvSpPr/>
            <p:nvPr/>
          </p:nvSpPr>
          <p:spPr>
            <a:xfrm>
              <a:off x="3028510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2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3028510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4192323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4192323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5385173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5385173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8" name="object 7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90944" y="1993392"/>
              <a:ext cx="1027176" cy="103022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87895" y="2121408"/>
              <a:ext cx="1033272" cy="83820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6689" y="2015971"/>
              <a:ext cx="936000" cy="937621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836689" y="2015971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6955438" y="2184908"/>
            <a:ext cx="69977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97155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Issue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invoic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7891271" y="1993392"/>
            <a:ext cx="1207135" cy="1030605"/>
            <a:chOff x="7891271" y="1993392"/>
            <a:chExt cx="1207135" cy="1030605"/>
          </a:xfrm>
        </p:grpSpPr>
        <p:pic>
          <p:nvPicPr>
            <p:cNvPr id="84" name="object 8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79663" y="1993392"/>
              <a:ext cx="1027176" cy="103022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91271" y="2121408"/>
              <a:ext cx="1207007" cy="8382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5954" y="2015971"/>
              <a:ext cx="936000" cy="937621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025954" y="2015971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8058979" y="2184908"/>
            <a:ext cx="8699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17475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Match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pay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546286" y="1990344"/>
            <a:ext cx="3674110" cy="2660015"/>
            <a:chOff x="6546286" y="1990344"/>
            <a:chExt cx="3674110" cy="2660015"/>
          </a:xfrm>
        </p:grpSpPr>
        <p:sp>
          <p:nvSpPr>
            <p:cNvPr id="90" name="object 90"/>
            <p:cNvSpPr/>
            <p:nvPr/>
          </p:nvSpPr>
          <p:spPr>
            <a:xfrm>
              <a:off x="7745442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2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7745442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6554223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6554223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6578590" y="4437331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6"/>
                  </a:lnTo>
                  <a:lnTo>
                    <a:pt x="317262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578590" y="4437331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6" name="object 9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76944" y="1990344"/>
              <a:ext cx="1057655" cy="105765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91600" y="2121408"/>
              <a:ext cx="1228344" cy="86258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9110492" y="2022927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468000" y="0"/>
                  </a:moveTo>
                  <a:lnTo>
                    <a:pt x="420149" y="2420"/>
                  </a:lnTo>
                  <a:lnTo>
                    <a:pt x="373681" y="9524"/>
                  </a:lnTo>
                  <a:lnTo>
                    <a:pt x="328831" y="21076"/>
                  </a:lnTo>
                  <a:lnTo>
                    <a:pt x="285833" y="36841"/>
                  </a:lnTo>
                  <a:lnTo>
                    <a:pt x="244923" y="56583"/>
                  </a:lnTo>
                  <a:lnTo>
                    <a:pt x="206336" y="80065"/>
                  </a:lnTo>
                  <a:lnTo>
                    <a:pt x="170308" y="107053"/>
                  </a:lnTo>
                  <a:lnTo>
                    <a:pt x="137074" y="137311"/>
                  </a:lnTo>
                  <a:lnTo>
                    <a:pt x="106868" y="170603"/>
                  </a:lnTo>
                  <a:lnTo>
                    <a:pt x="79927" y="206694"/>
                  </a:lnTo>
                  <a:lnTo>
                    <a:pt x="56485" y="245347"/>
                  </a:lnTo>
                  <a:lnTo>
                    <a:pt x="36777" y="286328"/>
                  </a:lnTo>
                  <a:lnTo>
                    <a:pt x="21040" y="329400"/>
                  </a:lnTo>
                  <a:lnTo>
                    <a:pt x="9508" y="374328"/>
                  </a:lnTo>
                  <a:lnTo>
                    <a:pt x="2416" y="420877"/>
                  </a:lnTo>
                  <a:lnTo>
                    <a:pt x="0" y="468810"/>
                  </a:lnTo>
                  <a:lnTo>
                    <a:pt x="2416" y="516743"/>
                  </a:lnTo>
                  <a:lnTo>
                    <a:pt x="9508" y="563292"/>
                  </a:lnTo>
                  <a:lnTo>
                    <a:pt x="21040" y="608220"/>
                  </a:lnTo>
                  <a:lnTo>
                    <a:pt x="36777" y="651292"/>
                  </a:lnTo>
                  <a:lnTo>
                    <a:pt x="56485" y="692273"/>
                  </a:lnTo>
                  <a:lnTo>
                    <a:pt x="79927" y="730927"/>
                  </a:lnTo>
                  <a:lnTo>
                    <a:pt x="106868" y="767018"/>
                  </a:lnTo>
                  <a:lnTo>
                    <a:pt x="137074" y="800310"/>
                  </a:lnTo>
                  <a:lnTo>
                    <a:pt x="170308" y="830568"/>
                  </a:lnTo>
                  <a:lnTo>
                    <a:pt x="206336" y="857556"/>
                  </a:lnTo>
                  <a:lnTo>
                    <a:pt x="244923" y="881038"/>
                  </a:lnTo>
                  <a:lnTo>
                    <a:pt x="285833" y="900780"/>
                  </a:lnTo>
                  <a:lnTo>
                    <a:pt x="328831" y="916545"/>
                  </a:lnTo>
                  <a:lnTo>
                    <a:pt x="373681" y="928097"/>
                  </a:lnTo>
                  <a:lnTo>
                    <a:pt x="420149" y="935201"/>
                  </a:lnTo>
                  <a:lnTo>
                    <a:pt x="468000" y="937621"/>
                  </a:lnTo>
                  <a:lnTo>
                    <a:pt x="515850" y="935201"/>
                  </a:lnTo>
                  <a:lnTo>
                    <a:pt x="562318" y="928097"/>
                  </a:lnTo>
                  <a:lnTo>
                    <a:pt x="607168" y="916545"/>
                  </a:lnTo>
                  <a:lnTo>
                    <a:pt x="650166" y="900780"/>
                  </a:lnTo>
                  <a:lnTo>
                    <a:pt x="691076" y="881038"/>
                  </a:lnTo>
                  <a:lnTo>
                    <a:pt x="729663" y="857556"/>
                  </a:lnTo>
                  <a:lnTo>
                    <a:pt x="765691" y="830568"/>
                  </a:lnTo>
                  <a:lnTo>
                    <a:pt x="798926" y="800310"/>
                  </a:lnTo>
                  <a:lnTo>
                    <a:pt x="829131" y="767018"/>
                  </a:lnTo>
                  <a:lnTo>
                    <a:pt x="856073" y="730927"/>
                  </a:lnTo>
                  <a:lnTo>
                    <a:pt x="879515" y="692273"/>
                  </a:lnTo>
                  <a:lnTo>
                    <a:pt x="899222" y="651292"/>
                  </a:lnTo>
                  <a:lnTo>
                    <a:pt x="914959" y="608220"/>
                  </a:lnTo>
                  <a:lnTo>
                    <a:pt x="926492" y="563292"/>
                  </a:lnTo>
                  <a:lnTo>
                    <a:pt x="933583" y="516743"/>
                  </a:lnTo>
                  <a:lnTo>
                    <a:pt x="936000" y="468810"/>
                  </a:lnTo>
                  <a:lnTo>
                    <a:pt x="933583" y="420877"/>
                  </a:lnTo>
                  <a:lnTo>
                    <a:pt x="926492" y="374328"/>
                  </a:lnTo>
                  <a:lnTo>
                    <a:pt x="914959" y="329400"/>
                  </a:lnTo>
                  <a:lnTo>
                    <a:pt x="899222" y="286328"/>
                  </a:lnTo>
                  <a:lnTo>
                    <a:pt x="879515" y="245347"/>
                  </a:lnTo>
                  <a:lnTo>
                    <a:pt x="856073" y="206694"/>
                  </a:lnTo>
                  <a:lnTo>
                    <a:pt x="829131" y="170603"/>
                  </a:lnTo>
                  <a:lnTo>
                    <a:pt x="798926" y="137311"/>
                  </a:lnTo>
                  <a:lnTo>
                    <a:pt x="765691" y="107053"/>
                  </a:lnTo>
                  <a:lnTo>
                    <a:pt x="729663" y="80065"/>
                  </a:lnTo>
                  <a:lnTo>
                    <a:pt x="691076" y="56583"/>
                  </a:lnTo>
                  <a:lnTo>
                    <a:pt x="650166" y="36841"/>
                  </a:lnTo>
                  <a:lnTo>
                    <a:pt x="607168" y="21076"/>
                  </a:lnTo>
                  <a:lnTo>
                    <a:pt x="562318" y="9524"/>
                  </a:lnTo>
                  <a:lnTo>
                    <a:pt x="515850" y="2420"/>
                  </a:lnTo>
                  <a:lnTo>
                    <a:pt x="468000" y="0"/>
                  </a:lnTo>
                  <a:close/>
                </a:path>
              </a:pathLst>
            </a:custGeom>
            <a:solidFill>
              <a:srgbClr val="E0773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9110492" y="2022927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468811"/>
                  </a:moveTo>
                  <a:lnTo>
                    <a:pt x="2416" y="420877"/>
                  </a:lnTo>
                  <a:lnTo>
                    <a:pt x="9508" y="374329"/>
                  </a:lnTo>
                  <a:lnTo>
                    <a:pt x="21040" y="329400"/>
                  </a:lnTo>
                  <a:lnTo>
                    <a:pt x="36777" y="286328"/>
                  </a:lnTo>
                  <a:lnTo>
                    <a:pt x="56485" y="245347"/>
                  </a:lnTo>
                  <a:lnTo>
                    <a:pt x="79927" y="206694"/>
                  </a:lnTo>
                  <a:lnTo>
                    <a:pt x="106868" y="170603"/>
                  </a:lnTo>
                  <a:lnTo>
                    <a:pt x="137074" y="137311"/>
                  </a:lnTo>
                  <a:lnTo>
                    <a:pt x="170308" y="107053"/>
                  </a:lnTo>
                  <a:lnTo>
                    <a:pt x="206336" y="80065"/>
                  </a:lnTo>
                  <a:lnTo>
                    <a:pt x="244923" y="56582"/>
                  </a:lnTo>
                  <a:lnTo>
                    <a:pt x="285833" y="36841"/>
                  </a:lnTo>
                  <a:lnTo>
                    <a:pt x="328831" y="21076"/>
                  </a:lnTo>
                  <a:lnTo>
                    <a:pt x="373681" y="9524"/>
                  </a:lnTo>
                  <a:lnTo>
                    <a:pt x="420149" y="2420"/>
                  </a:lnTo>
                  <a:lnTo>
                    <a:pt x="468000" y="0"/>
                  </a:lnTo>
                  <a:lnTo>
                    <a:pt x="515850" y="2420"/>
                  </a:lnTo>
                  <a:lnTo>
                    <a:pt x="562318" y="9524"/>
                  </a:lnTo>
                  <a:lnTo>
                    <a:pt x="607168" y="21076"/>
                  </a:lnTo>
                  <a:lnTo>
                    <a:pt x="650166" y="36841"/>
                  </a:lnTo>
                  <a:lnTo>
                    <a:pt x="691076" y="56582"/>
                  </a:lnTo>
                  <a:lnTo>
                    <a:pt x="729663" y="80065"/>
                  </a:lnTo>
                  <a:lnTo>
                    <a:pt x="765691" y="107053"/>
                  </a:lnTo>
                  <a:lnTo>
                    <a:pt x="798925" y="137311"/>
                  </a:lnTo>
                  <a:lnTo>
                    <a:pt x="829131" y="170603"/>
                  </a:lnTo>
                  <a:lnTo>
                    <a:pt x="856072" y="206694"/>
                  </a:lnTo>
                  <a:lnTo>
                    <a:pt x="879514" y="245347"/>
                  </a:lnTo>
                  <a:lnTo>
                    <a:pt x="899222" y="286328"/>
                  </a:lnTo>
                  <a:lnTo>
                    <a:pt x="914959" y="329400"/>
                  </a:lnTo>
                  <a:lnTo>
                    <a:pt x="926491" y="374329"/>
                  </a:lnTo>
                  <a:lnTo>
                    <a:pt x="933583" y="420877"/>
                  </a:lnTo>
                  <a:lnTo>
                    <a:pt x="936000" y="468811"/>
                  </a:lnTo>
                  <a:lnTo>
                    <a:pt x="933583" y="516744"/>
                  </a:lnTo>
                  <a:lnTo>
                    <a:pt x="926491" y="563292"/>
                  </a:lnTo>
                  <a:lnTo>
                    <a:pt x="914959" y="608221"/>
                  </a:lnTo>
                  <a:lnTo>
                    <a:pt x="899222" y="651293"/>
                  </a:lnTo>
                  <a:lnTo>
                    <a:pt x="879514" y="692274"/>
                  </a:lnTo>
                  <a:lnTo>
                    <a:pt x="856072" y="730927"/>
                  </a:lnTo>
                  <a:lnTo>
                    <a:pt x="829131" y="767018"/>
                  </a:lnTo>
                  <a:lnTo>
                    <a:pt x="798925" y="800310"/>
                  </a:lnTo>
                  <a:lnTo>
                    <a:pt x="765691" y="830568"/>
                  </a:lnTo>
                  <a:lnTo>
                    <a:pt x="729663" y="857556"/>
                  </a:lnTo>
                  <a:lnTo>
                    <a:pt x="691076" y="881039"/>
                  </a:lnTo>
                  <a:lnTo>
                    <a:pt x="650166" y="900780"/>
                  </a:lnTo>
                  <a:lnTo>
                    <a:pt x="607168" y="916545"/>
                  </a:lnTo>
                  <a:lnTo>
                    <a:pt x="562318" y="928097"/>
                  </a:lnTo>
                  <a:lnTo>
                    <a:pt x="515850" y="935201"/>
                  </a:lnTo>
                  <a:lnTo>
                    <a:pt x="468000" y="937622"/>
                  </a:lnTo>
                  <a:lnTo>
                    <a:pt x="420149" y="935201"/>
                  </a:lnTo>
                  <a:lnTo>
                    <a:pt x="373681" y="928097"/>
                  </a:lnTo>
                  <a:lnTo>
                    <a:pt x="328831" y="916545"/>
                  </a:lnTo>
                  <a:lnTo>
                    <a:pt x="285833" y="900780"/>
                  </a:lnTo>
                  <a:lnTo>
                    <a:pt x="244923" y="881039"/>
                  </a:lnTo>
                  <a:lnTo>
                    <a:pt x="206336" y="857556"/>
                  </a:lnTo>
                  <a:lnTo>
                    <a:pt x="170308" y="830568"/>
                  </a:lnTo>
                  <a:lnTo>
                    <a:pt x="137074" y="800310"/>
                  </a:lnTo>
                  <a:lnTo>
                    <a:pt x="106868" y="767018"/>
                  </a:lnTo>
                  <a:lnTo>
                    <a:pt x="79927" y="730927"/>
                  </a:lnTo>
                  <a:lnTo>
                    <a:pt x="56485" y="692274"/>
                  </a:lnTo>
                  <a:lnTo>
                    <a:pt x="36777" y="651293"/>
                  </a:lnTo>
                  <a:lnTo>
                    <a:pt x="21040" y="608221"/>
                  </a:lnTo>
                  <a:lnTo>
                    <a:pt x="9508" y="563292"/>
                  </a:lnTo>
                  <a:lnTo>
                    <a:pt x="2416" y="516744"/>
                  </a:lnTo>
                  <a:lnTo>
                    <a:pt x="0" y="468811"/>
                  </a:lnTo>
                  <a:close/>
                </a:path>
              </a:pathLst>
            </a:custGeom>
            <a:ln w="15875">
              <a:solidFill>
                <a:srgbClr val="A4562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9143517" y="2191003"/>
            <a:ext cx="8699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67005" marR="5080" indent="-154940">
              <a:lnSpc>
                <a:spcPts val="2110"/>
              </a:lnSpc>
              <a:spcBef>
                <a:spcPts val="2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aym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859536" y="1969007"/>
            <a:ext cx="9317990" cy="1774189"/>
            <a:chOff x="859536" y="1969007"/>
            <a:chExt cx="9317990" cy="1774189"/>
          </a:xfrm>
        </p:grpSpPr>
        <p:pic>
          <p:nvPicPr>
            <p:cNvPr id="102" name="object 10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73895" y="2639567"/>
              <a:ext cx="1103376" cy="1103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099448" y="2664081"/>
              <a:ext cx="998898" cy="99889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6592" y="1969007"/>
              <a:ext cx="1054608" cy="106070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59536" y="2103119"/>
              <a:ext cx="1188720" cy="859536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958810" y="2003370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467999" y="0"/>
                  </a:moveTo>
                  <a:lnTo>
                    <a:pt x="420149" y="2420"/>
                  </a:lnTo>
                  <a:lnTo>
                    <a:pt x="373681" y="9524"/>
                  </a:lnTo>
                  <a:lnTo>
                    <a:pt x="328830" y="21076"/>
                  </a:lnTo>
                  <a:lnTo>
                    <a:pt x="285833" y="36841"/>
                  </a:lnTo>
                  <a:lnTo>
                    <a:pt x="244923" y="56582"/>
                  </a:lnTo>
                  <a:lnTo>
                    <a:pt x="206336" y="80065"/>
                  </a:lnTo>
                  <a:lnTo>
                    <a:pt x="170308" y="107053"/>
                  </a:lnTo>
                  <a:lnTo>
                    <a:pt x="137073" y="137311"/>
                  </a:lnTo>
                  <a:lnTo>
                    <a:pt x="106868" y="170603"/>
                  </a:lnTo>
                  <a:lnTo>
                    <a:pt x="79927" y="206693"/>
                  </a:lnTo>
                  <a:lnTo>
                    <a:pt x="56485" y="245347"/>
                  </a:lnTo>
                  <a:lnTo>
                    <a:pt x="36777" y="286327"/>
                  </a:lnTo>
                  <a:lnTo>
                    <a:pt x="21040" y="329400"/>
                  </a:lnTo>
                  <a:lnTo>
                    <a:pt x="9508" y="374328"/>
                  </a:lnTo>
                  <a:lnTo>
                    <a:pt x="2416" y="420877"/>
                  </a:lnTo>
                  <a:lnTo>
                    <a:pt x="0" y="468810"/>
                  </a:lnTo>
                  <a:lnTo>
                    <a:pt x="2416" y="516743"/>
                  </a:lnTo>
                  <a:lnTo>
                    <a:pt x="9508" y="563292"/>
                  </a:lnTo>
                  <a:lnTo>
                    <a:pt x="21040" y="608220"/>
                  </a:lnTo>
                  <a:lnTo>
                    <a:pt x="36777" y="651292"/>
                  </a:lnTo>
                  <a:lnTo>
                    <a:pt x="56485" y="692273"/>
                  </a:lnTo>
                  <a:lnTo>
                    <a:pt x="79927" y="730927"/>
                  </a:lnTo>
                  <a:lnTo>
                    <a:pt x="106868" y="767018"/>
                  </a:lnTo>
                  <a:lnTo>
                    <a:pt x="137073" y="800310"/>
                  </a:lnTo>
                  <a:lnTo>
                    <a:pt x="170308" y="830568"/>
                  </a:lnTo>
                  <a:lnTo>
                    <a:pt x="206336" y="857556"/>
                  </a:lnTo>
                  <a:lnTo>
                    <a:pt x="244923" y="881038"/>
                  </a:lnTo>
                  <a:lnTo>
                    <a:pt x="285833" y="900780"/>
                  </a:lnTo>
                  <a:lnTo>
                    <a:pt x="328830" y="916545"/>
                  </a:lnTo>
                  <a:lnTo>
                    <a:pt x="373681" y="928097"/>
                  </a:lnTo>
                  <a:lnTo>
                    <a:pt x="420149" y="935201"/>
                  </a:lnTo>
                  <a:lnTo>
                    <a:pt x="467999" y="937621"/>
                  </a:lnTo>
                  <a:lnTo>
                    <a:pt x="515849" y="935201"/>
                  </a:lnTo>
                  <a:lnTo>
                    <a:pt x="562318" y="928097"/>
                  </a:lnTo>
                  <a:lnTo>
                    <a:pt x="607168" y="916545"/>
                  </a:lnTo>
                  <a:lnTo>
                    <a:pt x="650166" y="900780"/>
                  </a:lnTo>
                  <a:lnTo>
                    <a:pt x="691076" y="881038"/>
                  </a:lnTo>
                  <a:lnTo>
                    <a:pt x="729663" y="857556"/>
                  </a:lnTo>
                  <a:lnTo>
                    <a:pt x="765691" y="830568"/>
                  </a:lnTo>
                  <a:lnTo>
                    <a:pt x="798925" y="800310"/>
                  </a:lnTo>
                  <a:lnTo>
                    <a:pt x="829131" y="767018"/>
                  </a:lnTo>
                  <a:lnTo>
                    <a:pt x="856072" y="730927"/>
                  </a:lnTo>
                  <a:lnTo>
                    <a:pt x="879514" y="692273"/>
                  </a:lnTo>
                  <a:lnTo>
                    <a:pt x="899221" y="651292"/>
                  </a:lnTo>
                  <a:lnTo>
                    <a:pt x="914959" y="608220"/>
                  </a:lnTo>
                  <a:lnTo>
                    <a:pt x="926491" y="563292"/>
                  </a:lnTo>
                  <a:lnTo>
                    <a:pt x="933583" y="516743"/>
                  </a:lnTo>
                  <a:lnTo>
                    <a:pt x="935999" y="468810"/>
                  </a:lnTo>
                  <a:lnTo>
                    <a:pt x="933583" y="420877"/>
                  </a:lnTo>
                  <a:lnTo>
                    <a:pt x="926491" y="374328"/>
                  </a:lnTo>
                  <a:lnTo>
                    <a:pt x="914959" y="329400"/>
                  </a:lnTo>
                  <a:lnTo>
                    <a:pt x="899221" y="286327"/>
                  </a:lnTo>
                  <a:lnTo>
                    <a:pt x="879514" y="245347"/>
                  </a:lnTo>
                  <a:lnTo>
                    <a:pt x="856072" y="206693"/>
                  </a:lnTo>
                  <a:lnTo>
                    <a:pt x="829131" y="170603"/>
                  </a:lnTo>
                  <a:lnTo>
                    <a:pt x="798925" y="137311"/>
                  </a:lnTo>
                  <a:lnTo>
                    <a:pt x="765691" y="107053"/>
                  </a:lnTo>
                  <a:lnTo>
                    <a:pt x="729663" y="80065"/>
                  </a:lnTo>
                  <a:lnTo>
                    <a:pt x="691076" y="56582"/>
                  </a:lnTo>
                  <a:lnTo>
                    <a:pt x="650166" y="36841"/>
                  </a:lnTo>
                  <a:lnTo>
                    <a:pt x="607168" y="21076"/>
                  </a:lnTo>
                  <a:lnTo>
                    <a:pt x="562318" y="9524"/>
                  </a:lnTo>
                  <a:lnTo>
                    <a:pt x="515849" y="2420"/>
                  </a:lnTo>
                  <a:lnTo>
                    <a:pt x="467999" y="0"/>
                  </a:lnTo>
                  <a:close/>
                </a:path>
              </a:pathLst>
            </a:custGeom>
            <a:solidFill>
              <a:srgbClr val="E0773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58810" y="2003370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468811"/>
                  </a:moveTo>
                  <a:lnTo>
                    <a:pt x="2416" y="420877"/>
                  </a:lnTo>
                  <a:lnTo>
                    <a:pt x="9508" y="374329"/>
                  </a:lnTo>
                  <a:lnTo>
                    <a:pt x="21040" y="329400"/>
                  </a:lnTo>
                  <a:lnTo>
                    <a:pt x="36777" y="286328"/>
                  </a:lnTo>
                  <a:lnTo>
                    <a:pt x="56485" y="245347"/>
                  </a:lnTo>
                  <a:lnTo>
                    <a:pt x="79927" y="206694"/>
                  </a:lnTo>
                  <a:lnTo>
                    <a:pt x="106868" y="170603"/>
                  </a:lnTo>
                  <a:lnTo>
                    <a:pt x="137074" y="137311"/>
                  </a:lnTo>
                  <a:lnTo>
                    <a:pt x="170308" y="107053"/>
                  </a:lnTo>
                  <a:lnTo>
                    <a:pt x="206336" y="80065"/>
                  </a:lnTo>
                  <a:lnTo>
                    <a:pt x="244923" y="56582"/>
                  </a:lnTo>
                  <a:lnTo>
                    <a:pt x="285833" y="36841"/>
                  </a:lnTo>
                  <a:lnTo>
                    <a:pt x="328831" y="21076"/>
                  </a:lnTo>
                  <a:lnTo>
                    <a:pt x="373681" y="9524"/>
                  </a:lnTo>
                  <a:lnTo>
                    <a:pt x="420149" y="2420"/>
                  </a:lnTo>
                  <a:lnTo>
                    <a:pt x="468000" y="0"/>
                  </a:lnTo>
                  <a:lnTo>
                    <a:pt x="515850" y="2420"/>
                  </a:lnTo>
                  <a:lnTo>
                    <a:pt x="562318" y="9524"/>
                  </a:lnTo>
                  <a:lnTo>
                    <a:pt x="607168" y="21076"/>
                  </a:lnTo>
                  <a:lnTo>
                    <a:pt x="650166" y="36841"/>
                  </a:lnTo>
                  <a:lnTo>
                    <a:pt x="691076" y="56582"/>
                  </a:lnTo>
                  <a:lnTo>
                    <a:pt x="729663" y="80065"/>
                  </a:lnTo>
                  <a:lnTo>
                    <a:pt x="765691" y="107053"/>
                  </a:lnTo>
                  <a:lnTo>
                    <a:pt x="798925" y="137311"/>
                  </a:lnTo>
                  <a:lnTo>
                    <a:pt x="829131" y="170603"/>
                  </a:lnTo>
                  <a:lnTo>
                    <a:pt x="856072" y="206694"/>
                  </a:lnTo>
                  <a:lnTo>
                    <a:pt x="879514" y="245347"/>
                  </a:lnTo>
                  <a:lnTo>
                    <a:pt x="899222" y="286328"/>
                  </a:lnTo>
                  <a:lnTo>
                    <a:pt x="914959" y="329400"/>
                  </a:lnTo>
                  <a:lnTo>
                    <a:pt x="926491" y="374329"/>
                  </a:lnTo>
                  <a:lnTo>
                    <a:pt x="933583" y="420877"/>
                  </a:lnTo>
                  <a:lnTo>
                    <a:pt x="936000" y="468811"/>
                  </a:lnTo>
                  <a:lnTo>
                    <a:pt x="933583" y="516744"/>
                  </a:lnTo>
                  <a:lnTo>
                    <a:pt x="926491" y="563292"/>
                  </a:lnTo>
                  <a:lnTo>
                    <a:pt x="914959" y="608221"/>
                  </a:lnTo>
                  <a:lnTo>
                    <a:pt x="899222" y="651293"/>
                  </a:lnTo>
                  <a:lnTo>
                    <a:pt x="879514" y="692274"/>
                  </a:lnTo>
                  <a:lnTo>
                    <a:pt x="856072" y="730927"/>
                  </a:lnTo>
                  <a:lnTo>
                    <a:pt x="829131" y="767018"/>
                  </a:lnTo>
                  <a:lnTo>
                    <a:pt x="798925" y="800310"/>
                  </a:lnTo>
                  <a:lnTo>
                    <a:pt x="765691" y="830568"/>
                  </a:lnTo>
                  <a:lnTo>
                    <a:pt x="729663" y="857556"/>
                  </a:lnTo>
                  <a:lnTo>
                    <a:pt x="691076" y="881039"/>
                  </a:lnTo>
                  <a:lnTo>
                    <a:pt x="650166" y="900780"/>
                  </a:lnTo>
                  <a:lnTo>
                    <a:pt x="607168" y="916545"/>
                  </a:lnTo>
                  <a:lnTo>
                    <a:pt x="562318" y="928097"/>
                  </a:lnTo>
                  <a:lnTo>
                    <a:pt x="515850" y="935201"/>
                  </a:lnTo>
                  <a:lnTo>
                    <a:pt x="468000" y="937622"/>
                  </a:lnTo>
                  <a:lnTo>
                    <a:pt x="420149" y="935201"/>
                  </a:lnTo>
                  <a:lnTo>
                    <a:pt x="373681" y="928097"/>
                  </a:lnTo>
                  <a:lnTo>
                    <a:pt x="328831" y="916545"/>
                  </a:lnTo>
                  <a:lnTo>
                    <a:pt x="285833" y="900780"/>
                  </a:lnTo>
                  <a:lnTo>
                    <a:pt x="244923" y="881039"/>
                  </a:lnTo>
                  <a:lnTo>
                    <a:pt x="206336" y="857556"/>
                  </a:lnTo>
                  <a:lnTo>
                    <a:pt x="170308" y="830568"/>
                  </a:lnTo>
                  <a:lnTo>
                    <a:pt x="137074" y="800310"/>
                  </a:lnTo>
                  <a:lnTo>
                    <a:pt x="106868" y="767018"/>
                  </a:lnTo>
                  <a:lnTo>
                    <a:pt x="79927" y="730927"/>
                  </a:lnTo>
                  <a:lnTo>
                    <a:pt x="56485" y="692274"/>
                  </a:lnTo>
                  <a:lnTo>
                    <a:pt x="36777" y="651293"/>
                  </a:lnTo>
                  <a:lnTo>
                    <a:pt x="21040" y="608221"/>
                  </a:lnTo>
                  <a:lnTo>
                    <a:pt x="9508" y="563292"/>
                  </a:lnTo>
                  <a:lnTo>
                    <a:pt x="2416" y="516744"/>
                  </a:lnTo>
                  <a:lnTo>
                    <a:pt x="0" y="468811"/>
                  </a:lnTo>
                  <a:close/>
                </a:path>
              </a:pathLst>
            </a:custGeom>
            <a:ln w="15875">
              <a:solidFill>
                <a:srgbClr val="A4562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1011678" y="2172715"/>
            <a:ext cx="83121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endParaRPr sz="1800" dirty="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received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877824" y="2374312"/>
            <a:ext cx="8379459" cy="2722245"/>
            <a:chOff x="877824" y="2374312"/>
            <a:chExt cx="8379459" cy="2722245"/>
          </a:xfrm>
        </p:grpSpPr>
        <p:pic>
          <p:nvPicPr>
            <p:cNvPr id="110" name="object 11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7824" y="2566416"/>
              <a:ext cx="1176527" cy="117652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03843" y="2590411"/>
              <a:ext cx="1072570" cy="1072570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8931939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30" y="0"/>
                  </a:moveTo>
                  <a:lnTo>
                    <a:pt x="214730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30" y="153799"/>
                  </a:lnTo>
                  <a:lnTo>
                    <a:pt x="214730" y="205065"/>
                  </a:lnTo>
                  <a:lnTo>
                    <a:pt x="317262" y="102533"/>
                  </a:lnTo>
                  <a:lnTo>
                    <a:pt x="214730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931939" y="2389205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858010" y="2382249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2" y="102532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858010" y="2382249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6" name="object 11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1832" y="4038600"/>
              <a:ext cx="1054608" cy="105765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78408" y="4169664"/>
              <a:ext cx="981455" cy="85953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973765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467999" y="0"/>
                  </a:moveTo>
                  <a:lnTo>
                    <a:pt x="420149" y="2420"/>
                  </a:lnTo>
                  <a:lnTo>
                    <a:pt x="373681" y="9524"/>
                  </a:lnTo>
                  <a:lnTo>
                    <a:pt x="328831" y="21076"/>
                  </a:lnTo>
                  <a:lnTo>
                    <a:pt x="285833" y="36841"/>
                  </a:lnTo>
                  <a:lnTo>
                    <a:pt x="244923" y="56583"/>
                  </a:lnTo>
                  <a:lnTo>
                    <a:pt x="206336" y="80065"/>
                  </a:lnTo>
                  <a:lnTo>
                    <a:pt x="170308" y="107053"/>
                  </a:lnTo>
                  <a:lnTo>
                    <a:pt x="137074" y="137311"/>
                  </a:lnTo>
                  <a:lnTo>
                    <a:pt x="106868" y="170603"/>
                  </a:lnTo>
                  <a:lnTo>
                    <a:pt x="79927" y="206694"/>
                  </a:lnTo>
                  <a:lnTo>
                    <a:pt x="56485" y="245348"/>
                  </a:lnTo>
                  <a:lnTo>
                    <a:pt x="36777" y="286329"/>
                  </a:lnTo>
                  <a:lnTo>
                    <a:pt x="21040" y="329401"/>
                  </a:lnTo>
                  <a:lnTo>
                    <a:pt x="9508" y="374329"/>
                  </a:lnTo>
                  <a:lnTo>
                    <a:pt x="2416" y="420878"/>
                  </a:lnTo>
                  <a:lnTo>
                    <a:pt x="0" y="468811"/>
                  </a:lnTo>
                  <a:lnTo>
                    <a:pt x="2416" y="516744"/>
                  </a:lnTo>
                  <a:lnTo>
                    <a:pt x="9508" y="563293"/>
                  </a:lnTo>
                  <a:lnTo>
                    <a:pt x="21040" y="608221"/>
                  </a:lnTo>
                  <a:lnTo>
                    <a:pt x="36777" y="651293"/>
                  </a:lnTo>
                  <a:lnTo>
                    <a:pt x="56485" y="692274"/>
                  </a:lnTo>
                  <a:lnTo>
                    <a:pt x="79927" y="730927"/>
                  </a:lnTo>
                  <a:lnTo>
                    <a:pt x="106868" y="767018"/>
                  </a:lnTo>
                  <a:lnTo>
                    <a:pt x="137074" y="800310"/>
                  </a:lnTo>
                  <a:lnTo>
                    <a:pt x="170308" y="830568"/>
                  </a:lnTo>
                  <a:lnTo>
                    <a:pt x="206336" y="857556"/>
                  </a:lnTo>
                  <a:lnTo>
                    <a:pt x="244923" y="881038"/>
                  </a:lnTo>
                  <a:lnTo>
                    <a:pt x="285833" y="900780"/>
                  </a:lnTo>
                  <a:lnTo>
                    <a:pt x="328831" y="916545"/>
                  </a:lnTo>
                  <a:lnTo>
                    <a:pt x="373681" y="928097"/>
                  </a:lnTo>
                  <a:lnTo>
                    <a:pt x="420149" y="935201"/>
                  </a:lnTo>
                  <a:lnTo>
                    <a:pt x="467999" y="937621"/>
                  </a:lnTo>
                  <a:lnTo>
                    <a:pt x="515850" y="935201"/>
                  </a:lnTo>
                  <a:lnTo>
                    <a:pt x="562318" y="928097"/>
                  </a:lnTo>
                  <a:lnTo>
                    <a:pt x="607168" y="916545"/>
                  </a:lnTo>
                  <a:lnTo>
                    <a:pt x="650166" y="900780"/>
                  </a:lnTo>
                  <a:lnTo>
                    <a:pt x="691076" y="881038"/>
                  </a:lnTo>
                  <a:lnTo>
                    <a:pt x="729663" y="857556"/>
                  </a:lnTo>
                  <a:lnTo>
                    <a:pt x="765691" y="830568"/>
                  </a:lnTo>
                  <a:lnTo>
                    <a:pt x="798925" y="800310"/>
                  </a:lnTo>
                  <a:lnTo>
                    <a:pt x="829131" y="767018"/>
                  </a:lnTo>
                  <a:lnTo>
                    <a:pt x="856072" y="730927"/>
                  </a:lnTo>
                  <a:lnTo>
                    <a:pt x="879514" y="692274"/>
                  </a:lnTo>
                  <a:lnTo>
                    <a:pt x="899222" y="651293"/>
                  </a:lnTo>
                  <a:lnTo>
                    <a:pt x="914959" y="608221"/>
                  </a:lnTo>
                  <a:lnTo>
                    <a:pt x="926491" y="563293"/>
                  </a:lnTo>
                  <a:lnTo>
                    <a:pt x="933583" y="516744"/>
                  </a:lnTo>
                  <a:lnTo>
                    <a:pt x="936000" y="468811"/>
                  </a:lnTo>
                  <a:lnTo>
                    <a:pt x="933583" y="420878"/>
                  </a:lnTo>
                  <a:lnTo>
                    <a:pt x="926491" y="374329"/>
                  </a:lnTo>
                  <a:lnTo>
                    <a:pt x="914959" y="329401"/>
                  </a:lnTo>
                  <a:lnTo>
                    <a:pt x="899222" y="286329"/>
                  </a:lnTo>
                  <a:lnTo>
                    <a:pt x="879514" y="245348"/>
                  </a:lnTo>
                  <a:lnTo>
                    <a:pt x="856072" y="206694"/>
                  </a:lnTo>
                  <a:lnTo>
                    <a:pt x="829131" y="170603"/>
                  </a:lnTo>
                  <a:lnTo>
                    <a:pt x="798925" y="137311"/>
                  </a:lnTo>
                  <a:lnTo>
                    <a:pt x="765691" y="107053"/>
                  </a:lnTo>
                  <a:lnTo>
                    <a:pt x="729663" y="80065"/>
                  </a:lnTo>
                  <a:lnTo>
                    <a:pt x="691076" y="56583"/>
                  </a:lnTo>
                  <a:lnTo>
                    <a:pt x="650166" y="36841"/>
                  </a:lnTo>
                  <a:lnTo>
                    <a:pt x="607168" y="21076"/>
                  </a:lnTo>
                  <a:lnTo>
                    <a:pt x="562318" y="9524"/>
                  </a:lnTo>
                  <a:lnTo>
                    <a:pt x="515850" y="2420"/>
                  </a:lnTo>
                  <a:lnTo>
                    <a:pt x="467999" y="0"/>
                  </a:lnTo>
                  <a:close/>
                </a:path>
              </a:pathLst>
            </a:custGeom>
            <a:solidFill>
              <a:srgbClr val="E0773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73765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468811"/>
                  </a:moveTo>
                  <a:lnTo>
                    <a:pt x="2416" y="420877"/>
                  </a:lnTo>
                  <a:lnTo>
                    <a:pt x="9508" y="374329"/>
                  </a:lnTo>
                  <a:lnTo>
                    <a:pt x="21040" y="329400"/>
                  </a:lnTo>
                  <a:lnTo>
                    <a:pt x="36777" y="286328"/>
                  </a:lnTo>
                  <a:lnTo>
                    <a:pt x="56485" y="245347"/>
                  </a:lnTo>
                  <a:lnTo>
                    <a:pt x="79927" y="206694"/>
                  </a:lnTo>
                  <a:lnTo>
                    <a:pt x="106868" y="170603"/>
                  </a:lnTo>
                  <a:lnTo>
                    <a:pt x="137074" y="137311"/>
                  </a:lnTo>
                  <a:lnTo>
                    <a:pt x="170308" y="107053"/>
                  </a:lnTo>
                  <a:lnTo>
                    <a:pt x="206336" y="80065"/>
                  </a:lnTo>
                  <a:lnTo>
                    <a:pt x="244923" y="56582"/>
                  </a:lnTo>
                  <a:lnTo>
                    <a:pt x="285833" y="36841"/>
                  </a:lnTo>
                  <a:lnTo>
                    <a:pt x="328831" y="21076"/>
                  </a:lnTo>
                  <a:lnTo>
                    <a:pt x="373681" y="9524"/>
                  </a:lnTo>
                  <a:lnTo>
                    <a:pt x="420149" y="2420"/>
                  </a:lnTo>
                  <a:lnTo>
                    <a:pt x="468000" y="0"/>
                  </a:lnTo>
                  <a:lnTo>
                    <a:pt x="515850" y="2420"/>
                  </a:lnTo>
                  <a:lnTo>
                    <a:pt x="562318" y="9524"/>
                  </a:lnTo>
                  <a:lnTo>
                    <a:pt x="607168" y="21076"/>
                  </a:lnTo>
                  <a:lnTo>
                    <a:pt x="650166" y="36841"/>
                  </a:lnTo>
                  <a:lnTo>
                    <a:pt x="691076" y="56582"/>
                  </a:lnTo>
                  <a:lnTo>
                    <a:pt x="729663" y="80065"/>
                  </a:lnTo>
                  <a:lnTo>
                    <a:pt x="765691" y="107053"/>
                  </a:lnTo>
                  <a:lnTo>
                    <a:pt x="798925" y="137311"/>
                  </a:lnTo>
                  <a:lnTo>
                    <a:pt x="829131" y="170603"/>
                  </a:lnTo>
                  <a:lnTo>
                    <a:pt x="856072" y="206694"/>
                  </a:lnTo>
                  <a:lnTo>
                    <a:pt x="879514" y="245347"/>
                  </a:lnTo>
                  <a:lnTo>
                    <a:pt x="899222" y="286328"/>
                  </a:lnTo>
                  <a:lnTo>
                    <a:pt x="914959" y="329400"/>
                  </a:lnTo>
                  <a:lnTo>
                    <a:pt x="926491" y="374329"/>
                  </a:lnTo>
                  <a:lnTo>
                    <a:pt x="933583" y="420877"/>
                  </a:lnTo>
                  <a:lnTo>
                    <a:pt x="936000" y="468811"/>
                  </a:lnTo>
                  <a:lnTo>
                    <a:pt x="933583" y="516744"/>
                  </a:lnTo>
                  <a:lnTo>
                    <a:pt x="926491" y="563292"/>
                  </a:lnTo>
                  <a:lnTo>
                    <a:pt x="914959" y="608221"/>
                  </a:lnTo>
                  <a:lnTo>
                    <a:pt x="899222" y="651293"/>
                  </a:lnTo>
                  <a:lnTo>
                    <a:pt x="879514" y="692274"/>
                  </a:lnTo>
                  <a:lnTo>
                    <a:pt x="856072" y="730927"/>
                  </a:lnTo>
                  <a:lnTo>
                    <a:pt x="829131" y="767018"/>
                  </a:lnTo>
                  <a:lnTo>
                    <a:pt x="798925" y="800310"/>
                  </a:lnTo>
                  <a:lnTo>
                    <a:pt x="765691" y="830568"/>
                  </a:lnTo>
                  <a:lnTo>
                    <a:pt x="729663" y="857556"/>
                  </a:lnTo>
                  <a:lnTo>
                    <a:pt x="691076" y="881039"/>
                  </a:lnTo>
                  <a:lnTo>
                    <a:pt x="650166" y="900780"/>
                  </a:lnTo>
                  <a:lnTo>
                    <a:pt x="607168" y="916545"/>
                  </a:lnTo>
                  <a:lnTo>
                    <a:pt x="562318" y="928097"/>
                  </a:lnTo>
                  <a:lnTo>
                    <a:pt x="515850" y="935201"/>
                  </a:lnTo>
                  <a:lnTo>
                    <a:pt x="468000" y="937622"/>
                  </a:lnTo>
                  <a:lnTo>
                    <a:pt x="420149" y="935201"/>
                  </a:lnTo>
                  <a:lnTo>
                    <a:pt x="373681" y="928097"/>
                  </a:lnTo>
                  <a:lnTo>
                    <a:pt x="328831" y="916545"/>
                  </a:lnTo>
                  <a:lnTo>
                    <a:pt x="285833" y="900780"/>
                  </a:lnTo>
                  <a:lnTo>
                    <a:pt x="244923" y="881039"/>
                  </a:lnTo>
                  <a:lnTo>
                    <a:pt x="206336" y="857556"/>
                  </a:lnTo>
                  <a:lnTo>
                    <a:pt x="170308" y="830568"/>
                  </a:lnTo>
                  <a:lnTo>
                    <a:pt x="137074" y="800310"/>
                  </a:lnTo>
                  <a:lnTo>
                    <a:pt x="106868" y="767018"/>
                  </a:lnTo>
                  <a:lnTo>
                    <a:pt x="79927" y="730927"/>
                  </a:lnTo>
                  <a:lnTo>
                    <a:pt x="56485" y="692274"/>
                  </a:lnTo>
                  <a:lnTo>
                    <a:pt x="36777" y="651293"/>
                  </a:lnTo>
                  <a:lnTo>
                    <a:pt x="21040" y="608221"/>
                  </a:lnTo>
                  <a:lnTo>
                    <a:pt x="9508" y="563292"/>
                  </a:lnTo>
                  <a:lnTo>
                    <a:pt x="2416" y="516744"/>
                  </a:lnTo>
                  <a:lnTo>
                    <a:pt x="0" y="468811"/>
                  </a:lnTo>
                  <a:close/>
                </a:path>
              </a:pathLst>
            </a:custGeom>
            <a:ln w="15875">
              <a:solidFill>
                <a:srgbClr val="A4562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1131408" y="4239259"/>
            <a:ext cx="62103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35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endParaRPr sz="1800" dirty="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issued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9070847" y="4038600"/>
            <a:ext cx="1057910" cy="1057910"/>
            <a:chOff x="9070847" y="4038600"/>
            <a:chExt cx="1057910" cy="1057910"/>
          </a:xfrm>
        </p:grpSpPr>
        <p:pic>
          <p:nvPicPr>
            <p:cNvPr id="122" name="object 12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070847" y="4038600"/>
              <a:ext cx="1057655" cy="105765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070847" y="4169663"/>
              <a:ext cx="1057655" cy="859536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9104445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468000" y="0"/>
                  </a:moveTo>
                  <a:lnTo>
                    <a:pt x="420149" y="2420"/>
                  </a:lnTo>
                  <a:lnTo>
                    <a:pt x="373681" y="9524"/>
                  </a:lnTo>
                  <a:lnTo>
                    <a:pt x="328831" y="21076"/>
                  </a:lnTo>
                  <a:lnTo>
                    <a:pt x="285833" y="36841"/>
                  </a:lnTo>
                  <a:lnTo>
                    <a:pt x="244923" y="56583"/>
                  </a:lnTo>
                  <a:lnTo>
                    <a:pt x="206336" y="80065"/>
                  </a:lnTo>
                  <a:lnTo>
                    <a:pt x="170308" y="107053"/>
                  </a:lnTo>
                  <a:lnTo>
                    <a:pt x="137074" y="137311"/>
                  </a:lnTo>
                  <a:lnTo>
                    <a:pt x="106868" y="170603"/>
                  </a:lnTo>
                  <a:lnTo>
                    <a:pt x="79927" y="206694"/>
                  </a:lnTo>
                  <a:lnTo>
                    <a:pt x="56485" y="245348"/>
                  </a:lnTo>
                  <a:lnTo>
                    <a:pt x="36777" y="286329"/>
                  </a:lnTo>
                  <a:lnTo>
                    <a:pt x="21040" y="329401"/>
                  </a:lnTo>
                  <a:lnTo>
                    <a:pt x="9508" y="374329"/>
                  </a:lnTo>
                  <a:lnTo>
                    <a:pt x="2416" y="420878"/>
                  </a:lnTo>
                  <a:lnTo>
                    <a:pt x="0" y="468811"/>
                  </a:lnTo>
                  <a:lnTo>
                    <a:pt x="2416" y="516744"/>
                  </a:lnTo>
                  <a:lnTo>
                    <a:pt x="9508" y="563293"/>
                  </a:lnTo>
                  <a:lnTo>
                    <a:pt x="21040" y="608221"/>
                  </a:lnTo>
                  <a:lnTo>
                    <a:pt x="36777" y="651293"/>
                  </a:lnTo>
                  <a:lnTo>
                    <a:pt x="56485" y="692274"/>
                  </a:lnTo>
                  <a:lnTo>
                    <a:pt x="79927" y="730927"/>
                  </a:lnTo>
                  <a:lnTo>
                    <a:pt x="106868" y="767018"/>
                  </a:lnTo>
                  <a:lnTo>
                    <a:pt x="137074" y="800310"/>
                  </a:lnTo>
                  <a:lnTo>
                    <a:pt x="170308" y="830568"/>
                  </a:lnTo>
                  <a:lnTo>
                    <a:pt x="206336" y="857556"/>
                  </a:lnTo>
                  <a:lnTo>
                    <a:pt x="244923" y="881038"/>
                  </a:lnTo>
                  <a:lnTo>
                    <a:pt x="285833" y="900780"/>
                  </a:lnTo>
                  <a:lnTo>
                    <a:pt x="328831" y="916545"/>
                  </a:lnTo>
                  <a:lnTo>
                    <a:pt x="373681" y="928097"/>
                  </a:lnTo>
                  <a:lnTo>
                    <a:pt x="420149" y="935201"/>
                  </a:lnTo>
                  <a:lnTo>
                    <a:pt x="468000" y="937621"/>
                  </a:lnTo>
                  <a:lnTo>
                    <a:pt x="515850" y="935201"/>
                  </a:lnTo>
                  <a:lnTo>
                    <a:pt x="562318" y="928097"/>
                  </a:lnTo>
                  <a:lnTo>
                    <a:pt x="607168" y="916545"/>
                  </a:lnTo>
                  <a:lnTo>
                    <a:pt x="650166" y="900780"/>
                  </a:lnTo>
                  <a:lnTo>
                    <a:pt x="691076" y="881038"/>
                  </a:lnTo>
                  <a:lnTo>
                    <a:pt x="729663" y="857556"/>
                  </a:lnTo>
                  <a:lnTo>
                    <a:pt x="765691" y="830568"/>
                  </a:lnTo>
                  <a:lnTo>
                    <a:pt x="798926" y="800310"/>
                  </a:lnTo>
                  <a:lnTo>
                    <a:pt x="829131" y="767018"/>
                  </a:lnTo>
                  <a:lnTo>
                    <a:pt x="856073" y="730927"/>
                  </a:lnTo>
                  <a:lnTo>
                    <a:pt x="879515" y="692274"/>
                  </a:lnTo>
                  <a:lnTo>
                    <a:pt x="899222" y="651293"/>
                  </a:lnTo>
                  <a:lnTo>
                    <a:pt x="914959" y="608221"/>
                  </a:lnTo>
                  <a:lnTo>
                    <a:pt x="926492" y="563293"/>
                  </a:lnTo>
                  <a:lnTo>
                    <a:pt x="933583" y="516744"/>
                  </a:lnTo>
                  <a:lnTo>
                    <a:pt x="936000" y="468811"/>
                  </a:lnTo>
                  <a:lnTo>
                    <a:pt x="933583" y="420878"/>
                  </a:lnTo>
                  <a:lnTo>
                    <a:pt x="926492" y="374329"/>
                  </a:lnTo>
                  <a:lnTo>
                    <a:pt x="914959" y="329401"/>
                  </a:lnTo>
                  <a:lnTo>
                    <a:pt x="899222" y="286329"/>
                  </a:lnTo>
                  <a:lnTo>
                    <a:pt x="879515" y="245348"/>
                  </a:lnTo>
                  <a:lnTo>
                    <a:pt x="856073" y="206694"/>
                  </a:lnTo>
                  <a:lnTo>
                    <a:pt x="829131" y="170603"/>
                  </a:lnTo>
                  <a:lnTo>
                    <a:pt x="798926" y="137311"/>
                  </a:lnTo>
                  <a:lnTo>
                    <a:pt x="765691" y="107053"/>
                  </a:lnTo>
                  <a:lnTo>
                    <a:pt x="729663" y="80065"/>
                  </a:lnTo>
                  <a:lnTo>
                    <a:pt x="691076" y="56583"/>
                  </a:lnTo>
                  <a:lnTo>
                    <a:pt x="650166" y="36841"/>
                  </a:lnTo>
                  <a:lnTo>
                    <a:pt x="607168" y="21076"/>
                  </a:lnTo>
                  <a:lnTo>
                    <a:pt x="562318" y="9524"/>
                  </a:lnTo>
                  <a:lnTo>
                    <a:pt x="515850" y="2420"/>
                  </a:lnTo>
                  <a:lnTo>
                    <a:pt x="468000" y="0"/>
                  </a:lnTo>
                  <a:close/>
                </a:path>
              </a:pathLst>
            </a:custGeom>
            <a:solidFill>
              <a:srgbClr val="E0773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104445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468811"/>
                  </a:moveTo>
                  <a:lnTo>
                    <a:pt x="2416" y="420877"/>
                  </a:lnTo>
                  <a:lnTo>
                    <a:pt x="9508" y="374329"/>
                  </a:lnTo>
                  <a:lnTo>
                    <a:pt x="21040" y="329400"/>
                  </a:lnTo>
                  <a:lnTo>
                    <a:pt x="36777" y="286328"/>
                  </a:lnTo>
                  <a:lnTo>
                    <a:pt x="56485" y="245347"/>
                  </a:lnTo>
                  <a:lnTo>
                    <a:pt x="79927" y="206694"/>
                  </a:lnTo>
                  <a:lnTo>
                    <a:pt x="106868" y="170603"/>
                  </a:lnTo>
                  <a:lnTo>
                    <a:pt x="137074" y="137311"/>
                  </a:lnTo>
                  <a:lnTo>
                    <a:pt x="170308" y="107053"/>
                  </a:lnTo>
                  <a:lnTo>
                    <a:pt x="206336" y="80065"/>
                  </a:lnTo>
                  <a:lnTo>
                    <a:pt x="244923" y="56582"/>
                  </a:lnTo>
                  <a:lnTo>
                    <a:pt x="285833" y="36841"/>
                  </a:lnTo>
                  <a:lnTo>
                    <a:pt x="328831" y="21076"/>
                  </a:lnTo>
                  <a:lnTo>
                    <a:pt x="373681" y="9524"/>
                  </a:lnTo>
                  <a:lnTo>
                    <a:pt x="420149" y="2420"/>
                  </a:lnTo>
                  <a:lnTo>
                    <a:pt x="468000" y="0"/>
                  </a:lnTo>
                  <a:lnTo>
                    <a:pt x="515850" y="2420"/>
                  </a:lnTo>
                  <a:lnTo>
                    <a:pt x="562318" y="9524"/>
                  </a:lnTo>
                  <a:lnTo>
                    <a:pt x="607168" y="21076"/>
                  </a:lnTo>
                  <a:lnTo>
                    <a:pt x="650166" y="36841"/>
                  </a:lnTo>
                  <a:lnTo>
                    <a:pt x="691076" y="56582"/>
                  </a:lnTo>
                  <a:lnTo>
                    <a:pt x="729663" y="80065"/>
                  </a:lnTo>
                  <a:lnTo>
                    <a:pt x="765691" y="107053"/>
                  </a:lnTo>
                  <a:lnTo>
                    <a:pt x="798925" y="137311"/>
                  </a:lnTo>
                  <a:lnTo>
                    <a:pt x="829131" y="170603"/>
                  </a:lnTo>
                  <a:lnTo>
                    <a:pt x="856072" y="206694"/>
                  </a:lnTo>
                  <a:lnTo>
                    <a:pt x="879514" y="245347"/>
                  </a:lnTo>
                  <a:lnTo>
                    <a:pt x="899222" y="286328"/>
                  </a:lnTo>
                  <a:lnTo>
                    <a:pt x="914959" y="329400"/>
                  </a:lnTo>
                  <a:lnTo>
                    <a:pt x="926491" y="374329"/>
                  </a:lnTo>
                  <a:lnTo>
                    <a:pt x="933583" y="420877"/>
                  </a:lnTo>
                  <a:lnTo>
                    <a:pt x="936000" y="468811"/>
                  </a:lnTo>
                  <a:lnTo>
                    <a:pt x="933583" y="516744"/>
                  </a:lnTo>
                  <a:lnTo>
                    <a:pt x="926491" y="563292"/>
                  </a:lnTo>
                  <a:lnTo>
                    <a:pt x="914959" y="608221"/>
                  </a:lnTo>
                  <a:lnTo>
                    <a:pt x="899222" y="651293"/>
                  </a:lnTo>
                  <a:lnTo>
                    <a:pt x="879514" y="692274"/>
                  </a:lnTo>
                  <a:lnTo>
                    <a:pt x="856072" y="730927"/>
                  </a:lnTo>
                  <a:lnTo>
                    <a:pt x="829131" y="767018"/>
                  </a:lnTo>
                  <a:lnTo>
                    <a:pt x="798925" y="800310"/>
                  </a:lnTo>
                  <a:lnTo>
                    <a:pt x="765691" y="830568"/>
                  </a:lnTo>
                  <a:lnTo>
                    <a:pt x="729663" y="857556"/>
                  </a:lnTo>
                  <a:lnTo>
                    <a:pt x="691076" y="881039"/>
                  </a:lnTo>
                  <a:lnTo>
                    <a:pt x="650166" y="900780"/>
                  </a:lnTo>
                  <a:lnTo>
                    <a:pt x="607168" y="916545"/>
                  </a:lnTo>
                  <a:lnTo>
                    <a:pt x="562318" y="928097"/>
                  </a:lnTo>
                  <a:lnTo>
                    <a:pt x="515850" y="935201"/>
                  </a:lnTo>
                  <a:lnTo>
                    <a:pt x="468000" y="937622"/>
                  </a:lnTo>
                  <a:lnTo>
                    <a:pt x="420149" y="935201"/>
                  </a:lnTo>
                  <a:lnTo>
                    <a:pt x="373681" y="928097"/>
                  </a:lnTo>
                  <a:lnTo>
                    <a:pt x="328831" y="916545"/>
                  </a:lnTo>
                  <a:lnTo>
                    <a:pt x="285833" y="900780"/>
                  </a:lnTo>
                  <a:lnTo>
                    <a:pt x="244923" y="881039"/>
                  </a:lnTo>
                  <a:lnTo>
                    <a:pt x="206336" y="857556"/>
                  </a:lnTo>
                  <a:lnTo>
                    <a:pt x="170308" y="830568"/>
                  </a:lnTo>
                  <a:lnTo>
                    <a:pt x="137074" y="800310"/>
                  </a:lnTo>
                  <a:lnTo>
                    <a:pt x="106868" y="767018"/>
                  </a:lnTo>
                  <a:lnTo>
                    <a:pt x="79927" y="730927"/>
                  </a:lnTo>
                  <a:lnTo>
                    <a:pt x="56485" y="692274"/>
                  </a:lnTo>
                  <a:lnTo>
                    <a:pt x="36777" y="651293"/>
                  </a:lnTo>
                  <a:lnTo>
                    <a:pt x="21040" y="608221"/>
                  </a:lnTo>
                  <a:lnTo>
                    <a:pt x="9508" y="563292"/>
                  </a:lnTo>
                  <a:lnTo>
                    <a:pt x="2416" y="516744"/>
                  </a:lnTo>
                  <a:lnTo>
                    <a:pt x="0" y="468811"/>
                  </a:lnTo>
                  <a:close/>
                </a:path>
              </a:pathLst>
            </a:custGeom>
            <a:ln w="15875">
              <a:solidFill>
                <a:srgbClr val="A4562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9222402" y="4239259"/>
            <a:ext cx="70104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3556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Goods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arriv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890016" y="4424267"/>
            <a:ext cx="9278620" cy="1397635"/>
            <a:chOff x="890016" y="4424267"/>
            <a:chExt cx="9278620" cy="1397635"/>
          </a:xfrm>
        </p:grpSpPr>
        <p:pic>
          <p:nvPicPr>
            <p:cNvPr id="128" name="object 12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046463" y="4773167"/>
              <a:ext cx="1121664" cy="91744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072730" y="4799247"/>
              <a:ext cx="1015555" cy="81244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0016" y="4645151"/>
              <a:ext cx="1176528" cy="1176527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4045" y="4669184"/>
              <a:ext cx="1072571" cy="1072570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1877810" y="4432204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77810" y="4432204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871424" y="4432966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871424" y="4432966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10133836" y="6563431"/>
            <a:ext cx="17970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3</a:t>
            </a:fld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6743" y="193547"/>
            <a:ext cx="32023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Process</a:t>
            </a:r>
            <a:r>
              <a:rPr sz="3200" spc="-35" dirty="0"/>
              <a:t> </a:t>
            </a:r>
            <a:r>
              <a:rPr sz="3200" spc="-5" dirty="0"/>
              <a:t>monitoring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5248655" y="911352"/>
            <a:ext cx="4752340" cy="5782310"/>
            <a:chOff x="5248655" y="911352"/>
            <a:chExt cx="4752340" cy="5782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8655" y="1069847"/>
              <a:ext cx="661415" cy="56235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04256" y="1106794"/>
              <a:ext cx="564515" cy="5511800"/>
            </a:xfrm>
            <a:custGeom>
              <a:avLst/>
              <a:gdLst/>
              <a:ahLst/>
              <a:cxnLst/>
              <a:rect l="l" t="t" r="r" b="b"/>
              <a:pathLst>
                <a:path w="564514" h="5511800">
                  <a:moveTo>
                    <a:pt x="564427" y="5511350"/>
                  </a:moveTo>
                  <a:lnTo>
                    <a:pt x="489402" y="5509670"/>
                  </a:lnTo>
                  <a:lnTo>
                    <a:pt x="421986" y="5504929"/>
                  </a:lnTo>
                  <a:lnTo>
                    <a:pt x="364869" y="5497575"/>
                  </a:lnTo>
                  <a:lnTo>
                    <a:pt x="320741" y="5488056"/>
                  </a:lnTo>
                  <a:lnTo>
                    <a:pt x="282210" y="5464319"/>
                  </a:lnTo>
                  <a:lnTo>
                    <a:pt x="282216" y="2802706"/>
                  </a:lnTo>
                  <a:lnTo>
                    <a:pt x="272135" y="2790203"/>
                  </a:lnTo>
                  <a:lnTo>
                    <a:pt x="199557" y="2769449"/>
                  </a:lnTo>
                  <a:lnTo>
                    <a:pt x="142440" y="2762096"/>
                  </a:lnTo>
                  <a:lnTo>
                    <a:pt x="75024" y="2757354"/>
                  </a:lnTo>
                  <a:lnTo>
                    <a:pt x="0" y="2755675"/>
                  </a:lnTo>
                  <a:lnTo>
                    <a:pt x="75024" y="2753995"/>
                  </a:lnTo>
                  <a:lnTo>
                    <a:pt x="142440" y="2749253"/>
                  </a:lnTo>
                  <a:lnTo>
                    <a:pt x="199557" y="2741899"/>
                  </a:lnTo>
                  <a:lnTo>
                    <a:pt x="243685" y="2732381"/>
                  </a:lnTo>
                  <a:lnTo>
                    <a:pt x="282216" y="2708644"/>
                  </a:lnTo>
                  <a:lnTo>
                    <a:pt x="282216" y="47030"/>
                  </a:lnTo>
                  <a:lnTo>
                    <a:pt x="292297" y="34528"/>
                  </a:lnTo>
                  <a:lnTo>
                    <a:pt x="320747" y="23293"/>
                  </a:lnTo>
                  <a:lnTo>
                    <a:pt x="364875" y="13775"/>
                  </a:lnTo>
                  <a:lnTo>
                    <a:pt x="421992" y="6421"/>
                  </a:lnTo>
                  <a:lnTo>
                    <a:pt x="489408" y="1679"/>
                  </a:lnTo>
                  <a:lnTo>
                    <a:pt x="564433" y="0"/>
                  </a:lnTo>
                </a:path>
              </a:pathLst>
            </a:custGeom>
            <a:ln w="2857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6815" y="911352"/>
              <a:ext cx="4233672" cy="28651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1567" y="1105422"/>
              <a:ext cx="3646380" cy="22782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379734" y="724915"/>
            <a:ext cx="269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Dashboards,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alerts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&amp;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reports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7477" y="3971035"/>
            <a:ext cx="3173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Model-based analytics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(p.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mining)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94467" y="4240491"/>
            <a:ext cx="3980578" cy="258032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36728" y="4004564"/>
            <a:ext cx="67119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64769">
              <a:lnSpc>
                <a:spcPts val="2090"/>
              </a:lnSpc>
              <a:spcBef>
                <a:spcPts val="225"/>
              </a:spcBef>
            </a:pP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Event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8200" y="3102864"/>
            <a:ext cx="2197735" cy="1472565"/>
            <a:chOff x="838200" y="3102864"/>
            <a:chExt cx="2197735" cy="147256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102864"/>
              <a:ext cx="1728216" cy="11064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35" y="3294629"/>
              <a:ext cx="1346041" cy="7221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1783" y="3499104"/>
              <a:ext cx="954024" cy="10759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15511" y="3531630"/>
              <a:ext cx="833755" cy="955040"/>
            </a:xfrm>
            <a:custGeom>
              <a:avLst/>
              <a:gdLst/>
              <a:ahLst/>
              <a:cxnLst/>
              <a:rect l="l" t="t" r="r" b="b"/>
              <a:pathLst>
                <a:path w="833755" h="955039">
                  <a:moveTo>
                    <a:pt x="416596" y="0"/>
                  </a:moveTo>
                  <a:lnTo>
                    <a:pt x="349022" y="2083"/>
                  </a:lnTo>
                  <a:lnTo>
                    <a:pt x="284919" y="8114"/>
                  </a:lnTo>
                  <a:lnTo>
                    <a:pt x="225146" y="17765"/>
                  </a:lnTo>
                  <a:lnTo>
                    <a:pt x="170559" y="30708"/>
                  </a:lnTo>
                  <a:lnTo>
                    <a:pt x="122018" y="46616"/>
                  </a:lnTo>
                  <a:lnTo>
                    <a:pt x="80378" y="65162"/>
                  </a:lnTo>
                  <a:lnTo>
                    <a:pt x="46499" y="86016"/>
                  </a:lnTo>
                  <a:lnTo>
                    <a:pt x="5452" y="133343"/>
                  </a:lnTo>
                  <a:lnTo>
                    <a:pt x="0" y="159160"/>
                  </a:lnTo>
                  <a:lnTo>
                    <a:pt x="0" y="795801"/>
                  </a:lnTo>
                  <a:lnTo>
                    <a:pt x="21238" y="846107"/>
                  </a:lnTo>
                  <a:lnTo>
                    <a:pt x="80378" y="889799"/>
                  </a:lnTo>
                  <a:lnTo>
                    <a:pt x="122018" y="908344"/>
                  </a:lnTo>
                  <a:lnTo>
                    <a:pt x="170559" y="924252"/>
                  </a:lnTo>
                  <a:lnTo>
                    <a:pt x="225146" y="937196"/>
                  </a:lnTo>
                  <a:lnTo>
                    <a:pt x="284919" y="946847"/>
                  </a:lnTo>
                  <a:lnTo>
                    <a:pt x="349022" y="952878"/>
                  </a:lnTo>
                  <a:lnTo>
                    <a:pt x="416596" y="954961"/>
                  </a:lnTo>
                  <a:lnTo>
                    <a:pt x="484170" y="952878"/>
                  </a:lnTo>
                  <a:lnTo>
                    <a:pt x="548273" y="946847"/>
                  </a:lnTo>
                  <a:lnTo>
                    <a:pt x="608046" y="937196"/>
                  </a:lnTo>
                  <a:lnTo>
                    <a:pt x="662633" y="924252"/>
                  </a:lnTo>
                  <a:lnTo>
                    <a:pt x="711175" y="908344"/>
                  </a:lnTo>
                  <a:lnTo>
                    <a:pt x="752814" y="889799"/>
                  </a:lnTo>
                  <a:lnTo>
                    <a:pt x="786693" y="868944"/>
                  </a:lnTo>
                  <a:lnTo>
                    <a:pt x="827741" y="821617"/>
                  </a:lnTo>
                  <a:lnTo>
                    <a:pt x="833193" y="795801"/>
                  </a:lnTo>
                  <a:lnTo>
                    <a:pt x="833193" y="159160"/>
                  </a:lnTo>
                  <a:lnTo>
                    <a:pt x="811955" y="108853"/>
                  </a:lnTo>
                  <a:lnTo>
                    <a:pt x="752814" y="65162"/>
                  </a:lnTo>
                  <a:lnTo>
                    <a:pt x="711175" y="46616"/>
                  </a:lnTo>
                  <a:lnTo>
                    <a:pt x="662633" y="30708"/>
                  </a:lnTo>
                  <a:lnTo>
                    <a:pt x="608046" y="17765"/>
                  </a:lnTo>
                  <a:lnTo>
                    <a:pt x="548273" y="8114"/>
                  </a:lnTo>
                  <a:lnTo>
                    <a:pt x="484170" y="2083"/>
                  </a:lnTo>
                  <a:lnTo>
                    <a:pt x="416596" y="0"/>
                  </a:lnTo>
                  <a:close/>
                </a:path>
              </a:pathLst>
            </a:custGeom>
            <a:solidFill>
              <a:srgbClr val="59B0B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115511" y="3531630"/>
              <a:ext cx="833755" cy="955040"/>
            </a:xfrm>
            <a:custGeom>
              <a:avLst/>
              <a:gdLst/>
              <a:ahLst/>
              <a:cxnLst/>
              <a:rect l="l" t="t" r="r" b="b"/>
              <a:pathLst>
                <a:path w="833755" h="955039">
                  <a:moveTo>
                    <a:pt x="833194" y="159160"/>
                  </a:moveTo>
                  <a:lnTo>
                    <a:pt x="811955" y="209467"/>
                  </a:lnTo>
                  <a:lnTo>
                    <a:pt x="752814" y="253158"/>
                  </a:lnTo>
                  <a:lnTo>
                    <a:pt x="711175" y="271703"/>
                  </a:lnTo>
                  <a:lnTo>
                    <a:pt x="662633" y="287611"/>
                  </a:lnTo>
                  <a:lnTo>
                    <a:pt x="608047" y="300555"/>
                  </a:lnTo>
                  <a:lnTo>
                    <a:pt x="548273" y="310206"/>
                  </a:lnTo>
                  <a:lnTo>
                    <a:pt x="484171" y="316237"/>
                  </a:lnTo>
                  <a:lnTo>
                    <a:pt x="416597" y="318320"/>
                  </a:lnTo>
                  <a:lnTo>
                    <a:pt x="349022" y="316237"/>
                  </a:lnTo>
                  <a:lnTo>
                    <a:pt x="284920" y="310206"/>
                  </a:lnTo>
                  <a:lnTo>
                    <a:pt x="225146" y="300555"/>
                  </a:lnTo>
                  <a:lnTo>
                    <a:pt x="170560" y="287611"/>
                  </a:lnTo>
                  <a:lnTo>
                    <a:pt x="122018" y="271703"/>
                  </a:lnTo>
                  <a:lnTo>
                    <a:pt x="80379" y="253158"/>
                  </a:lnTo>
                  <a:lnTo>
                    <a:pt x="46499" y="232303"/>
                  </a:lnTo>
                  <a:lnTo>
                    <a:pt x="5452" y="184976"/>
                  </a:lnTo>
                  <a:lnTo>
                    <a:pt x="0" y="159160"/>
                  </a:lnTo>
                </a:path>
                <a:path w="833755" h="955039">
                  <a:moveTo>
                    <a:pt x="0" y="159160"/>
                  </a:moveTo>
                  <a:lnTo>
                    <a:pt x="21238" y="108853"/>
                  </a:lnTo>
                  <a:lnTo>
                    <a:pt x="80379" y="65162"/>
                  </a:lnTo>
                  <a:lnTo>
                    <a:pt x="122018" y="46616"/>
                  </a:lnTo>
                  <a:lnTo>
                    <a:pt x="170560" y="30708"/>
                  </a:lnTo>
                  <a:lnTo>
                    <a:pt x="225146" y="17765"/>
                  </a:lnTo>
                  <a:lnTo>
                    <a:pt x="284920" y="8114"/>
                  </a:lnTo>
                  <a:lnTo>
                    <a:pt x="349022" y="2083"/>
                  </a:lnTo>
                  <a:lnTo>
                    <a:pt x="416597" y="0"/>
                  </a:lnTo>
                  <a:lnTo>
                    <a:pt x="484171" y="2083"/>
                  </a:lnTo>
                  <a:lnTo>
                    <a:pt x="548273" y="8114"/>
                  </a:lnTo>
                  <a:lnTo>
                    <a:pt x="608047" y="17765"/>
                  </a:lnTo>
                  <a:lnTo>
                    <a:pt x="662633" y="30708"/>
                  </a:lnTo>
                  <a:lnTo>
                    <a:pt x="711175" y="46616"/>
                  </a:lnTo>
                  <a:lnTo>
                    <a:pt x="752814" y="65162"/>
                  </a:lnTo>
                  <a:lnTo>
                    <a:pt x="786694" y="86016"/>
                  </a:lnTo>
                  <a:lnTo>
                    <a:pt x="827741" y="133343"/>
                  </a:lnTo>
                  <a:lnTo>
                    <a:pt x="833194" y="159160"/>
                  </a:lnTo>
                  <a:lnTo>
                    <a:pt x="833194" y="795801"/>
                  </a:lnTo>
                  <a:lnTo>
                    <a:pt x="811955" y="846108"/>
                  </a:lnTo>
                  <a:lnTo>
                    <a:pt x="752814" y="889799"/>
                  </a:lnTo>
                  <a:lnTo>
                    <a:pt x="711175" y="908344"/>
                  </a:lnTo>
                  <a:lnTo>
                    <a:pt x="662633" y="924253"/>
                  </a:lnTo>
                  <a:lnTo>
                    <a:pt x="608047" y="937196"/>
                  </a:lnTo>
                  <a:lnTo>
                    <a:pt x="548273" y="946847"/>
                  </a:lnTo>
                  <a:lnTo>
                    <a:pt x="484171" y="952878"/>
                  </a:lnTo>
                  <a:lnTo>
                    <a:pt x="416597" y="954962"/>
                  </a:lnTo>
                  <a:lnTo>
                    <a:pt x="349022" y="952878"/>
                  </a:lnTo>
                  <a:lnTo>
                    <a:pt x="284920" y="946847"/>
                  </a:lnTo>
                  <a:lnTo>
                    <a:pt x="225146" y="937196"/>
                  </a:lnTo>
                  <a:lnTo>
                    <a:pt x="170560" y="924253"/>
                  </a:lnTo>
                  <a:lnTo>
                    <a:pt x="122018" y="908344"/>
                  </a:lnTo>
                  <a:lnTo>
                    <a:pt x="80379" y="889799"/>
                  </a:lnTo>
                  <a:lnTo>
                    <a:pt x="46499" y="868944"/>
                  </a:lnTo>
                  <a:lnTo>
                    <a:pt x="5452" y="821618"/>
                  </a:lnTo>
                  <a:lnTo>
                    <a:pt x="0" y="795801"/>
                  </a:lnTo>
                  <a:lnTo>
                    <a:pt x="0" y="159160"/>
                  </a:lnTo>
                  <a:close/>
                </a:path>
              </a:pathLst>
            </a:custGeom>
            <a:ln w="15875">
              <a:solidFill>
                <a:srgbClr val="3F80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236174" y="4507483"/>
            <a:ext cx="713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DB</a:t>
            </a:r>
            <a:r>
              <a:rPr sz="1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logs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142488" y="2877311"/>
            <a:ext cx="2032000" cy="1740535"/>
            <a:chOff x="3142488" y="2877311"/>
            <a:chExt cx="2032000" cy="1740535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2488" y="2877311"/>
              <a:ext cx="1825752" cy="17404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5407" y="3068002"/>
              <a:ext cx="1439346" cy="135834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52042" y="3727992"/>
              <a:ext cx="327025" cy="255904"/>
            </a:xfrm>
            <a:custGeom>
              <a:avLst/>
              <a:gdLst/>
              <a:ahLst/>
              <a:cxnLst/>
              <a:rect l="l" t="t" r="r" b="b"/>
              <a:pathLst>
                <a:path w="327025" h="255904">
                  <a:moveTo>
                    <a:pt x="198695" y="0"/>
                  </a:moveTo>
                  <a:lnTo>
                    <a:pt x="198695" y="63938"/>
                  </a:lnTo>
                  <a:lnTo>
                    <a:pt x="0" y="63938"/>
                  </a:lnTo>
                  <a:lnTo>
                    <a:pt x="0" y="191814"/>
                  </a:lnTo>
                  <a:lnTo>
                    <a:pt x="198695" y="191814"/>
                  </a:lnTo>
                  <a:lnTo>
                    <a:pt x="198695" y="255752"/>
                  </a:lnTo>
                  <a:lnTo>
                    <a:pt x="326571" y="127876"/>
                  </a:lnTo>
                  <a:lnTo>
                    <a:pt x="198695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152042" y="3727992"/>
              <a:ext cx="327025" cy="255904"/>
            </a:xfrm>
            <a:custGeom>
              <a:avLst/>
              <a:gdLst/>
              <a:ahLst/>
              <a:cxnLst/>
              <a:rect l="l" t="t" r="r" b="b"/>
              <a:pathLst>
                <a:path w="327025" h="255904">
                  <a:moveTo>
                    <a:pt x="0" y="63938"/>
                  </a:moveTo>
                  <a:lnTo>
                    <a:pt x="198695" y="63938"/>
                  </a:lnTo>
                  <a:lnTo>
                    <a:pt x="198695" y="0"/>
                  </a:lnTo>
                  <a:lnTo>
                    <a:pt x="326572" y="127876"/>
                  </a:lnTo>
                  <a:lnTo>
                    <a:pt x="198695" y="255753"/>
                  </a:lnTo>
                  <a:lnTo>
                    <a:pt x="198695" y="191814"/>
                  </a:lnTo>
                  <a:lnTo>
                    <a:pt x="0" y="191814"/>
                  </a:lnTo>
                  <a:lnTo>
                    <a:pt x="0" y="63938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839468" y="3752018"/>
              <a:ext cx="327025" cy="255904"/>
            </a:xfrm>
            <a:custGeom>
              <a:avLst/>
              <a:gdLst/>
              <a:ahLst/>
              <a:cxnLst/>
              <a:rect l="l" t="t" r="r" b="b"/>
              <a:pathLst>
                <a:path w="327025" h="255904">
                  <a:moveTo>
                    <a:pt x="198695" y="0"/>
                  </a:moveTo>
                  <a:lnTo>
                    <a:pt x="198695" y="63938"/>
                  </a:lnTo>
                  <a:lnTo>
                    <a:pt x="0" y="63938"/>
                  </a:lnTo>
                  <a:lnTo>
                    <a:pt x="0" y="191814"/>
                  </a:lnTo>
                  <a:lnTo>
                    <a:pt x="198695" y="191814"/>
                  </a:lnTo>
                  <a:lnTo>
                    <a:pt x="198695" y="255752"/>
                  </a:lnTo>
                  <a:lnTo>
                    <a:pt x="326571" y="127876"/>
                  </a:lnTo>
                  <a:lnTo>
                    <a:pt x="198695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839468" y="3752018"/>
              <a:ext cx="327025" cy="255904"/>
            </a:xfrm>
            <a:custGeom>
              <a:avLst/>
              <a:gdLst/>
              <a:ahLst/>
              <a:cxnLst/>
              <a:rect l="l" t="t" r="r" b="b"/>
              <a:pathLst>
                <a:path w="327025" h="255904">
                  <a:moveTo>
                    <a:pt x="0" y="63938"/>
                  </a:moveTo>
                  <a:lnTo>
                    <a:pt x="198695" y="63938"/>
                  </a:lnTo>
                  <a:lnTo>
                    <a:pt x="198695" y="0"/>
                  </a:lnTo>
                  <a:lnTo>
                    <a:pt x="326572" y="127876"/>
                  </a:lnTo>
                  <a:lnTo>
                    <a:pt x="198695" y="255753"/>
                  </a:lnTo>
                  <a:lnTo>
                    <a:pt x="198695" y="191814"/>
                  </a:lnTo>
                  <a:lnTo>
                    <a:pt x="0" y="191814"/>
                  </a:lnTo>
                  <a:lnTo>
                    <a:pt x="0" y="63938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2922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The</a:t>
            </a:r>
            <a:r>
              <a:rPr sz="3200" spc="-30" dirty="0"/>
              <a:t> </a:t>
            </a:r>
            <a:r>
              <a:rPr sz="3200" spc="-5" dirty="0"/>
              <a:t>BPM</a:t>
            </a:r>
            <a:r>
              <a:rPr sz="3200" spc="-25" dirty="0"/>
              <a:t> </a:t>
            </a:r>
            <a:r>
              <a:rPr sz="3200" spc="-20" dirty="0"/>
              <a:t>lifecycle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661240" y="1338273"/>
            <a:ext cx="2362200" cy="2233930"/>
            <a:chOff x="3661240" y="1338273"/>
            <a:chExt cx="2362200" cy="2233930"/>
          </a:xfrm>
        </p:grpSpPr>
        <p:sp>
          <p:nvSpPr>
            <p:cNvPr id="4" name="object 4"/>
            <p:cNvSpPr/>
            <p:nvPr/>
          </p:nvSpPr>
          <p:spPr>
            <a:xfrm>
              <a:off x="4754629" y="135958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754629" y="1359580"/>
              <a:ext cx="1186180" cy="669290"/>
            </a:xfrm>
            <a:custGeom>
              <a:avLst/>
              <a:gdLst/>
              <a:ahLst/>
              <a:cxnLst/>
              <a:rect l="l" t="t" r="r" b="b"/>
              <a:pathLst>
                <a:path w="1186179" h="669289">
                  <a:moveTo>
                    <a:pt x="1185667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30272" y="669109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0621" y="1345575"/>
              <a:ext cx="1268350" cy="6892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40621" y="134557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682549" y="2811827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621035" y="2770978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4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8542" y="2797822"/>
              <a:ext cx="963294" cy="753110"/>
            </a:xfrm>
            <a:custGeom>
              <a:avLst/>
              <a:gdLst/>
              <a:ahLst/>
              <a:cxnLst/>
              <a:rect l="l" t="t" r="r" b="b"/>
              <a:pathLst>
                <a:path w="963295" h="753110">
                  <a:moveTo>
                    <a:pt x="962706" y="0"/>
                  </a:moveTo>
                  <a:lnTo>
                    <a:pt x="909798" y="18637"/>
                  </a:lnTo>
                  <a:lnTo>
                    <a:pt x="857296" y="38851"/>
                  </a:lnTo>
                  <a:lnTo>
                    <a:pt x="805304" y="60562"/>
                  </a:lnTo>
                  <a:lnTo>
                    <a:pt x="753925" y="83688"/>
                  </a:lnTo>
                  <a:lnTo>
                    <a:pt x="703263" y="108149"/>
                  </a:lnTo>
                  <a:lnTo>
                    <a:pt x="653421" y="133864"/>
                  </a:lnTo>
                  <a:lnTo>
                    <a:pt x="604504" y="160752"/>
                  </a:lnTo>
                  <a:lnTo>
                    <a:pt x="556613" y="188731"/>
                  </a:lnTo>
                  <a:lnTo>
                    <a:pt x="509853" y="217722"/>
                  </a:lnTo>
                  <a:lnTo>
                    <a:pt x="464328" y="247643"/>
                  </a:lnTo>
                  <a:lnTo>
                    <a:pt x="420141" y="278413"/>
                  </a:lnTo>
                  <a:lnTo>
                    <a:pt x="377395" y="309951"/>
                  </a:lnTo>
                  <a:lnTo>
                    <a:pt x="336195" y="342177"/>
                  </a:lnTo>
                  <a:lnTo>
                    <a:pt x="296643" y="375010"/>
                  </a:lnTo>
                  <a:lnTo>
                    <a:pt x="258844" y="408368"/>
                  </a:lnTo>
                  <a:lnTo>
                    <a:pt x="222900" y="442171"/>
                  </a:lnTo>
                  <a:lnTo>
                    <a:pt x="188915" y="476338"/>
                  </a:lnTo>
                  <a:lnTo>
                    <a:pt x="156994" y="510788"/>
                  </a:lnTo>
                  <a:lnTo>
                    <a:pt x="127238" y="545440"/>
                  </a:lnTo>
                  <a:lnTo>
                    <a:pt x="99753" y="580213"/>
                  </a:lnTo>
                  <a:lnTo>
                    <a:pt x="74641" y="615026"/>
                  </a:lnTo>
                  <a:lnTo>
                    <a:pt x="52006" y="649800"/>
                  </a:lnTo>
                  <a:lnTo>
                    <a:pt x="31952" y="684451"/>
                  </a:lnTo>
                  <a:lnTo>
                    <a:pt x="14582" y="718900"/>
                  </a:lnTo>
                  <a:lnTo>
                    <a:pt x="0" y="753066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7027" y="2756974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63" y="88407"/>
                  </a:lnTo>
                  <a:lnTo>
                    <a:pt x="145715" y="4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99285" y="2630583"/>
            <a:ext cx="119697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2075">
              <a:lnSpc>
                <a:spcPct val="102099"/>
              </a:lnSpc>
              <a:spcBef>
                <a:spcPts val="95"/>
              </a:spcBef>
            </a:pPr>
            <a:r>
              <a:rPr sz="1050" spc="10" dirty="0">
                <a:latin typeface="Calibri"/>
                <a:cs typeface="Calibri"/>
              </a:rPr>
              <a:t>Conformance and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performance</a:t>
            </a:r>
            <a:r>
              <a:rPr sz="1050" spc="-6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insights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41646" y="3538532"/>
            <a:ext cx="1290955" cy="1572895"/>
            <a:chOff x="2941646" y="3538532"/>
            <a:chExt cx="1290955" cy="1572895"/>
          </a:xfrm>
        </p:grpSpPr>
        <p:sp>
          <p:nvSpPr>
            <p:cNvPr id="14" name="object 14"/>
            <p:cNvSpPr/>
            <p:nvPr/>
          </p:nvSpPr>
          <p:spPr>
            <a:xfrm>
              <a:off x="3606703" y="4377097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3162" y="4252023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3" y="0"/>
                  </a:moveTo>
                  <a:lnTo>
                    <a:pt x="0" y="144039"/>
                  </a:lnTo>
                  <a:lnTo>
                    <a:pt x="90921" y="128672"/>
                  </a:lnTo>
                  <a:lnTo>
                    <a:pt x="22383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2695" y="4363092"/>
              <a:ext cx="569595" cy="727075"/>
            </a:xfrm>
            <a:custGeom>
              <a:avLst/>
              <a:gdLst/>
              <a:ahLst/>
              <a:cxnLst/>
              <a:rect l="l" t="t" r="r" b="b"/>
              <a:pathLst>
                <a:path w="569595" h="727075">
                  <a:moveTo>
                    <a:pt x="569458" y="726583"/>
                  </a:moveTo>
                  <a:lnTo>
                    <a:pt x="528137" y="697886"/>
                  </a:lnTo>
                  <a:lnTo>
                    <a:pt x="487408" y="667275"/>
                  </a:lnTo>
                  <a:lnTo>
                    <a:pt x="447388" y="634901"/>
                  </a:lnTo>
                  <a:lnTo>
                    <a:pt x="408195" y="600913"/>
                  </a:lnTo>
                  <a:lnTo>
                    <a:pt x="369948" y="565463"/>
                  </a:lnTo>
                  <a:lnTo>
                    <a:pt x="332766" y="528701"/>
                  </a:lnTo>
                  <a:lnTo>
                    <a:pt x="296765" y="490778"/>
                  </a:lnTo>
                  <a:lnTo>
                    <a:pt x="262065" y="451845"/>
                  </a:lnTo>
                  <a:lnTo>
                    <a:pt x="228783" y="412053"/>
                  </a:lnTo>
                  <a:lnTo>
                    <a:pt x="197038" y="371552"/>
                  </a:lnTo>
                  <a:lnTo>
                    <a:pt x="166949" y="330492"/>
                  </a:lnTo>
                  <a:lnTo>
                    <a:pt x="138632" y="289025"/>
                  </a:lnTo>
                  <a:lnTo>
                    <a:pt x="112207" y="247300"/>
                  </a:lnTo>
                  <a:lnTo>
                    <a:pt x="87792" y="205470"/>
                  </a:lnTo>
                  <a:lnTo>
                    <a:pt x="65505" y="163684"/>
                  </a:lnTo>
                  <a:lnTo>
                    <a:pt x="45464" y="122094"/>
                  </a:lnTo>
                  <a:lnTo>
                    <a:pt x="27787" y="80849"/>
                  </a:lnTo>
                  <a:lnTo>
                    <a:pt x="12593" y="40101"/>
                  </a:lnTo>
                  <a:lnTo>
                    <a:pt x="0" y="0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9155" y="4238019"/>
              <a:ext cx="91440" cy="144145"/>
            </a:xfrm>
            <a:custGeom>
              <a:avLst/>
              <a:gdLst/>
              <a:ahLst/>
              <a:cxnLst/>
              <a:rect l="l" t="t" r="r" b="b"/>
              <a:pathLst>
                <a:path w="91439" h="144145">
                  <a:moveTo>
                    <a:pt x="22382" y="0"/>
                  </a:moveTo>
                  <a:lnTo>
                    <a:pt x="0" y="144038"/>
                  </a:lnTo>
                  <a:lnTo>
                    <a:pt x="90921" y="128671"/>
                  </a:lnTo>
                  <a:lnTo>
                    <a:pt x="2238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62956" y="355984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75" y="0"/>
                  </a:moveTo>
                  <a:lnTo>
                    <a:pt x="82721" y="0"/>
                  </a:lnTo>
                  <a:lnTo>
                    <a:pt x="50524" y="6488"/>
                  </a:lnTo>
                  <a:lnTo>
                    <a:pt x="24230" y="24193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8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4" y="682679"/>
                  </a:lnTo>
                  <a:lnTo>
                    <a:pt x="82721" y="689168"/>
                  </a:lnTo>
                  <a:lnTo>
                    <a:pt x="1185675" y="689168"/>
                  </a:lnTo>
                  <a:lnTo>
                    <a:pt x="1217882" y="682679"/>
                  </a:lnTo>
                  <a:lnTo>
                    <a:pt x="1244162" y="664975"/>
                  </a:lnTo>
                  <a:lnTo>
                    <a:pt x="1261869" y="638700"/>
                  </a:lnTo>
                  <a:lnTo>
                    <a:pt x="1268359" y="606498"/>
                  </a:lnTo>
                  <a:lnTo>
                    <a:pt x="1268359" y="82669"/>
                  </a:lnTo>
                  <a:lnTo>
                    <a:pt x="1261869" y="50467"/>
                  </a:lnTo>
                  <a:lnTo>
                    <a:pt x="1244162" y="24193"/>
                  </a:lnTo>
                  <a:lnTo>
                    <a:pt x="1217882" y="6488"/>
                  </a:lnTo>
                  <a:lnTo>
                    <a:pt x="118567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62956" y="3559840"/>
              <a:ext cx="1262380" cy="689610"/>
            </a:xfrm>
            <a:custGeom>
              <a:avLst/>
              <a:gdLst/>
              <a:ahLst/>
              <a:cxnLst/>
              <a:rect l="l" t="t" r="r" b="b"/>
              <a:pathLst>
                <a:path w="126237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185677" y="689168"/>
                  </a:lnTo>
                </a:path>
                <a:path w="1262379" h="689610">
                  <a:moveTo>
                    <a:pt x="1185677" y="0"/>
                  </a:move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6968" y="639392"/>
                  </a:lnTo>
                </a:path>
                <a:path w="1262379" h="689610">
                  <a:moveTo>
                    <a:pt x="50524" y="682679"/>
                  </a:moveTo>
                  <a:lnTo>
                    <a:pt x="50525" y="682679"/>
                  </a:lnTo>
                  <a:lnTo>
                    <a:pt x="82721" y="689168"/>
                  </a:lnTo>
                </a:path>
                <a:path w="1262379" h="689610">
                  <a:moveTo>
                    <a:pt x="1185677" y="689168"/>
                  </a:moveTo>
                  <a:lnTo>
                    <a:pt x="1217883" y="682679"/>
                  </a:lnTo>
                  <a:lnTo>
                    <a:pt x="1239598" y="668050"/>
                  </a:lnTo>
                </a:path>
                <a:path w="1262379" h="689610">
                  <a:moveTo>
                    <a:pt x="1261868" y="50467"/>
                  </a:moveTo>
                  <a:lnTo>
                    <a:pt x="1244162" y="24192"/>
                  </a:lnTo>
                  <a:lnTo>
                    <a:pt x="1217883" y="6488"/>
                  </a:lnTo>
                  <a:lnTo>
                    <a:pt x="118567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948" y="3545835"/>
              <a:ext cx="1268359" cy="68916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48949" y="3545835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168"/>
                  </a:moveTo>
                  <a:lnTo>
                    <a:pt x="1185676" y="689168"/>
                  </a:lnTo>
                  <a:lnTo>
                    <a:pt x="1217883" y="682679"/>
                  </a:lnTo>
                  <a:lnTo>
                    <a:pt x="1244162" y="664975"/>
                  </a:lnTo>
                  <a:lnTo>
                    <a:pt x="1261868" y="638700"/>
                  </a:lnTo>
                  <a:lnTo>
                    <a:pt x="1268358" y="606499"/>
                  </a:lnTo>
                  <a:lnTo>
                    <a:pt x="1268358" y="82669"/>
                  </a:lnTo>
                  <a:lnTo>
                    <a:pt x="1261868" y="50467"/>
                  </a:lnTo>
                  <a:lnTo>
                    <a:pt x="1244162" y="24192"/>
                  </a:lnTo>
                  <a:lnTo>
                    <a:pt x="1217883" y="6488"/>
                  </a:lnTo>
                  <a:lnTo>
                    <a:pt x="1185676" y="0"/>
                  </a:lnTo>
                  <a:lnTo>
                    <a:pt x="82721" y="0"/>
                  </a:lnTo>
                  <a:lnTo>
                    <a:pt x="50525" y="6488"/>
                  </a:lnTo>
                  <a:lnTo>
                    <a:pt x="24230" y="24192"/>
                  </a:lnTo>
                  <a:lnTo>
                    <a:pt x="6501" y="50467"/>
                  </a:lnTo>
                  <a:lnTo>
                    <a:pt x="0" y="82669"/>
                  </a:lnTo>
                  <a:lnTo>
                    <a:pt x="0" y="606499"/>
                  </a:lnTo>
                  <a:lnTo>
                    <a:pt x="6501" y="638700"/>
                  </a:lnTo>
                  <a:lnTo>
                    <a:pt x="24230" y="664975"/>
                  </a:lnTo>
                  <a:lnTo>
                    <a:pt x="50525" y="682679"/>
                  </a:lnTo>
                  <a:lnTo>
                    <a:pt x="82721" y="689168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21227" y="3545097"/>
            <a:ext cx="1123950" cy="65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monitoring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and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controlling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65246" y="4473621"/>
            <a:ext cx="62928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Executable  process </a:t>
            </a:r>
            <a:r>
              <a:rPr sz="1050" spc="10" dirty="0">
                <a:latin typeface="Calibri"/>
                <a:cs typeface="Calibri"/>
              </a:rPr>
              <a:t> 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20696" y="5087098"/>
            <a:ext cx="2400300" cy="711835"/>
            <a:chOff x="3520696" y="5087098"/>
            <a:chExt cx="2400300" cy="711835"/>
          </a:xfrm>
        </p:grpSpPr>
        <p:sp>
          <p:nvSpPr>
            <p:cNvPr id="25" name="object 25"/>
            <p:cNvSpPr/>
            <p:nvPr/>
          </p:nvSpPr>
          <p:spPr>
            <a:xfrm>
              <a:off x="4934700" y="5397884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49"/>
                  </a:lnTo>
                  <a:lnTo>
                    <a:pt x="663252" y="41824"/>
                  </a:lnTo>
                  <a:lnTo>
                    <a:pt x="608429" y="46122"/>
                  </a:lnTo>
                  <a:lnTo>
                    <a:pt x="553501" y="49639"/>
                  </a:lnTo>
                  <a:lnTo>
                    <a:pt x="498668" y="52365"/>
                  </a:lnTo>
                  <a:lnTo>
                    <a:pt x="444133" y="54295"/>
                  </a:lnTo>
                  <a:lnTo>
                    <a:pt x="390097" y="55422"/>
                  </a:lnTo>
                  <a:lnTo>
                    <a:pt x="336762" y="55737"/>
                  </a:lnTo>
                  <a:lnTo>
                    <a:pt x="284331" y="55234"/>
                  </a:lnTo>
                  <a:lnTo>
                    <a:pt x="233004" y="53905"/>
                  </a:lnTo>
                  <a:lnTo>
                    <a:pt x="182983" y="51744"/>
                  </a:lnTo>
                  <a:lnTo>
                    <a:pt x="134470" y="48744"/>
                  </a:lnTo>
                  <a:lnTo>
                    <a:pt x="87668" y="44896"/>
                  </a:lnTo>
                  <a:lnTo>
                    <a:pt x="42777" y="40195"/>
                  </a:lnTo>
                  <a:lnTo>
                    <a:pt x="0" y="34633"/>
                  </a:lnTo>
                </a:path>
              </a:pathLst>
            </a:custGeom>
            <a:ln w="14588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10385" y="5389598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1" y="0"/>
                  </a:moveTo>
                  <a:lnTo>
                    <a:pt x="0" y="17933"/>
                  </a:lnTo>
                  <a:lnTo>
                    <a:pt x="126551" y="90390"/>
                  </a:lnTo>
                  <a:lnTo>
                    <a:pt x="144741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20693" y="5383878"/>
              <a:ext cx="979169" cy="55880"/>
            </a:xfrm>
            <a:custGeom>
              <a:avLst/>
              <a:gdLst/>
              <a:ahLst/>
              <a:cxnLst/>
              <a:rect l="l" t="t" r="r" b="b"/>
              <a:pathLst>
                <a:path w="979170" h="55879">
                  <a:moveTo>
                    <a:pt x="978668" y="0"/>
                  </a:moveTo>
                  <a:lnTo>
                    <a:pt x="928717" y="8843"/>
                  </a:lnTo>
                  <a:lnTo>
                    <a:pt x="877450" y="16947"/>
                  </a:lnTo>
                  <a:lnTo>
                    <a:pt x="825068" y="24304"/>
                  </a:lnTo>
                  <a:lnTo>
                    <a:pt x="771773" y="30907"/>
                  </a:lnTo>
                  <a:lnTo>
                    <a:pt x="717767" y="36750"/>
                  </a:lnTo>
                  <a:lnTo>
                    <a:pt x="663252" y="41824"/>
                  </a:lnTo>
                  <a:lnTo>
                    <a:pt x="608429" y="46123"/>
                  </a:lnTo>
                  <a:lnTo>
                    <a:pt x="553501" y="49639"/>
                  </a:lnTo>
                  <a:lnTo>
                    <a:pt x="498668" y="52366"/>
                  </a:lnTo>
                  <a:lnTo>
                    <a:pt x="444133" y="54297"/>
                  </a:lnTo>
                  <a:lnTo>
                    <a:pt x="390097" y="55423"/>
                  </a:lnTo>
                  <a:lnTo>
                    <a:pt x="336762" y="55739"/>
                  </a:lnTo>
                  <a:lnTo>
                    <a:pt x="284331" y="55237"/>
                  </a:lnTo>
                  <a:lnTo>
                    <a:pt x="233004" y="53909"/>
                  </a:lnTo>
                  <a:lnTo>
                    <a:pt x="182983" y="51749"/>
                  </a:lnTo>
                  <a:lnTo>
                    <a:pt x="134470" y="48750"/>
                  </a:lnTo>
                  <a:lnTo>
                    <a:pt x="87668" y="44903"/>
                  </a:lnTo>
                  <a:lnTo>
                    <a:pt x="42777" y="40204"/>
                  </a:lnTo>
                  <a:lnTo>
                    <a:pt x="0" y="34643"/>
                  </a:lnTo>
                </a:path>
              </a:pathLst>
            </a:custGeom>
            <a:ln w="1458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6377" y="5375592"/>
              <a:ext cx="144780" cy="90805"/>
            </a:xfrm>
            <a:custGeom>
              <a:avLst/>
              <a:gdLst/>
              <a:ahLst/>
              <a:cxnLst/>
              <a:rect l="l" t="t" r="r" b="b"/>
              <a:pathLst>
                <a:path w="144779" h="90804">
                  <a:moveTo>
                    <a:pt x="144743" y="0"/>
                  </a:moveTo>
                  <a:lnTo>
                    <a:pt x="0" y="17934"/>
                  </a:lnTo>
                  <a:lnTo>
                    <a:pt x="126552" y="90390"/>
                  </a:lnTo>
                  <a:lnTo>
                    <a:pt x="14474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542005" y="5108406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96" y="0"/>
                  </a:move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500" y="638712"/>
                  </a:lnTo>
                  <a:lnTo>
                    <a:pt x="24227" y="665002"/>
                  </a:lnTo>
                  <a:lnTo>
                    <a:pt x="50525" y="682727"/>
                  </a:lnTo>
                  <a:lnTo>
                    <a:pt x="82721" y="689225"/>
                  </a:lnTo>
                  <a:lnTo>
                    <a:pt x="1185701" y="689225"/>
                  </a:lnTo>
                  <a:lnTo>
                    <a:pt x="1217863" y="682726"/>
                  </a:lnTo>
                  <a:lnTo>
                    <a:pt x="1244146" y="665001"/>
                  </a:lnTo>
                  <a:lnTo>
                    <a:pt x="1261875" y="638712"/>
                  </a:lnTo>
                  <a:lnTo>
                    <a:pt x="1268379" y="606518"/>
                  </a:lnTo>
                  <a:lnTo>
                    <a:pt x="1268379" y="82707"/>
                  </a:lnTo>
                  <a:lnTo>
                    <a:pt x="1261875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99931" y="5108406"/>
              <a:ext cx="1128395" cy="5080"/>
            </a:xfrm>
            <a:custGeom>
              <a:avLst/>
              <a:gdLst/>
              <a:ahLst/>
              <a:cxnLst/>
              <a:rect l="l" t="t" r="r" b="b"/>
              <a:pathLst>
                <a:path w="1128395" h="5079">
                  <a:moveTo>
                    <a:pt x="-7294" y="2502"/>
                  </a:moveTo>
                  <a:lnTo>
                    <a:pt x="1135065" y="2502"/>
                  </a:lnTo>
                </a:path>
              </a:pathLst>
            </a:custGeom>
            <a:ln w="19593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727703" y="5108406"/>
              <a:ext cx="62865" cy="683260"/>
            </a:xfrm>
            <a:custGeom>
              <a:avLst/>
              <a:gdLst/>
              <a:ahLst/>
              <a:cxnLst/>
              <a:rect l="l" t="t" r="r" b="b"/>
              <a:pathLst>
                <a:path w="62864" h="683260">
                  <a:moveTo>
                    <a:pt x="32164" y="682727"/>
                  </a:moveTo>
                  <a:lnTo>
                    <a:pt x="58448" y="665001"/>
                  </a:lnTo>
                  <a:lnTo>
                    <a:pt x="62713" y="658677"/>
                  </a:lnTo>
                </a:path>
                <a:path w="62864" h="683260">
                  <a:moveTo>
                    <a:pt x="62520" y="30261"/>
                  </a:moveTo>
                  <a:lnTo>
                    <a:pt x="58448" y="24223"/>
                  </a:lnTo>
                  <a:lnTo>
                    <a:pt x="32164" y="6498"/>
                  </a:lnTo>
                  <a:lnTo>
                    <a:pt x="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999" y="5094400"/>
              <a:ext cx="1268378" cy="6892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527999" y="5094400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21" y="689226"/>
                  </a:moveTo>
                  <a:lnTo>
                    <a:pt x="1185695" y="689226"/>
                  </a:lnTo>
                  <a:lnTo>
                    <a:pt x="1217861" y="682727"/>
                  </a:lnTo>
                  <a:lnTo>
                    <a:pt x="1244145" y="665003"/>
                  </a:lnTo>
                  <a:lnTo>
                    <a:pt x="1261874" y="638714"/>
                  </a:lnTo>
                  <a:lnTo>
                    <a:pt x="1268378" y="606518"/>
                  </a:lnTo>
                  <a:lnTo>
                    <a:pt x="1268378" y="82708"/>
                  </a:lnTo>
                  <a:lnTo>
                    <a:pt x="1261874" y="50512"/>
                  </a:lnTo>
                  <a:lnTo>
                    <a:pt x="1244145" y="24223"/>
                  </a:lnTo>
                  <a:lnTo>
                    <a:pt x="1217861" y="6499"/>
                  </a:lnTo>
                  <a:lnTo>
                    <a:pt x="1185695" y="0"/>
                  </a:lnTo>
                  <a:lnTo>
                    <a:pt x="82721" y="0"/>
                  </a:lnTo>
                  <a:lnTo>
                    <a:pt x="50520" y="6499"/>
                  </a:lnTo>
                  <a:lnTo>
                    <a:pt x="24227" y="24223"/>
                  </a:lnTo>
                  <a:lnTo>
                    <a:pt x="6500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500" y="638713"/>
                  </a:lnTo>
                  <a:lnTo>
                    <a:pt x="24227" y="665003"/>
                  </a:lnTo>
                  <a:lnTo>
                    <a:pt x="50520" y="682726"/>
                  </a:lnTo>
                  <a:lnTo>
                    <a:pt x="82721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577486" y="5198731"/>
            <a:ext cx="11696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0990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implementation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66454" y="5469859"/>
            <a:ext cx="79819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 marR="5080" indent="-21082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To-be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008878" y="2767043"/>
            <a:ext cx="1828164" cy="1515110"/>
            <a:chOff x="6008878" y="2767043"/>
            <a:chExt cx="1828164" cy="1515110"/>
          </a:xfrm>
        </p:grpSpPr>
        <p:sp>
          <p:nvSpPr>
            <p:cNvPr id="37" name="object 37"/>
            <p:cNvSpPr/>
            <p:nvPr/>
          </p:nvSpPr>
          <p:spPr>
            <a:xfrm>
              <a:off x="6030188" y="2788351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974810" y="3447078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6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016180" y="2774346"/>
              <a:ext cx="991869" cy="688340"/>
            </a:xfrm>
            <a:custGeom>
              <a:avLst/>
              <a:gdLst/>
              <a:ahLst/>
              <a:cxnLst/>
              <a:rect l="l" t="t" r="r" b="b"/>
              <a:pathLst>
                <a:path w="991870" h="688339">
                  <a:moveTo>
                    <a:pt x="0" y="0"/>
                  </a:moveTo>
                  <a:lnTo>
                    <a:pt x="49020" y="13821"/>
                  </a:lnTo>
                  <a:lnTo>
                    <a:pt x="98010" y="29306"/>
                  </a:lnTo>
                  <a:lnTo>
                    <a:pt x="146873" y="46387"/>
                  </a:lnTo>
                  <a:lnTo>
                    <a:pt x="195511" y="64995"/>
                  </a:lnTo>
                  <a:lnTo>
                    <a:pt x="243824" y="85064"/>
                  </a:lnTo>
                  <a:lnTo>
                    <a:pt x="291717" y="106525"/>
                  </a:lnTo>
                  <a:lnTo>
                    <a:pt x="339090" y="129310"/>
                  </a:lnTo>
                  <a:lnTo>
                    <a:pt x="385847" y="153350"/>
                  </a:lnTo>
                  <a:lnTo>
                    <a:pt x="431888" y="178579"/>
                  </a:lnTo>
                  <a:lnTo>
                    <a:pt x="477116" y="204927"/>
                  </a:lnTo>
                  <a:lnTo>
                    <a:pt x="521433" y="232327"/>
                  </a:lnTo>
                  <a:lnTo>
                    <a:pt x="564742" y="260711"/>
                  </a:lnTo>
                  <a:lnTo>
                    <a:pt x="606944" y="290011"/>
                  </a:lnTo>
                  <a:lnTo>
                    <a:pt x="647941" y="320159"/>
                  </a:lnTo>
                  <a:lnTo>
                    <a:pt x="687636" y="351087"/>
                  </a:lnTo>
                  <a:lnTo>
                    <a:pt x="725931" y="382726"/>
                  </a:lnTo>
                  <a:lnTo>
                    <a:pt x="762727" y="415010"/>
                  </a:lnTo>
                  <a:lnTo>
                    <a:pt x="797927" y="447869"/>
                  </a:lnTo>
                  <a:lnTo>
                    <a:pt x="831433" y="481236"/>
                  </a:lnTo>
                  <a:lnTo>
                    <a:pt x="863147" y="515042"/>
                  </a:lnTo>
                  <a:lnTo>
                    <a:pt x="892971" y="549221"/>
                  </a:lnTo>
                  <a:lnTo>
                    <a:pt x="920808" y="583703"/>
                  </a:lnTo>
                  <a:lnTo>
                    <a:pt x="946558" y="618421"/>
                  </a:lnTo>
                  <a:lnTo>
                    <a:pt x="970125" y="653307"/>
                  </a:lnTo>
                  <a:lnTo>
                    <a:pt x="991411" y="688293"/>
                  </a:lnTo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960803" y="3433072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3947" y="0"/>
                  </a:moveTo>
                  <a:lnTo>
                    <a:pt x="0" y="38221"/>
                  </a:lnTo>
                  <a:lnTo>
                    <a:pt x="99218" y="145011"/>
                  </a:lnTo>
                  <a:lnTo>
                    <a:pt x="8394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561203" y="3592089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3" y="0"/>
                  </a:lnTo>
                  <a:lnTo>
                    <a:pt x="50517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5"/>
                  </a:lnTo>
                  <a:lnTo>
                    <a:pt x="0" y="606498"/>
                  </a:lnTo>
                  <a:lnTo>
                    <a:pt x="6503" y="638715"/>
                  </a:lnTo>
                  <a:lnTo>
                    <a:pt x="24233" y="665023"/>
                  </a:lnTo>
                  <a:lnTo>
                    <a:pt x="50517" y="682761"/>
                  </a:lnTo>
                  <a:lnTo>
                    <a:pt x="82683" y="689265"/>
                  </a:ln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3"/>
                  </a:lnTo>
                  <a:lnTo>
                    <a:pt x="1261845" y="638715"/>
                  </a:lnTo>
                  <a:lnTo>
                    <a:pt x="1268349" y="606498"/>
                  </a:lnTo>
                  <a:lnTo>
                    <a:pt x="1268349" y="82765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604418" y="3592089"/>
              <a:ext cx="1225550" cy="683260"/>
            </a:xfrm>
            <a:custGeom>
              <a:avLst/>
              <a:gdLst/>
              <a:ahLst/>
              <a:cxnLst/>
              <a:rect l="l" t="t" r="r" b="b"/>
              <a:pathLst>
                <a:path w="1225550" h="683260">
                  <a:moveTo>
                    <a:pt x="1142454" y="0"/>
                  </a:moveTo>
                  <a:lnTo>
                    <a:pt x="39468" y="0"/>
                  </a:lnTo>
                  <a:lnTo>
                    <a:pt x="7302" y="6504"/>
                  </a:lnTo>
                  <a:lnTo>
                    <a:pt x="0" y="11432"/>
                  </a:lnTo>
                </a:path>
                <a:path w="1225550" h="683260">
                  <a:moveTo>
                    <a:pt x="1174617" y="682761"/>
                  </a:moveTo>
                  <a:lnTo>
                    <a:pt x="1200901" y="665024"/>
                  </a:lnTo>
                  <a:lnTo>
                    <a:pt x="1218631" y="638716"/>
                  </a:lnTo>
                  <a:lnTo>
                    <a:pt x="1225134" y="606499"/>
                  </a:lnTo>
                  <a:lnTo>
                    <a:pt x="1225134" y="82766"/>
                  </a:lnTo>
                  <a:lnTo>
                    <a:pt x="1218631" y="50549"/>
                  </a:lnTo>
                  <a:lnTo>
                    <a:pt x="1200901" y="24241"/>
                  </a:lnTo>
                  <a:lnTo>
                    <a:pt x="1174617" y="6504"/>
                  </a:lnTo>
                  <a:lnTo>
                    <a:pt x="1142454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196" y="3578084"/>
              <a:ext cx="1268349" cy="6892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47196" y="3578084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1"/>
                  </a:lnTo>
                  <a:lnTo>
                    <a:pt x="1244115" y="665024"/>
                  </a:lnTo>
                  <a:lnTo>
                    <a:pt x="1261845" y="638716"/>
                  </a:lnTo>
                  <a:lnTo>
                    <a:pt x="1268349" y="606499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499"/>
                  </a:lnTo>
                  <a:lnTo>
                    <a:pt x="6503" y="638716"/>
                  </a:lnTo>
                  <a:lnTo>
                    <a:pt x="24233" y="665024"/>
                  </a:lnTo>
                  <a:lnTo>
                    <a:pt x="50516" y="682761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90518" y="3682385"/>
            <a:ext cx="58229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98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 analysis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22145" y="2630253"/>
            <a:ext cx="73723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As-is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process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model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738631" y="2426970"/>
            <a:ext cx="1290320" cy="711835"/>
            <a:chOff x="4738631" y="2426970"/>
            <a:chExt cx="1290320" cy="711835"/>
          </a:xfrm>
        </p:grpSpPr>
        <p:sp>
          <p:nvSpPr>
            <p:cNvPr id="48" name="object 48"/>
            <p:cNvSpPr/>
            <p:nvPr/>
          </p:nvSpPr>
          <p:spPr>
            <a:xfrm>
              <a:off x="4759942" y="2448278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5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5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759941" y="2448278"/>
              <a:ext cx="1200785" cy="683260"/>
            </a:xfrm>
            <a:custGeom>
              <a:avLst/>
              <a:gdLst/>
              <a:ahLst/>
              <a:cxnLst/>
              <a:rect l="l" t="t" r="r" b="b"/>
              <a:pathLst>
                <a:path w="1200785" h="683260">
                  <a:moveTo>
                    <a:pt x="1185667" y="0"/>
                  </a:move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</a:path>
                <a:path w="1200785" h="683260">
                  <a:moveTo>
                    <a:pt x="35709" y="672759"/>
                  </a:moveTo>
                  <a:lnTo>
                    <a:pt x="50557" y="682763"/>
                  </a:lnTo>
                  <a:lnTo>
                    <a:pt x="50558" y="682763"/>
                  </a:lnTo>
                </a:path>
                <a:path w="1200785" h="683260">
                  <a:moveTo>
                    <a:pt x="1200412" y="2976"/>
                  </a:moveTo>
                  <a:lnTo>
                    <a:pt x="1185667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5933" y="2434272"/>
              <a:ext cx="1268446" cy="68926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45934" y="2434272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779" y="689265"/>
                  </a:moveTo>
                  <a:lnTo>
                    <a:pt x="1185666" y="689265"/>
                  </a:lnTo>
                  <a:lnTo>
                    <a:pt x="1217888" y="682763"/>
                  </a:lnTo>
                  <a:lnTo>
                    <a:pt x="1244201" y="665036"/>
                  </a:lnTo>
                  <a:lnTo>
                    <a:pt x="1261941" y="638757"/>
                  </a:lnTo>
                  <a:lnTo>
                    <a:pt x="1268446" y="606596"/>
                  </a:lnTo>
                  <a:lnTo>
                    <a:pt x="1268446" y="82766"/>
                  </a:lnTo>
                  <a:lnTo>
                    <a:pt x="1261941" y="50549"/>
                  </a:lnTo>
                  <a:lnTo>
                    <a:pt x="1244201" y="24241"/>
                  </a:lnTo>
                  <a:lnTo>
                    <a:pt x="1217888" y="6504"/>
                  </a:lnTo>
                  <a:lnTo>
                    <a:pt x="1185666" y="0"/>
                  </a:lnTo>
                  <a:lnTo>
                    <a:pt x="82779" y="0"/>
                  </a:lnTo>
                  <a:lnTo>
                    <a:pt x="50557" y="6504"/>
                  </a:lnTo>
                  <a:lnTo>
                    <a:pt x="24245" y="24241"/>
                  </a:lnTo>
                  <a:lnTo>
                    <a:pt x="6505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5" y="638757"/>
                  </a:lnTo>
                  <a:lnTo>
                    <a:pt x="24245" y="665036"/>
                  </a:lnTo>
                  <a:lnTo>
                    <a:pt x="50557" y="682763"/>
                  </a:lnTo>
                  <a:lnTo>
                    <a:pt x="82779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030696" y="2538671"/>
            <a:ext cx="699135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540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discovery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329283" y="2025490"/>
            <a:ext cx="106680" cy="422909"/>
            <a:chOff x="5329283" y="2025490"/>
            <a:chExt cx="106680" cy="422909"/>
          </a:xfrm>
        </p:grpSpPr>
        <p:sp>
          <p:nvSpPr>
            <p:cNvPr id="54" name="object 54"/>
            <p:cNvSpPr/>
            <p:nvPr/>
          </p:nvSpPr>
          <p:spPr>
            <a:xfrm>
              <a:off x="5389398" y="2046797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43291" y="2309977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4" y="0"/>
                  </a:moveTo>
                  <a:lnTo>
                    <a:pt x="0" y="0"/>
                  </a:lnTo>
                  <a:lnTo>
                    <a:pt x="46107" y="138300"/>
                  </a:lnTo>
                  <a:lnTo>
                    <a:pt x="92214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75391" y="2032792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753"/>
                  </a:lnTo>
                </a:path>
              </a:pathLst>
            </a:custGeom>
            <a:ln w="1459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29283" y="2295972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215" y="0"/>
                  </a:moveTo>
                  <a:lnTo>
                    <a:pt x="0" y="0"/>
                  </a:lnTo>
                  <a:lnTo>
                    <a:pt x="46108" y="138300"/>
                  </a:lnTo>
                  <a:lnTo>
                    <a:pt x="9221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889687" y="1449973"/>
            <a:ext cx="1904364" cy="858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8530" indent="20129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identification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latin typeface="Calibri"/>
              <a:cs typeface="Calibri"/>
            </a:endParaRPr>
          </a:p>
          <a:p>
            <a:pPr marL="7620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Process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architecture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891935" y="4259896"/>
            <a:ext cx="1319530" cy="1546225"/>
            <a:chOff x="5891935" y="4259896"/>
            <a:chExt cx="1319530" cy="1546225"/>
          </a:xfrm>
        </p:grpSpPr>
        <p:sp>
          <p:nvSpPr>
            <p:cNvPr id="60" name="object 60"/>
            <p:cNvSpPr/>
            <p:nvPr/>
          </p:nvSpPr>
          <p:spPr>
            <a:xfrm>
              <a:off x="6652621" y="4281204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534725" y="5015227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6"/>
                  </a:lnTo>
                  <a:lnTo>
                    <a:pt x="145618" y="85713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638613" y="4267199"/>
              <a:ext cx="551180" cy="781685"/>
            </a:xfrm>
            <a:custGeom>
              <a:avLst/>
              <a:gdLst/>
              <a:ahLst/>
              <a:cxnLst/>
              <a:rect l="l" t="t" r="r" b="b"/>
              <a:pathLst>
                <a:path w="551179" h="781685">
                  <a:moveTo>
                    <a:pt x="551054" y="0"/>
                  </a:moveTo>
                  <a:lnTo>
                    <a:pt x="537854" y="49066"/>
                  </a:lnTo>
                  <a:lnTo>
                    <a:pt x="522542" y="97930"/>
                  </a:lnTo>
                  <a:lnTo>
                    <a:pt x="505219" y="146450"/>
                  </a:lnTo>
                  <a:lnTo>
                    <a:pt x="485984" y="194485"/>
                  </a:lnTo>
                  <a:lnTo>
                    <a:pt x="464938" y="241891"/>
                  </a:lnTo>
                  <a:lnTo>
                    <a:pt x="442181" y="288528"/>
                  </a:lnTo>
                  <a:lnTo>
                    <a:pt x="417812" y="334253"/>
                  </a:lnTo>
                  <a:lnTo>
                    <a:pt x="391933" y="378924"/>
                  </a:lnTo>
                  <a:lnTo>
                    <a:pt x="364643" y="422400"/>
                  </a:lnTo>
                  <a:lnTo>
                    <a:pt x="336043" y="464538"/>
                  </a:lnTo>
                  <a:lnTo>
                    <a:pt x="306232" y="505196"/>
                  </a:lnTo>
                  <a:lnTo>
                    <a:pt x="275311" y="544233"/>
                  </a:lnTo>
                  <a:lnTo>
                    <a:pt x="243381" y="581507"/>
                  </a:lnTo>
                  <a:lnTo>
                    <a:pt x="210540" y="616876"/>
                  </a:lnTo>
                  <a:lnTo>
                    <a:pt x="176890" y="650197"/>
                  </a:lnTo>
                  <a:lnTo>
                    <a:pt x="142530" y="681329"/>
                  </a:lnTo>
                  <a:lnTo>
                    <a:pt x="107561" y="710129"/>
                  </a:lnTo>
                  <a:lnTo>
                    <a:pt x="72083" y="736457"/>
                  </a:lnTo>
                  <a:lnTo>
                    <a:pt x="36196" y="760170"/>
                  </a:lnTo>
                  <a:lnTo>
                    <a:pt x="0" y="781125"/>
                  </a:lnTo>
                </a:path>
              </a:pathLst>
            </a:custGeom>
            <a:ln w="1459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520718" y="5001223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669" y="0"/>
                  </a:moveTo>
                  <a:lnTo>
                    <a:pt x="0" y="93804"/>
                  </a:lnTo>
                  <a:lnTo>
                    <a:pt x="145618" y="85712"/>
                  </a:lnTo>
                  <a:lnTo>
                    <a:pt x="11166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913245" y="5109033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5" y="0"/>
                  </a:move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7"/>
                  </a:lnTo>
                  <a:lnTo>
                    <a:pt x="0" y="606518"/>
                  </a:lnTo>
                  <a:lnTo>
                    <a:pt x="6489" y="638712"/>
                  </a:lnTo>
                  <a:lnTo>
                    <a:pt x="24197" y="665001"/>
                  </a:lnTo>
                  <a:lnTo>
                    <a:pt x="50479" y="682726"/>
                  </a:lnTo>
                  <a:lnTo>
                    <a:pt x="82682" y="689225"/>
                  </a:lnTo>
                  <a:lnTo>
                    <a:pt x="1185670" y="689225"/>
                  </a:lnTo>
                  <a:lnTo>
                    <a:pt x="1217833" y="682725"/>
                  </a:lnTo>
                  <a:lnTo>
                    <a:pt x="1244115" y="665001"/>
                  </a:lnTo>
                  <a:lnTo>
                    <a:pt x="1261845" y="638711"/>
                  </a:lnTo>
                  <a:lnTo>
                    <a:pt x="1268349" y="606518"/>
                  </a:lnTo>
                  <a:lnTo>
                    <a:pt x="1268349" y="82707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1" y="6499"/>
                  </a:lnTo>
                  <a:lnTo>
                    <a:pt x="1185665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5947593" y="5109033"/>
              <a:ext cx="1234440" cy="689610"/>
            </a:xfrm>
            <a:custGeom>
              <a:avLst/>
              <a:gdLst/>
              <a:ahLst/>
              <a:cxnLst/>
              <a:rect l="l" t="t" r="r" b="b"/>
              <a:pathLst>
                <a:path w="1234440" h="689610">
                  <a:moveTo>
                    <a:pt x="1151320" y="0"/>
                  </a:moveTo>
                  <a:lnTo>
                    <a:pt x="48334" y="0"/>
                  </a:lnTo>
                  <a:lnTo>
                    <a:pt x="16127" y="6499"/>
                  </a:lnTo>
                  <a:lnTo>
                    <a:pt x="0" y="17376"/>
                  </a:lnTo>
                </a:path>
                <a:path w="1234440" h="689610">
                  <a:moveTo>
                    <a:pt x="1151317" y="689226"/>
                  </a:moveTo>
                  <a:lnTo>
                    <a:pt x="1183483" y="682727"/>
                  </a:lnTo>
                  <a:lnTo>
                    <a:pt x="1209767" y="665002"/>
                  </a:lnTo>
                  <a:lnTo>
                    <a:pt x="1227497" y="638712"/>
                  </a:lnTo>
                  <a:lnTo>
                    <a:pt x="1234000" y="606518"/>
                  </a:lnTo>
                  <a:lnTo>
                    <a:pt x="1234000" y="82708"/>
                  </a:lnTo>
                  <a:lnTo>
                    <a:pt x="1227497" y="50512"/>
                  </a:lnTo>
                  <a:lnTo>
                    <a:pt x="1209767" y="24223"/>
                  </a:lnTo>
                  <a:lnTo>
                    <a:pt x="1183483" y="6499"/>
                  </a:lnTo>
                  <a:lnTo>
                    <a:pt x="1151320" y="0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9237" y="5095028"/>
              <a:ext cx="1268349" cy="68922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899238" y="5095027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26"/>
                  </a:moveTo>
                  <a:lnTo>
                    <a:pt x="1185666" y="689226"/>
                  </a:lnTo>
                  <a:lnTo>
                    <a:pt x="1217832" y="682727"/>
                  </a:lnTo>
                  <a:lnTo>
                    <a:pt x="1244115" y="665003"/>
                  </a:lnTo>
                  <a:lnTo>
                    <a:pt x="1261845" y="638714"/>
                  </a:lnTo>
                  <a:lnTo>
                    <a:pt x="1268349" y="606518"/>
                  </a:lnTo>
                  <a:lnTo>
                    <a:pt x="1268349" y="82708"/>
                  </a:lnTo>
                  <a:lnTo>
                    <a:pt x="1261845" y="50512"/>
                  </a:lnTo>
                  <a:lnTo>
                    <a:pt x="1244115" y="24223"/>
                  </a:lnTo>
                  <a:lnTo>
                    <a:pt x="1217832" y="6499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475" y="6499"/>
                  </a:lnTo>
                  <a:lnTo>
                    <a:pt x="24196" y="24223"/>
                  </a:lnTo>
                  <a:lnTo>
                    <a:pt x="6489" y="50512"/>
                  </a:lnTo>
                  <a:lnTo>
                    <a:pt x="0" y="82708"/>
                  </a:lnTo>
                  <a:lnTo>
                    <a:pt x="0" y="606518"/>
                  </a:lnTo>
                  <a:lnTo>
                    <a:pt x="6489" y="638713"/>
                  </a:lnTo>
                  <a:lnTo>
                    <a:pt x="24196" y="665003"/>
                  </a:lnTo>
                  <a:lnTo>
                    <a:pt x="50475" y="682726"/>
                  </a:lnTo>
                  <a:lnTo>
                    <a:pt x="82682" y="68922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215517" y="5199358"/>
            <a:ext cx="63627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65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redesign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32809" y="4478973"/>
            <a:ext cx="923925" cy="51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5"/>
              </a:spcBef>
            </a:pPr>
            <a:r>
              <a:rPr sz="1050" spc="5" dirty="0">
                <a:latin typeface="Calibri"/>
                <a:cs typeface="Calibri"/>
              </a:rPr>
              <a:t>Insights </a:t>
            </a:r>
            <a:r>
              <a:rPr sz="1050" spc="10" dirty="0">
                <a:latin typeface="Calibri"/>
                <a:cs typeface="Calibri"/>
              </a:rPr>
              <a:t>on 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weaknesses</a:t>
            </a:r>
            <a:r>
              <a:rPr sz="1050" spc="5" dirty="0">
                <a:latin typeface="Calibri"/>
                <a:cs typeface="Calibri"/>
              </a:rPr>
              <a:t> and  their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impact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142030" y="1268763"/>
            <a:ext cx="2367915" cy="3966845"/>
            <a:chOff x="7142030" y="1268763"/>
            <a:chExt cx="2367915" cy="3966845"/>
          </a:xfrm>
        </p:grpSpPr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2030" y="1268763"/>
              <a:ext cx="1906559" cy="97846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5742" y="2692750"/>
              <a:ext cx="1728191" cy="19677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8863" y="4203466"/>
              <a:ext cx="1401067" cy="1031581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7880" y="4253660"/>
            <a:ext cx="1627827" cy="94367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6557" y="2377764"/>
            <a:ext cx="1543471" cy="82258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10250" y="6277102"/>
            <a:ext cx="1829109" cy="434987"/>
          </a:xfrm>
          <a:prstGeom prst="rect">
            <a:avLst/>
          </a:prstGeom>
        </p:spPr>
      </p:pic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2922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The</a:t>
            </a:r>
            <a:r>
              <a:rPr sz="3200" spc="-30" dirty="0"/>
              <a:t> </a:t>
            </a:r>
            <a:r>
              <a:rPr sz="3200" spc="-5" dirty="0"/>
              <a:t>BPM</a:t>
            </a:r>
            <a:r>
              <a:rPr sz="3200" spc="-25" dirty="0"/>
              <a:t> </a:t>
            </a:r>
            <a:r>
              <a:rPr sz="3200" spc="-20" dirty="0"/>
              <a:t>lifecycle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733319" y="1338271"/>
            <a:ext cx="1289685" cy="718185"/>
            <a:chOff x="4733319" y="1338271"/>
            <a:chExt cx="1289685" cy="718185"/>
          </a:xfrm>
        </p:grpSpPr>
        <p:sp>
          <p:nvSpPr>
            <p:cNvPr id="4" name="object 4"/>
            <p:cNvSpPr/>
            <p:nvPr/>
          </p:nvSpPr>
          <p:spPr>
            <a:xfrm>
              <a:off x="4754629" y="1359578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1185666" y="0"/>
                  </a:move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50"/>
                  </a:lnTo>
                  <a:lnTo>
                    <a:pt x="0" y="82767"/>
                  </a:lnTo>
                  <a:lnTo>
                    <a:pt x="0" y="606597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7"/>
                  </a:lnTo>
                  <a:lnTo>
                    <a:pt x="1268349" y="82767"/>
                  </a:lnTo>
                  <a:lnTo>
                    <a:pt x="1261845" y="50550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close/>
                </a:path>
              </a:pathLst>
            </a:custGeom>
            <a:solidFill>
              <a:srgbClr val="CDCDCD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754629" y="1368545"/>
              <a:ext cx="1217930" cy="680720"/>
            </a:xfrm>
            <a:custGeom>
              <a:avLst/>
              <a:gdLst/>
              <a:ahLst/>
              <a:cxnLst/>
              <a:rect l="l" t="t" r="r" b="b"/>
              <a:pathLst>
                <a:path w="1217929" h="680719">
                  <a:moveTo>
                    <a:pt x="82682" y="680299"/>
                  </a:moveTo>
                  <a:lnTo>
                    <a:pt x="1185666" y="680299"/>
                  </a:lnTo>
                  <a:lnTo>
                    <a:pt x="1185668" y="680299"/>
                  </a:lnTo>
                </a:path>
                <a:path w="1217929" h="680719">
                  <a:moveTo>
                    <a:pt x="46868" y="0"/>
                  </a:moveTo>
                  <a:lnTo>
                    <a:pt x="24233" y="15275"/>
                  </a:lnTo>
                  <a:lnTo>
                    <a:pt x="6503" y="41583"/>
                  </a:lnTo>
                  <a:lnTo>
                    <a:pt x="0" y="73800"/>
                  </a:lnTo>
                  <a:lnTo>
                    <a:pt x="0" y="597630"/>
                  </a:lnTo>
                  <a:lnTo>
                    <a:pt x="6503" y="629790"/>
                  </a:lnTo>
                  <a:lnTo>
                    <a:pt x="24233" y="656070"/>
                  </a:lnTo>
                  <a:lnTo>
                    <a:pt x="50516" y="673796"/>
                  </a:lnTo>
                  <a:lnTo>
                    <a:pt x="82682" y="680299"/>
                  </a:lnTo>
                </a:path>
                <a:path w="1217929" h="680719">
                  <a:moveTo>
                    <a:pt x="1185668" y="680299"/>
                  </a:moveTo>
                  <a:lnTo>
                    <a:pt x="1217832" y="673796"/>
                  </a:lnTo>
                  <a:lnTo>
                    <a:pt x="1217832" y="673796"/>
                  </a:lnTo>
                </a:path>
              </a:pathLst>
            </a:custGeom>
            <a:ln w="14589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0621" y="1345573"/>
              <a:ext cx="1268350" cy="6892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40621" y="1345573"/>
              <a:ext cx="1268730" cy="689610"/>
            </a:xfrm>
            <a:custGeom>
              <a:avLst/>
              <a:gdLst/>
              <a:ahLst/>
              <a:cxnLst/>
              <a:rect l="l" t="t" r="r" b="b"/>
              <a:pathLst>
                <a:path w="1268729" h="689610">
                  <a:moveTo>
                    <a:pt x="82682" y="689265"/>
                  </a:moveTo>
                  <a:lnTo>
                    <a:pt x="1185666" y="689265"/>
                  </a:lnTo>
                  <a:lnTo>
                    <a:pt x="1217832" y="682763"/>
                  </a:lnTo>
                  <a:lnTo>
                    <a:pt x="1244115" y="665036"/>
                  </a:lnTo>
                  <a:lnTo>
                    <a:pt x="1261845" y="638757"/>
                  </a:lnTo>
                  <a:lnTo>
                    <a:pt x="1268349" y="606596"/>
                  </a:lnTo>
                  <a:lnTo>
                    <a:pt x="1268349" y="82766"/>
                  </a:lnTo>
                  <a:lnTo>
                    <a:pt x="1261845" y="50549"/>
                  </a:lnTo>
                  <a:lnTo>
                    <a:pt x="1244115" y="24241"/>
                  </a:lnTo>
                  <a:lnTo>
                    <a:pt x="1217832" y="6504"/>
                  </a:lnTo>
                  <a:lnTo>
                    <a:pt x="1185666" y="0"/>
                  </a:lnTo>
                  <a:lnTo>
                    <a:pt x="82682" y="0"/>
                  </a:lnTo>
                  <a:lnTo>
                    <a:pt x="50516" y="6504"/>
                  </a:lnTo>
                  <a:lnTo>
                    <a:pt x="24233" y="24241"/>
                  </a:lnTo>
                  <a:lnTo>
                    <a:pt x="6503" y="50549"/>
                  </a:lnTo>
                  <a:lnTo>
                    <a:pt x="0" y="82766"/>
                  </a:lnTo>
                  <a:lnTo>
                    <a:pt x="0" y="606596"/>
                  </a:lnTo>
                  <a:lnTo>
                    <a:pt x="6503" y="638757"/>
                  </a:lnTo>
                  <a:lnTo>
                    <a:pt x="24233" y="665036"/>
                  </a:lnTo>
                  <a:lnTo>
                    <a:pt x="50516" y="682763"/>
                  </a:lnTo>
                  <a:lnTo>
                    <a:pt x="82682" y="689265"/>
                  </a:lnTo>
                  <a:close/>
                </a:path>
              </a:pathLst>
            </a:custGeom>
            <a:ln w="1458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889687" y="1449971"/>
            <a:ext cx="970280" cy="44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1295">
              <a:lnSpc>
                <a:spcPct val="102099"/>
              </a:lnSpc>
              <a:spcBef>
                <a:spcPts val="95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identification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44908" y="2759400"/>
            <a:ext cx="1831339" cy="2359025"/>
            <a:chOff x="2944908" y="2759400"/>
            <a:chExt cx="1831339" cy="23590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4483" y="2770381"/>
              <a:ext cx="1101354" cy="8073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72242" y="2800386"/>
              <a:ext cx="963930" cy="753745"/>
            </a:xfrm>
            <a:custGeom>
              <a:avLst/>
              <a:gdLst/>
              <a:ahLst/>
              <a:cxnLst/>
              <a:rect l="l" t="t" r="r" b="b"/>
              <a:pathLst>
                <a:path w="963929" h="753745">
                  <a:moveTo>
                    <a:pt x="963833" y="0"/>
                  </a:moveTo>
                  <a:lnTo>
                    <a:pt x="910864" y="18644"/>
                  </a:lnTo>
                  <a:lnTo>
                    <a:pt x="858300" y="38868"/>
                  </a:lnTo>
                  <a:lnTo>
                    <a:pt x="806248" y="60591"/>
                  </a:lnTo>
                  <a:lnTo>
                    <a:pt x="754809" y="83731"/>
                  </a:lnTo>
                  <a:lnTo>
                    <a:pt x="704087" y="108209"/>
                  </a:lnTo>
                  <a:lnTo>
                    <a:pt x="654187" y="133942"/>
                  </a:lnTo>
                  <a:lnTo>
                    <a:pt x="605212" y="160850"/>
                  </a:lnTo>
                  <a:lnTo>
                    <a:pt x="557265" y="188851"/>
                  </a:lnTo>
                  <a:lnTo>
                    <a:pt x="510451" y="217865"/>
                  </a:lnTo>
                  <a:lnTo>
                    <a:pt x="464872" y="247811"/>
                  </a:lnTo>
                  <a:lnTo>
                    <a:pt x="420633" y="278608"/>
                  </a:lnTo>
                  <a:lnTo>
                    <a:pt x="377838" y="310174"/>
                  </a:lnTo>
                  <a:lnTo>
                    <a:pt x="336589" y="342429"/>
                  </a:lnTo>
                  <a:lnTo>
                    <a:pt x="296991" y="375291"/>
                  </a:lnTo>
                  <a:lnTo>
                    <a:pt x="259147" y="408680"/>
                  </a:lnTo>
                  <a:lnTo>
                    <a:pt x="223161" y="442515"/>
                  </a:lnTo>
                  <a:lnTo>
                    <a:pt x="189137" y="476715"/>
                  </a:lnTo>
                  <a:lnTo>
                    <a:pt x="157178" y="511197"/>
                  </a:lnTo>
                  <a:lnTo>
                    <a:pt x="127387" y="545883"/>
                  </a:lnTo>
                  <a:lnTo>
                    <a:pt x="99870" y="580690"/>
                  </a:lnTo>
                  <a:lnTo>
                    <a:pt x="74729" y="615538"/>
                  </a:lnTo>
                  <a:lnTo>
                    <a:pt x="52067" y="650345"/>
                  </a:lnTo>
                  <a:lnTo>
                    <a:pt x="31990" y="685031"/>
                  </a:lnTo>
                  <a:lnTo>
                    <a:pt x="14599" y="719514"/>
                  </a:lnTo>
                  <a:lnTo>
                    <a:pt x="0" y="753714"/>
                  </a:lnTo>
                </a:path>
              </a:pathLst>
            </a:custGeom>
            <a:ln w="146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611827" y="2759400"/>
              <a:ext cx="146050" cy="88900"/>
            </a:xfrm>
            <a:custGeom>
              <a:avLst/>
              <a:gdLst/>
              <a:ahLst/>
              <a:cxnLst/>
              <a:rect l="l" t="t" r="r" b="b"/>
              <a:pathLst>
                <a:path w="146050" h="88900">
                  <a:moveTo>
                    <a:pt x="0" y="0"/>
                  </a:moveTo>
                  <a:lnTo>
                    <a:pt x="26295" y="88494"/>
                  </a:lnTo>
                  <a:lnTo>
                    <a:pt x="145886" y="4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3950" y="4251949"/>
              <a:ext cx="627769" cy="86608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96711" y="4367402"/>
              <a:ext cx="570230" cy="727710"/>
            </a:xfrm>
            <a:custGeom>
              <a:avLst/>
              <a:gdLst/>
              <a:ahLst/>
              <a:cxnLst/>
              <a:rect l="l" t="t" r="r" b="b"/>
              <a:pathLst>
                <a:path w="570229" h="727710">
                  <a:moveTo>
                    <a:pt x="570125" y="727301"/>
                  </a:moveTo>
                  <a:lnTo>
                    <a:pt x="528756" y="698576"/>
                  </a:lnTo>
                  <a:lnTo>
                    <a:pt x="487979" y="667935"/>
                  </a:lnTo>
                  <a:lnTo>
                    <a:pt x="447912" y="635528"/>
                  </a:lnTo>
                  <a:lnTo>
                    <a:pt x="408673" y="601507"/>
                  </a:lnTo>
                  <a:lnTo>
                    <a:pt x="370382" y="566022"/>
                  </a:lnTo>
                  <a:lnTo>
                    <a:pt x="333155" y="529224"/>
                  </a:lnTo>
                  <a:lnTo>
                    <a:pt x="297112" y="491264"/>
                  </a:lnTo>
                  <a:lnTo>
                    <a:pt x="262372" y="452292"/>
                  </a:lnTo>
                  <a:lnTo>
                    <a:pt x="229051" y="412460"/>
                  </a:lnTo>
                  <a:lnTo>
                    <a:pt x="197269" y="371919"/>
                  </a:lnTo>
                  <a:lnTo>
                    <a:pt x="167144" y="330819"/>
                  </a:lnTo>
                  <a:lnTo>
                    <a:pt x="138795" y="289310"/>
                  </a:lnTo>
                  <a:lnTo>
                    <a:pt x="112339" y="247545"/>
                  </a:lnTo>
                  <a:lnTo>
                    <a:pt x="87895" y="205673"/>
                  </a:lnTo>
                  <a:lnTo>
                    <a:pt x="65582" y="163846"/>
                  </a:lnTo>
                  <a:lnTo>
                    <a:pt x="45517" y="122214"/>
                  </a:lnTo>
                  <a:lnTo>
                    <a:pt x="27820" y="80929"/>
                  </a:lnTo>
                  <a:lnTo>
                    <a:pt x="12608" y="40140"/>
                  </a:lnTo>
                  <a:lnTo>
                    <a:pt x="0" y="0"/>
                  </a:lnTo>
                </a:path>
              </a:pathLst>
            </a:custGeom>
            <a:ln w="1460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3120" y="4242205"/>
              <a:ext cx="91440" cy="144780"/>
            </a:xfrm>
            <a:custGeom>
              <a:avLst/>
              <a:gdLst/>
              <a:ahLst/>
              <a:cxnLst/>
              <a:rect l="l" t="t" r="r" b="b"/>
              <a:pathLst>
                <a:path w="91439" h="144779">
                  <a:moveTo>
                    <a:pt x="22409" y="0"/>
                  </a:moveTo>
                  <a:lnTo>
                    <a:pt x="0" y="144180"/>
                  </a:lnTo>
                  <a:lnTo>
                    <a:pt x="91028" y="128798"/>
                  </a:lnTo>
                  <a:lnTo>
                    <a:pt x="2240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4539" y="3550982"/>
              <a:ext cx="1292233" cy="7119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2211" y="3549337"/>
              <a:ext cx="1269843" cy="6898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52210" y="3549337"/>
              <a:ext cx="1270000" cy="690245"/>
            </a:xfrm>
            <a:custGeom>
              <a:avLst/>
              <a:gdLst/>
              <a:ahLst/>
              <a:cxnLst/>
              <a:rect l="l" t="t" r="r" b="b"/>
              <a:pathLst>
                <a:path w="1270000" h="690245">
                  <a:moveTo>
                    <a:pt x="82818" y="689849"/>
                  </a:moveTo>
                  <a:lnTo>
                    <a:pt x="1187065" y="689849"/>
                  </a:lnTo>
                  <a:lnTo>
                    <a:pt x="1219309" y="683354"/>
                  </a:lnTo>
                  <a:lnTo>
                    <a:pt x="1245619" y="665633"/>
                  </a:lnTo>
                  <a:lnTo>
                    <a:pt x="1263346" y="639332"/>
                  </a:lnTo>
                  <a:lnTo>
                    <a:pt x="1269844" y="607099"/>
                  </a:lnTo>
                  <a:lnTo>
                    <a:pt x="1269844" y="82750"/>
                  </a:lnTo>
                  <a:lnTo>
                    <a:pt x="1263346" y="50517"/>
                  </a:lnTo>
                  <a:lnTo>
                    <a:pt x="1245619" y="24216"/>
                  </a:lnTo>
                  <a:lnTo>
                    <a:pt x="1219309" y="6495"/>
                  </a:lnTo>
                  <a:lnTo>
                    <a:pt x="1187065" y="0"/>
                  </a:lnTo>
                  <a:lnTo>
                    <a:pt x="82818" y="0"/>
                  </a:lnTo>
                  <a:lnTo>
                    <a:pt x="50584" y="6495"/>
                  </a:lnTo>
                  <a:lnTo>
                    <a:pt x="24259" y="24216"/>
                  </a:lnTo>
                  <a:lnTo>
                    <a:pt x="6509" y="50517"/>
                  </a:lnTo>
                  <a:lnTo>
                    <a:pt x="0" y="82750"/>
                  </a:lnTo>
                  <a:lnTo>
                    <a:pt x="0" y="607099"/>
                  </a:lnTo>
                  <a:lnTo>
                    <a:pt x="6509" y="639332"/>
                  </a:lnTo>
                  <a:lnTo>
                    <a:pt x="24259" y="665633"/>
                  </a:lnTo>
                  <a:lnTo>
                    <a:pt x="50584" y="683354"/>
                  </a:lnTo>
                  <a:lnTo>
                    <a:pt x="82818" y="689849"/>
                  </a:lnTo>
                  <a:close/>
                </a:path>
              </a:pathLst>
            </a:custGeom>
            <a:ln w="146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24666" y="3549741"/>
            <a:ext cx="112649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2299"/>
              </a:lnSpc>
              <a:spcBef>
                <a:spcPts val="100"/>
              </a:spcBef>
            </a:pPr>
            <a:r>
              <a:rPr sz="1350" spc="10" dirty="0">
                <a:latin typeface="Calibri"/>
                <a:cs typeface="Calibri"/>
              </a:rPr>
              <a:t>Process 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monitoring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and </a:t>
            </a:r>
            <a:r>
              <a:rPr sz="1350" spc="-29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controlling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524636" y="5092165"/>
            <a:ext cx="2407285" cy="720725"/>
            <a:chOff x="3524636" y="5092165"/>
            <a:chExt cx="2407285" cy="72072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2126" y="5390711"/>
              <a:ext cx="1119663" cy="9908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26264" y="5389231"/>
              <a:ext cx="980440" cy="55880"/>
            </a:xfrm>
            <a:custGeom>
              <a:avLst/>
              <a:gdLst/>
              <a:ahLst/>
              <a:cxnLst/>
              <a:rect l="l" t="t" r="r" b="b"/>
              <a:pathLst>
                <a:path w="980439" h="55879">
                  <a:moveTo>
                    <a:pt x="979814" y="0"/>
                  </a:moveTo>
                  <a:lnTo>
                    <a:pt x="929805" y="8852"/>
                  </a:lnTo>
                  <a:lnTo>
                    <a:pt x="878478" y="16964"/>
                  </a:lnTo>
                  <a:lnTo>
                    <a:pt x="826034" y="24328"/>
                  </a:lnTo>
                  <a:lnTo>
                    <a:pt x="772677" y="30938"/>
                  </a:lnTo>
                  <a:lnTo>
                    <a:pt x="718608" y="36786"/>
                  </a:lnTo>
                  <a:lnTo>
                    <a:pt x="664029" y="41865"/>
                  </a:lnTo>
                  <a:lnTo>
                    <a:pt x="609142" y="46168"/>
                  </a:lnTo>
                  <a:lnTo>
                    <a:pt x="554149" y="49689"/>
                  </a:lnTo>
                  <a:lnTo>
                    <a:pt x="499252" y="52418"/>
                  </a:lnTo>
                  <a:lnTo>
                    <a:pt x="444653" y="54351"/>
                  </a:lnTo>
                  <a:lnTo>
                    <a:pt x="390554" y="55478"/>
                  </a:lnTo>
                  <a:lnTo>
                    <a:pt x="337157" y="55794"/>
                  </a:lnTo>
                  <a:lnTo>
                    <a:pt x="284664" y="55291"/>
                  </a:lnTo>
                  <a:lnTo>
                    <a:pt x="233276" y="53962"/>
                  </a:lnTo>
                  <a:lnTo>
                    <a:pt x="183197" y="51800"/>
                  </a:lnTo>
                  <a:lnTo>
                    <a:pt x="134628" y="48798"/>
                  </a:lnTo>
                  <a:lnTo>
                    <a:pt x="87771" y="44948"/>
                  </a:lnTo>
                  <a:lnTo>
                    <a:pt x="42827" y="40243"/>
                  </a:lnTo>
                  <a:lnTo>
                    <a:pt x="0" y="34677"/>
                  </a:lnTo>
                </a:path>
              </a:pathLst>
            </a:custGeom>
            <a:ln w="1460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801802" y="5380937"/>
              <a:ext cx="145415" cy="90805"/>
            </a:xfrm>
            <a:custGeom>
              <a:avLst/>
              <a:gdLst/>
              <a:ahLst/>
              <a:cxnLst/>
              <a:rect l="l" t="t" r="r" b="b"/>
              <a:pathLst>
                <a:path w="145414" h="90804">
                  <a:moveTo>
                    <a:pt x="144913" y="0"/>
                  </a:moveTo>
                  <a:lnTo>
                    <a:pt x="0" y="17951"/>
                  </a:lnTo>
                  <a:lnTo>
                    <a:pt x="126701" y="90479"/>
                  </a:lnTo>
                  <a:lnTo>
                    <a:pt x="14491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4579" y="5100785"/>
              <a:ext cx="1292233" cy="7119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31938" y="5099467"/>
              <a:ext cx="1269864" cy="68991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531938" y="5099467"/>
              <a:ext cx="1270000" cy="690245"/>
            </a:xfrm>
            <a:custGeom>
              <a:avLst/>
              <a:gdLst/>
              <a:ahLst/>
              <a:cxnLst/>
              <a:rect l="l" t="t" r="r" b="b"/>
              <a:pathLst>
                <a:path w="1270000" h="690245">
                  <a:moveTo>
                    <a:pt x="82818" y="689910"/>
                  </a:moveTo>
                  <a:lnTo>
                    <a:pt x="1187084" y="689910"/>
                  </a:lnTo>
                  <a:lnTo>
                    <a:pt x="1219287" y="683404"/>
                  </a:lnTo>
                  <a:lnTo>
                    <a:pt x="1245602" y="665662"/>
                  </a:lnTo>
                  <a:lnTo>
                    <a:pt x="1263352" y="639346"/>
                  </a:lnTo>
                  <a:lnTo>
                    <a:pt x="1269863" y="607118"/>
                  </a:lnTo>
                  <a:lnTo>
                    <a:pt x="1269863" y="82789"/>
                  </a:lnTo>
                  <a:lnTo>
                    <a:pt x="1263352" y="50562"/>
                  </a:lnTo>
                  <a:lnTo>
                    <a:pt x="1245602" y="24247"/>
                  </a:lnTo>
                  <a:lnTo>
                    <a:pt x="1219287" y="6505"/>
                  </a:lnTo>
                  <a:lnTo>
                    <a:pt x="1187084" y="0"/>
                  </a:lnTo>
                  <a:lnTo>
                    <a:pt x="82818" y="0"/>
                  </a:lnTo>
                  <a:lnTo>
                    <a:pt x="50580" y="6505"/>
                  </a:lnTo>
                  <a:lnTo>
                    <a:pt x="24255" y="24247"/>
                  </a:lnTo>
                  <a:lnTo>
                    <a:pt x="6507" y="50562"/>
                  </a:lnTo>
                  <a:lnTo>
                    <a:pt x="0" y="82789"/>
                  </a:lnTo>
                  <a:lnTo>
                    <a:pt x="0" y="607118"/>
                  </a:lnTo>
                  <a:lnTo>
                    <a:pt x="6507" y="639346"/>
                  </a:lnTo>
                  <a:lnTo>
                    <a:pt x="24255" y="665662"/>
                  </a:lnTo>
                  <a:lnTo>
                    <a:pt x="50580" y="683404"/>
                  </a:lnTo>
                  <a:lnTo>
                    <a:pt x="82818" y="689910"/>
                  </a:lnTo>
                  <a:close/>
                </a:path>
              </a:pathLst>
            </a:custGeom>
            <a:ln w="146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581995" y="5206211"/>
            <a:ext cx="1172845" cy="447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350" spc="5" dirty="0">
                <a:latin typeface="Calibri"/>
                <a:cs typeface="Calibri"/>
              </a:rPr>
              <a:t>Process</a:t>
            </a:r>
            <a:endParaRPr sz="13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350" spc="10" dirty="0">
                <a:latin typeface="Calibri"/>
                <a:cs typeface="Calibri"/>
              </a:rPr>
              <a:t>implementation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15376" y="2769816"/>
            <a:ext cx="1833245" cy="1527810"/>
            <a:chOff x="6015376" y="2769816"/>
            <a:chExt cx="1833245" cy="152781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4042" y="2781372"/>
              <a:ext cx="1060938" cy="81838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022679" y="2777118"/>
              <a:ext cx="993140" cy="688975"/>
            </a:xfrm>
            <a:custGeom>
              <a:avLst/>
              <a:gdLst/>
              <a:ahLst/>
              <a:cxnLst/>
              <a:rect l="l" t="t" r="r" b="b"/>
              <a:pathLst>
                <a:path w="993140" h="688975">
                  <a:moveTo>
                    <a:pt x="0" y="0"/>
                  </a:moveTo>
                  <a:lnTo>
                    <a:pt x="49077" y="13834"/>
                  </a:lnTo>
                  <a:lnTo>
                    <a:pt x="98125" y="29335"/>
                  </a:lnTo>
                  <a:lnTo>
                    <a:pt x="147045" y="46432"/>
                  </a:lnTo>
                  <a:lnTo>
                    <a:pt x="195740" y="65060"/>
                  </a:lnTo>
                  <a:lnTo>
                    <a:pt x="244110" y="85148"/>
                  </a:lnTo>
                  <a:lnTo>
                    <a:pt x="292059" y="106630"/>
                  </a:lnTo>
                  <a:lnTo>
                    <a:pt x="339488" y="129438"/>
                  </a:lnTo>
                  <a:lnTo>
                    <a:pt x="386299" y="153502"/>
                  </a:lnTo>
                  <a:lnTo>
                    <a:pt x="432394" y="178755"/>
                  </a:lnTo>
                  <a:lnTo>
                    <a:pt x="477675" y="205130"/>
                  </a:lnTo>
                  <a:lnTo>
                    <a:pt x="522044" y="232557"/>
                  </a:lnTo>
                  <a:lnTo>
                    <a:pt x="565403" y="260969"/>
                  </a:lnTo>
                  <a:lnTo>
                    <a:pt x="607655" y="290298"/>
                  </a:lnTo>
                  <a:lnTo>
                    <a:pt x="648700" y="320476"/>
                  </a:lnTo>
                  <a:lnTo>
                    <a:pt x="688442" y="351434"/>
                  </a:lnTo>
                  <a:lnTo>
                    <a:pt x="726781" y="383105"/>
                  </a:lnTo>
                  <a:lnTo>
                    <a:pt x="763620" y="415420"/>
                  </a:lnTo>
                  <a:lnTo>
                    <a:pt x="798862" y="448312"/>
                  </a:lnTo>
                  <a:lnTo>
                    <a:pt x="832407" y="481712"/>
                  </a:lnTo>
                  <a:lnTo>
                    <a:pt x="864158" y="515552"/>
                  </a:lnTo>
                  <a:lnTo>
                    <a:pt x="894017" y="549764"/>
                  </a:lnTo>
                  <a:lnTo>
                    <a:pt x="921886" y="584280"/>
                  </a:lnTo>
                  <a:lnTo>
                    <a:pt x="947667" y="619033"/>
                  </a:lnTo>
                  <a:lnTo>
                    <a:pt x="971262" y="653953"/>
                  </a:lnTo>
                  <a:lnTo>
                    <a:pt x="992572" y="688973"/>
                  </a:lnTo>
                </a:path>
              </a:pathLst>
            </a:custGeom>
            <a:ln w="146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968408" y="3436496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84046" y="0"/>
                  </a:moveTo>
                  <a:lnTo>
                    <a:pt x="0" y="38260"/>
                  </a:lnTo>
                  <a:lnTo>
                    <a:pt x="99335" y="145154"/>
                  </a:lnTo>
                  <a:lnTo>
                    <a:pt x="8404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6362" y="3585146"/>
              <a:ext cx="1292233" cy="7119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4317" y="3581651"/>
              <a:ext cx="1269834" cy="68994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554317" y="3581651"/>
              <a:ext cx="1270000" cy="690245"/>
            </a:xfrm>
            <a:custGeom>
              <a:avLst/>
              <a:gdLst/>
              <a:ahLst/>
              <a:cxnLst/>
              <a:rect l="l" t="t" r="r" b="b"/>
              <a:pathLst>
                <a:path w="1270000" h="690245">
                  <a:moveTo>
                    <a:pt x="82779" y="689947"/>
                  </a:moveTo>
                  <a:lnTo>
                    <a:pt x="1187055" y="689947"/>
                  </a:lnTo>
                  <a:lnTo>
                    <a:pt x="1219258" y="683436"/>
                  </a:lnTo>
                  <a:lnTo>
                    <a:pt x="1245573" y="665681"/>
                  </a:lnTo>
                  <a:lnTo>
                    <a:pt x="1263323" y="639347"/>
                  </a:lnTo>
                  <a:lnTo>
                    <a:pt x="1269834" y="607099"/>
                  </a:lnTo>
                  <a:lnTo>
                    <a:pt x="1269834" y="82848"/>
                  </a:lnTo>
                  <a:lnTo>
                    <a:pt x="1263323" y="50599"/>
                  </a:lnTo>
                  <a:lnTo>
                    <a:pt x="1245573" y="24265"/>
                  </a:lnTo>
                  <a:lnTo>
                    <a:pt x="1219258" y="6510"/>
                  </a:lnTo>
                  <a:lnTo>
                    <a:pt x="1187055" y="0"/>
                  </a:lnTo>
                  <a:lnTo>
                    <a:pt x="82779" y="0"/>
                  </a:lnTo>
                  <a:lnTo>
                    <a:pt x="50576" y="6510"/>
                  </a:lnTo>
                  <a:lnTo>
                    <a:pt x="24261" y="24265"/>
                  </a:lnTo>
                  <a:lnTo>
                    <a:pt x="6511" y="50599"/>
                  </a:lnTo>
                  <a:lnTo>
                    <a:pt x="0" y="82848"/>
                  </a:lnTo>
                  <a:lnTo>
                    <a:pt x="0" y="607099"/>
                  </a:lnTo>
                  <a:lnTo>
                    <a:pt x="6511" y="639347"/>
                  </a:lnTo>
                  <a:lnTo>
                    <a:pt x="24261" y="665681"/>
                  </a:lnTo>
                  <a:lnTo>
                    <a:pt x="50576" y="683436"/>
                  </a:lnTo>
                  <a:lnTo>
                    <a:pt x="82779" y="689947"/>
                  </a:lnTo>
                  <a:close/>
                </a:path>
              </a:pathLst>
            </a:custGeom>
            <a:ln w="146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900879" y="3687061"/>
            <a:ext cx="582930" cy="447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35"/>
              </a:spcBef>
            </a:pPr>
            <a:r>
              <a:rPr sz="1350" spc="5" dirty="0">
                <a:latin typeface="Calibri"/>
                <a:cs typeface="Calibri"/>
              </a:rPr>
              <a:t>Process</a:t>
            </a:r>
            <a:endParaRPr sz="13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350" spc="15" dirty="0">
                <a:latin typeface="Calibri"/>
                <a:cs typeface="Calibri"/>
              </a:rPr>
              <a:t>a</a:t>
            </a:r>
            <a:r>
              <a:rPr sz="1350" spc="5" dirty="0">
                <a:latin typeface="Calibri"/>
                <a:cs typeface="Calibri"/>
              </a:rPr>
              <a:t>n</a:t>
            </a:r>
            <a:r>
              <a:rPr sz="1350" spc="10" dirty="0">
                <a:latin typeface="Calibri"/>
                <a:cs typeface="Calibri"/>
              </a:rPr>
              <a:t>al</a:t>
            </a:r>
            <a:r>
              <a:rPr sz="1350" spc="-10" dirty="0">
                <a:latin typeface="Calibri"/>
                <a:cs typeface="Calibri"/>
              </a:rPr>
              <a:t>y</a:t>
            </a:r>
            <a:r>
              <a:rPr sz="1350" spc="15" dirty="0">
                <a:latin typeface="Calibri"/>
                <a:cs typeface="Calibri"/>
              </a:rPr>
              <a:t>s</a:t>
            </a:r>
            <a:r>
              <a:rPr sz="1350" spc="10" dirty="0">
                <a:latin typeface="Calibri"/>
                <a:cs typeface="Calibri"/>
              </a:rPr>
              <a:t>is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743594" y="2429077"/>
            <a:ext cx="1303020" cy="723265"/>
            <a:chOff x="4743594" y="2429077"/>
            <a:chExt cx="1303020" cy="723265"/>
          </a:xfrm>
        </p:grpSpPr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53818" y="2440069"/>
              <a:ext cx="1292233" cy="71195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0897" y="2436379"/>
              <a:ext cx="1269931" cy="68994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50896" y="2436379"/>
              <a:ext cx="1270000" cy="690245"/>
            </a:xfrm>
            <a:custGeom>
              <a:avLst/>
              <a:gdLst/>
              <a:ahLst/>
              <a:cxnLst/>
              <a:rect l="l" t="t" r="r" b="b"/>
              <a:pathLst>
                <a:path w="1270000" h="690244">
                  <a:moveTo>
                    <a:pt x="82876" y="689947"/>
                  </a:moveTo>
                  <a:lnTo>
                    <a:pt x="1187055" y="689947"/>
                  </a:lnTo>
                  <a:lnTo>
                    <a:pt x="1219315" y="683438"/>
                  </a:lnTo>
                  <a:lnTo>
                    <a:pt x="1245658" y="665694"/>
                  </a:lnTo>
                  <a:lnTo>
                    <a:pt x="1263419" y="639388"/>
                  </a:lnTo>
                  <a:lnTo>
                    <a:pt x="1269932" y="607196"/>
                  </a:lnTo>
                  <a:lnTo>
                    <a:pt x="1269932" y="82848"/>
                  </a:lnTo>
                  <a:lnTo>
                    <a:pt x="1263419" y="50599"/>
                  </a:lnTo>
                  <a:lnTo>
                    <a:pt x="1245658" y="24265"/>
                  </a:lnTo>
                  <a:lnTo>
                    <a:pt x="1219315" y="6510"/>
                  </a:lnTo>
                  <a:lnTo>
                    <a:pt x="1187055" y="0"/>
                  </a:lnTo>
                  <a:lnTo>
                    <a:pt x="82876" y="0"/>
                  </a:lnTo>
                  <a:lnTo>
                    <a:pt x="50617" y="6510"/>
                  </a:lnTo>
                  <a:lnTo>
                    <a:pt x="24273" y="24265"/>
                  </a:lnTo>
                  <a:lnTo>
                    <a:pt x="6512" y="50599"/>
                  </a:lnTo>
                  <a:lnTo>
                    <a:pt x="0" y="82848"/>
                  </a:lnTo>
                  <a:lnTo>
                    <a:pt x="0" y="607196"/>
                  </a:lnTo>
                  <a:lnTo>
                    <a:pt x="6512" y="639388"/>
                  </a:lnTo>
                  <a:lnTo>
                    <a:pt x="24273" y="665694"/>
                  </a:lnTo>
                  <a:lnTo>
                    <a:pt x="50617" y="683438"/>
                  </a:lnTo>
                  <a:lnTo>
                    <a:pt x="82876" y="689947"/>
                  </a:lnTo>
                  <a:close/>
                </a:path>
              </a:pathLst>
            </a:custGeom>
            <a:ln w="146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037565" y="2541147"/>
            <a:ext cx="699770" cy="447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35"/>
              </a:spcBef>
            </a:pPr>
            <a:r>
              <a:rPr sz="1350" spc="10" dirty="0">
                <a:latin typeface="Calibri"/>
                <a:cs typeface="Calibri"/>
              </a:rPr>
              <a:t>Process</a:t>
            </a:r>
            <a:endParaRPr sz="13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spc="10" dirty="0">
                <a:latin typeface="Calibri"/>
                <a:cs typeface="Calibri"/>
              </a:rPr>
              <a:t>dis</a:t>
            </a:r>
            <a:r>
              <a:rPr sz="1350" spc="5" dirty="0">
                <a:latin typeface="Calibri"/>
                <a:cs typeface="Calibri"/>
              </a:rPr>
              <a:t>co</a:t>
            </a:r>
            <a:r>
              <a:rPr sz="1350" spc="20" dirty="0">
                <a:latin typeface="Calibri"/>
                <a:cs typeface="Calibri"/>
              </a:rPr>
              <a:t>v</a:t>
            </a:r>
            <a:r>
              <a:rPr sz="1350" spc="-15" dirty="0">
                <a:latin typeface="Calibri"/>
                <a:cs typeface="Calibri"/>
              </a:rPr>
              <a:t>e</a:t>
            </a:r>
            <a:r>
              <a:rPr sz="1350" spc="15" dirty="0">
                <a:latin typeface="Calibri"/>
                <a:cs typeface="Calibri"/>
              </a:rPr>
              <a:t>ry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334929" y="2027200"/>
            <a:ext cx="1889125" cy="3787140"/>
            <a:chOff x="5334929" y="2027200"/>
            <a:chExt cx="1889125" cy="3787140"/>
          </a:xfrm>
        </p:grpSpPr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4862" y="2036410"/>
              <a:ext cx="99120" cy="41836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381090" y="2034502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275024"/>
                  </a:lnTo>
                </a:path>
              </a:pathLst>
            </a:custGeom>
            <a:ln w="1460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334929" y="2297943"/>
              <a:ext cx="92710" cy="138430"/>
            </a:xfrm>
            <a:custGeom>
              <a:avLst/>
              <a:gdLst/>
              <a:ahLst/>
              <a:cxnLst/>
              <a:rect l="l" t="t" r="r" b="b"/>
              <a:pathLst>
                <a:path w="92710" h="138430">
                  <a:moveTo>
                    <a:pt x="92322" y="0"/>
                  </a:moveTo>
                  <a:lnTo>
                    <a:pt x="0" y="0"/>
                  </a:lnTo>
                  <a:lnTo>
                    <a:pt x="46161" y="138436"/>
                  </a:lnTo>
                  <a:lnTo>
                    <a:pt x="9232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37539" y="4276642"/>
              <a:ext cx="686503" cy="84040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646320" y="4272406"/>
              <a:ext cx="551815" cy="782320"/>
            </a:xfrm>
            <a:custGeom>
              <a:avLst/>
              <a:gdLst/>
              <a:ahLst/>
              <a:cxnLst/>
              <a:rect l="l" t="t" r="r" b="b"/>
              <a:pathLst>
                <a:path w="551815" h="782320">
                  <a:moveTo>
                    <a:pt x="551699" y="0"/>
                  </a:moveTo>
                  <a:lnTo>
                    <a:pt x="538484" y="49114"/>
                  </a:lnTo>
                  <a:lnTo>
                    <a:pt x="523154" y="98027"/>
                  </a:lnTo>
                  <a:lnTo>
                    <a:pt x="505811" y="146595"/>
                  </a:lnTo>
                  <a:lnTo>
                    <a:pt x="486553" y="194677"/>
                  </a:lnTo>
                  <a:lnTo>
                    <a:pt x="465483" y="242130"/>
                  </a:lnTo>
                  <a:lnTo>
                    <a:pt x="442699" y="288813"/>
                  </a:lnTo>
                  <a:lnTo>
                    <a:pt x="418302" y="334583"/>
                  </a:lnTo>
                  <a:lnTo>
                    <a:pt x="392392" y="379299"/>
                  </a:lnTo>
                  <a:lnTo>
                    <a:pt x="365070" y="422817"/>
                  </a:lnTo>
                  <a:lnTo>
                    <a:pt x="336437" y="464997"/>
                  </a:lnTo>
                  <a:lnTo>
                    <a:pt x="306591" y="505696"/>
                  </a:lnTo>
                  <a:lnTo>
                    <a:pt x="275634" y="544772"/>
                  </a:lnTo>
                  <a:lnTo>
                    <a:pt x="243666" y="582082"/>
                  </a:lnTo>
                  <a:lnTo>
                    <a:pt x="210787" y="617485"/>
                  </a:lnTo>
                  <a:lnTo>
                    <a:pt x="177097" y="650839"/>
                  </a:lnTo>
                  <a:lnTo>
                    <a:pt x="142697" y="682002"/>
                  </a:lnTo>
                  <a:lnTo>
                    <a:pt x="107687" y="710831"/>
                  </a:lnTo>
                  <a:lnTo>
                    <a:pt x="72167" y="737185"/>
                  </a:lnTo>
                  <a:lnTo>
                    <a:pt x="36238" y="760921"/>
                  </a:lnTo>
                  <a:lnTo>
                    <a:pt x="0" y="781897"/>
                  </a:lnTo>
                </a:path>
              </a:pathLst>
            </a:custGeom>
            <a:ln w="1460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528287" y="5007156"/>
              <a:ext cx="146050" cy="93980"/>
            </a:xfrm>
            <a:custGeom>
              <a:avLst/>
              <a:gdLst/>
              <a:ahLst/>
              <a:cxnLst/>
              <a:rect l="l" t="t" r="r" b="b"/>
              <a:pathLst>
                <a:path w="146050" h="93979">
                  <a:moveTo>
                    <a:pt x="111800" y="0"/>
                  </a:moveTo>
                  <a:lnTo>
                    <a:pt x="0" y="93897"/>
                  </a:lnTo>
                  <a:lnTo>
                    <a:pt x="145788" y="85797"/>
                  </a:lnTo>
                  <a:lnTo>
                    <a:pt x="111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09780" y="5102372"/>
              <a:ext cx="1292233" cy="7119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06079" y="5101054"/>
              <a:ext cx="1269834" cy="68991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06079" y="5101054"/>
              <a:ext cx="1270000" cy="690245"/>
            </a:xfrm>
            <a:custGeom>
              <a:avLst/>
              <a:gdLst/>
              <a:ahLst/>
              <a:cxnLst/>
              <a:rect l="l" t="t" r="r" b="b"/>
              <a:pathLst>
                <a:path w="1270000" h="690245">
                  <a:moveTo>
                    <a:pt x="82779" y="689910"/>
                  </a:moveTo>
                  <a:lnTo>
                    <a:pt x="1187055" y="689910"/>
                  </a:lnTo>
                  <a:lnTo>
                    <a:pt x="1219258" y="683404"/>
                  </a:lnTo>
                  <a:lnTo>
                    <a:pt x="1245573" y="665662"/>
                  </a:lnTo>
                  <a:lnTo>
                    <a:pt x="1263323" y="639345"/>
                  </a:lnTo>
                  <a:lnTo>
                    <a:pt x="1269834" y="607118"/>
                  </a:lnTo>
                  <a:lnTo>
                    <a:pt x="1269834" y="82789"/>
                  </a:lnTo>
                  <a:lnTo>
                    <a:pt x="1263323" y="50562"/>
                  </a:lnTo>
                  <a:lnTo>
                    <a:pt x="1245573" y="24247"/>
                  </a:lnTo>
                  <a:lnTo>
                    <a:pt x="1219258" y="6505"/>
                  </a:lnTo>
                  <a:lnTo>
                    <a:pt x="1187055" y="0"/>
                  </a:lnTo>
                  <a:lnTo>
                    <a:pt x="82779" y="0"/>
                  </a:lnTo>
                  <a:lnTo>
                    <a:pt x="50534" y="6505"/>
                  </a:lnTo>
                  <a:lnTo>
                    <a:pt x="24225" y="24247"/>
                  </a:lnTo>
                  <a:lnTo>
                    <a:pt x="6497" y="50562"/>
                  </a:lnTo>
                  <a:lnTo>
                    <a:pt x="0" y="82789"/>
                  </a:lnTo>
                  <a:lnTo>
                    <a:pt x="0" y="607118"/>
                  </a:lnTo>
                  <a:lnTo>
                    <a:pt x="6497" y="639345"/>
                  </a:lnTo>
                  <a:lnTo>
                    <a:pt x="24225" y="665662"/>
                  </a:lnTo>
                  <a:lnTo>
                    <a:pt x="50534" y="683404"/>
                  </a:lnTo>
                  <a:lnTo>
                    <a:pt x="82779" y="689910"/>
                  </a:lnTo>
                  <a:close/>
                </a:path>
              </a:pathLst>
            </a:custGeom>
            <a:ln w="1460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225177" y="5207797"/>
            <a:ext cx="635635" cy="447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35"/>
              </a:spcBef>
            </a:pPr>
            <a:r>
              <a:rPr sz="1350" spc="5" dirty="0">
                <a:latin typeface="Calibri"/>
                <a:cs typeface="Calibri"/>
              </a:rPr>
              <a:t>Process</a:t>
            </a:r>
            <a:endParaRPr sz="13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350" spc="15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e</a:t>
            </a:r>
            <a:r>
              <a:rPr sz="1350" spc="5" dirty="0">
                <a:latin typeface="Calibri"/>
                <a:cs typeface="Calibri"/>
              </a:rPr>
              <a:t>d</a:t>
            </a:r>
            <a:r>
              <a:rPr sz="1350" spc="15" dirty="0">
                <a:latin typeface="Calibri"/>
                <a:cs typeface="Calibri"/>
              </a:rPr>
              <a:t>es</a:t>
            </a:r>
            <a:r>
              <a:rPr sz="1350" spc="5" dirty="0">
                <a:latin typeface="Calibri"/>
                <a:cs typeface="Calibri"/>
              </a:rPr>
              <a:t>i</a:t>
            </a:r>
            <a:r>
              <a:rPr sz="1350" spc="-5" dirty="0">
                <a:latin typeface="Calibri"/>
                <a:cs typeface="Calibri"/>
              </a:rPr>
              <a:t>g</a:t>
            </a:r>
            <a:r>
              <a:rPr sz="1350" spc="15" dirty="0">
                <a:latin typeface="Calibri"/>
                <a:cs typeface="Calibri"/>
              </a:rPr>
              <a:t>n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719587" y="1329438"/>
            <a:ext cx="1830705" cy="3498850"/>
            <a:chOff x="4719587" y="1329438"/>
            <a:chExt cx="1830705" cy="3498850"/>
          </a:xfrm>
        </p:grpSpPr>
        <p:sp>
          <p:nvSpPr>
            <p:cNvPr id="53" name="object 53"/>
            <p:cNvSpPr/>
            <p:nvPr/>
          </p:nvSpPr>
          <p:spPr>
            <a:xfrm>
              <a:off x="4748162" y="1358013"/>
              <a:ext cx="1289050" cy="692150"/>
            </a:xfrm>
            <a:custGeom>
              <a:avLst/>
              <a:gdLst/>
              <a:ahLst/>
              <a:cxnLst/>
              <a:rect l="l" t="t" r="r" b="b"/>
              <a:pathLst>
                <a:path w="1289050" h="692150">
                  <a:moveTo>
                    <a:pt x="0" y="115360"/>
                  </a:moveTo>
                  <a:lnTo>
                    <a:pt x="9065" y="70457"/>
                  </a:lnTo>
                  <a:lnTo>
                    <a:pt x="33788" y="33788"/>
                  </a:lnTo>
                  <a:lnTo>
                    <a:pt x="70457" y="9065"/>
                  </a:lnTo>
                  <a:lnTo>
                    <a:pt x="115360" y="0"/>
                  </a:lnTo>
                  <a:lnTo>
                    <a:pt x="1173613" y="0"/>
                  </a:lnTo>
                  <a:lnTo>
                    <a:pt x="1218516" y="9065"/>
                  </a:lnTo>
                  <a:lnTo>
                    <a:pt x="1255185" y="33788"/>
                  </a:lnTo>
                  <a:lnTo>
                    <a:pt x="1279908" y="70457"/>
                  </a:lnTo>
                  <a:lnTo>
                    <a:pt x="1288974" y="115360"/>
                  </a:lnTo>
                  <a:lnTo>
                    <a:pt x="1288974" y="576790"/>
                  </a:lnTo>
                  <a:lnTo>
                    <a:pt x="1279908" y="621693"/>
                  </a:lnTo>
                  <a:lnTo>
                    <a:pt x="1255185" y="658362"/>
                  </a:lnTo>
                  <a:lnTo>
                    <a:pt x="1218516" y="683085"/>
                  </a:lnTo>
                  <a:lnTo>
                    <a:pt x="1173613" y="692151"/>
                  </a:lnTo>
                  <a:lnTo>
                    <a:pt x="115360" y="692151"/>
                  </a:lnTo>
                  <a:lnTo>
                    <a:pt x="70457" y="683085"/>
                  </a:lnTo>
                  <a:lnTo>
                    <a:pt x="33788" y="658362"/>
                  </a:lnTo>
                  <a:lnTo>
                    <a:pt x="9065" y="621693"/>
                  </a:lnTo>
                  <a:lnTo>
                    <a:pt x="0" y="576790"/>
                  </a:lnTo>
                  <a:lnTo>
                    <a:pt x="0" y="115360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79719" y="3121152"/>
              <a:ext cx="1170431" cy="170688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5595427" y="3630676"/>
            <a:ext cx="581025" cy="4857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1275" marR="5080" indent="-29209">
              <a:lnSpc>
                <a:spcPts val="1700"/>
              </a:lnSpc>
              <a:spcBef>
                <a:spcPts val="340"/>
              </a:spcBef>
            </a:pPr>
            <a:r>
              <a:rPr sz="1600" dirty="0">
                <a:latin typeface="Calibri"/>
                <a:cs typeface="Calibri"/>
              </a:rPr>
              <a:t>G</a:t>
            </a:r>
            <a:r>
              <a:rPr sz="1600" spc="-5" dirty="0">
                <a:latin typeface="Calibri"/>
                <a:cs typeface="Calibri"/>
              </a:rPr>
              <a:t>o</a:t>
            </a:r>
            <a:r>
              <a:rPr sz="1600" spc="-15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-  </a:t>
            </a:r>
            <a:r>
              <a:rPr sz="1600" spc="-5" dirty="0">
                <a:latin typeface="Calibri"/>
                <a:cs typeface="Calibri"/>
              </a:rPr>
              <a:t>nance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40935" y="4203191"/>
            <a:ext cx="1956815" cy="1167384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5103832" y="4682235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Culture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15967" y="3127248"/>
            <a:ext cx="1167384" cy="1706879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4604961" y="3773932"/>
            <a:ext cx="7042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St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at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g</a:t>
            </a:r>
            <a:r>
              <a:rPr sz="1600" dirty="0">
                <a:latin typeface="Calibri"/>
                <a:cs typeface="Calibri"/>
              </a:rPr>
              <a:t>y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0197" y="1252897"/>
            <a:ext cx="7419975" cy="325564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What?</a:t>
            </a:r>
            <a:endParaRPr sz="2800" dirty="0">
              <a:latin typeface="Calibri"/>
              <a:cs typeface="Calibri"/>
            </a:endParaRPr>
          </a:p>
          <a:p>
            <a:pPr marL="857250" indent="-422275">
              <a:lnSpc>
                <a:spcPct val="100000"/>
              </a:lnSpc>
              <a:spcBef>
                <a:spcPts val="640"/>
              </a:spcBef>
              <a:buClr>
                <a:srgbClr val="7F7F7F"/>
              </a:buClr>
              <a:buAutoNum type="arabicPeriod"/>
              <a:tabLst>
                <a:tab pos="856615" algn="l"/>
                <a:tab pos="85725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Identify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organization’s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business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processes</a:t>
            </a:r>
            <a:endParaRPr sz="2400" dirty="0">
              <a:latin typeface="Calibri"/>
              <a:cs typeface="Calibri"/>
            </a:endParaRPr>
          </a:p>
          <a:p>
            <a:pPr marL="857250" indent="-422275">
              <a:lnSpc>
                <a:spcPct val="100000"/>
              </a:lnSpc>
              <a:spcBef>
                <a:spcPts val="530"/>
              </a:spcBef>
              <a:buClr>
                <a:srgbClr val="7F7F7F"/>
              </a:buClr>
              <a:buAutoNum type="arabicPeriod"/>
              <a:tabLst>
                <a:tab pos="856615" algn="l"/>
                <a:tab pos="85725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Prioritize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their management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based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on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certain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criteria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Why?</a:t>
            </a:r>
            <a:endParaRPr sz="2800" dirty="0">
              <a:latin typeface="Calibri"/>
              <a:cs typeface="Calibri"/>
            </a:endParaRPr>
          </a:p>
          <a:p>
            <a:pPr marL="857250" indent="-422275">
              <a:lnSpc>
                <a:spcPct val="100000"/>
              </a:lnSpc>
              <a:spcBef>
                <a:spcPts val="640"/>
              </a:spcBef>
              <a:buClr>
                <a:srgbClr val="7F7F7F"/>
              </a:buClr>
              <a:buAutoNum type="arabicPeriod"/>
              <a:tabLst>
                <a:tab pos="856615" algn="l"/>
                <a:tab pos="857250" algn="l"/>
              </a:tabLst>
            </a:pP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Understand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organization</a:t>
            </a:r>
            <a:endParaRPr sz="2400" dirty="0">
              <a:latin typeface="Calibri"/>
              <a:cs typeface="Calibri"/>
            </a:endParaRPr>
          </a:p>
          <a:p>
            <a:pPr marL="857250" indent="-422275">
              <a:lnSpc>
                <a:spcPct val="100000"/>
              </a:lnSpc>
              <a:spcBef>
                <a:spcPts val="530"/>
              </a:spcBef>
              <a:buClr>
                <a:srgbClr val="7F7F7F"/>
              </a:buClr>
              <a:buAutoNum type="arabicPeriod"/>
              <a:tabLst>
                <a:tab pos="856615" algn="l"/>
                <a:tab pos="857250" algn="l"/>
              </a:tabLst>
            </a:pP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Maximize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value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of BPM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projects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35521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Process</a:t>
            </a:r>
            <a:r>
              <a:rPr sz="3200" spc="-25" dirty="0"/>
              <a:t> </a:t>
            </a:r>
            <a:r>
              <a:rPr sz="3200" spc="-10" dirty="0"/>
              <a:t>identification</a:t>
            </a:r>
            <a:endParaRPr sz="32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1798" y="4723645"/>
            <a:ext cx="2256575" cy="213435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4652" y="1063921"/>
            <a:ext cx="3981450" cy="142430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434975" indent="-422275">
              <a:lnSpc>
                <a:spcPct val="100000"/>
              </a:lnSpc>
              <a:spcBef>
                <a:spcPts val="844"/>
              </a:spcBef>
              <a:buClr>
                <a:srgbClr val="7F7F7F"/>
              </a:buClr>
              <a:buAutoNum type="arabicPeriod"/>
              <a:tabLst>
                <a:tab pos="434340" algn="l"/>
                <a:tab pos="43497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Designation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step</a:t>
            </a:r>
            <a:endParaRPr sz="2800" dirty="0">
              <a:latin typeface="Calibri"/>
              <a:cs typeface="Calibri"/>
            </a:endParaRPr>
          </a:p>
          <a:p>
            <a:pPr marL="641350" lvl="1" indent="-183515">
              <a:lnSpc>
                <a:spcPct val="100000"/>
              </a:lnSpc>
              <a:spcBef>
                <a:spcPts val="640"/>
              </a:spcBef>
              <a:buClr>
                <a:srgbClr val="7F7F7F"/>
              </a:buClr>
              <a:buFont typeface="Arial MT"/>
              <a:buChar char="•"/>
              <a:tabLst>
                <a:tab pos="641350" algn="l"/>
              </a:tabLst>
            </a:pP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Enumerate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main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processes</a:t>
            </a:r>
            <a:endParaRPr sz="2400" dirty="0">
              <a:latin typeface="Calibri"/>
              <a:cs typeface="Calibri"/>
            </a:endParaRPr>
          </a:p>
          <a:p>
            <a:pPr marL="641350" lvl="1" indent="-183515">
              <a:lnSpc>
                <a:spcPct val="100000"/>
              </a:lnSpc>
              <a:spcBef>
                <a:spcPts val="505"/>
              </a:spcBef>
              <a:buClr>
                <a:srgbClr val="7F7F7F"/>
              </a:buClr>
              <a:buFont typeface="Arial MT"/>
              <a:buChar char="•"/>
              <a:tabLst>
                <a:tab pos="64135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Determine process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scope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4652" y="3109129"/>
            <a:ext cx="6349365" cy="23139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434975" indent="-422275">
              <a:lnSpc>
                <a:spcPct val="100000"/>
              </a:lnSpc>
              <a:spcBef>
                <a:spcPts val="844"/>
              </a:spcBef>
              <a:buClr>
                <a:srgbClr val="7F7F7F"/>
              </a:buClr>
              <a:buAutoNum type="arabicPeriod" startAt="2"/>
              <a:tabLst>
                <a:tab pos="434340" algn="l"/>
                <a:tab pos="43497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Prioritization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step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(aka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Process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selection)</a:t>
            </a:r>
            <a:endParaRPr sz="2800" dirty="0">
              <a:latin typeface="Calibri"/>
              <a:cs typeface="Calibri"/>
            </a:endParaRPr>
          </a:p>
          <a:p>
            <a:pPr marL="434975">
              <a:lnSpc>
                <a:spcPct val="100000"/>
              </a:lnSpc>
              <a:spcBef>
                <a:spcPts val="640"/>
              </a:spcBef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Prioritize processes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based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on:</a:t>
            </a:r>
            <a:endParaRPr sz="2400" dirty="0">
              <a:latin typeface="Calibri"/>
              <a:cs typeface="Calibri"/>
            </a:endParaRPr>
          </a:p>
          <a:p>
            <a:pPr marL="641350" lvl="1" indent="-208915">
              <a:lnSpc>
                <a:spcPct val="100000"/>
              </a:lnSpc>
              <a:spcBef>
                <a:spcPts val="600"/>
              </a:spcBef>
              <a:buClr>
                <a:srgbClr val="7F7F7F"/>
              </a:buClr>
              <a:buFont typeface="Arial MT"/>
              <a:buChar char="•"/>
              <a:tabLst>
                <a:tab pos="64135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Importance</a:t>
            </a:r>
            <a:endParaRPr sz="2400" dirty="0">
              <a:latin typeface="Calibri"/>
              <a:cs typeface="Calibri"/>
            </a:endParaRPr>
          </a:p>
          <a:p>
            <a:pPr marL="641350" lvl="1" indent="-208915">
              <a:lnSpc>
                <a:spcPct val="100000"/>
              </a:lnSpc>
              <a:spcBef>
                <a:spcPts val="530"/>
              </a:spcBef>
              <a:buClr>
                <a:srgbClr val="7F7F7F"/>
              </a:buClr>
              <a:buFont typeface="Arial MT"/>
              <a:buChar char="•"/>
              <a:tabLst>
                <a:tab pos="64135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Health</a:t>
            </a:r>
            <a:endParaRPr sz="2400" dirty="0">
              <a:latin typeface="Calibri"/>
              <a:cs typeface="Calibri"/>
            </a:endParaRPr>
          </a:p>
          <a:p>
            <a:pPr marL="641350" lvl="1" indent="-208915">
              <a:lnSpc>
                <a:spcPct val="100000"/>
              </a:lnSpc>
              <a:spcBef>
                <a:spcPts val="620"/>
              </a:spcBef>
              <a:buClr>
                <a:srgbClr val="7F7F7F"/>
              </a:buClr>
              <a:buFont typeface="Arial MT"/>
              <a:buChar char="•"/>
              <a:tabLst>
                <a:tab pos="64135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Feasibility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45040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Process</a:t>
            </a:r>
            <a:r>
              <a:rPr sz="3200" spc="-10" dirty="0"/>
              <a:t> identification</a:t>
            </a:r>
            <a:r>
              <a:rPr sz="3200" dirty="0"/>
              <a:t> </a:t>
            </a:r>
            <a:r>
              <a:rPr sz="3200" spc="-20" dirty="0"/>
              <a:t>steps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7666714" y="6524243"/>
            <a:ext cx="1705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After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Davenport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(1993)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85664" y="1582420"/>
            <a:ext cx="145034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7749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Process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rchi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ec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ur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10005" y="3856228"/>
            <a:ext cx="1202690" cy="1034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85"/>
              </a:spcBef>
            </a:pP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ri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ri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iz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ed  Process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Portfolio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04937" y="1164271"/>
            <a:ext cx="7024370" cy="1493520"/>
            <a:chOff x="1204937" y="1164271"/>
            <a:chExt cx="7024370" cy="1493520"/>
          </a:xfrm>
        </p:grpSpPr>
        <p:sp>
          <p:nvSpPr>
            <p:cNvPr id="9" name="object 9"/>
            <p:cNvSpPr/>
            <p:nvPr/>
          </p:nvSpPr>
          <p:spPr>
            <a:xfrm>
              <a:off x="1233512" y="1192846"/>
              <a:ext cx="6723380" cy="1436370"/>
            </a:xfrm>
            <a:custGeom>
              <a:avLst/>
              <a:gdLst/>
              <a:ahLst/>
              <a:cxnLst/>
              <a:rect l="l" t="t" r="r" b="b"/>
              <a:pathLst>
                <a:path w="6723380" h="1436370">
                  <a:moveTo>
                    <a:pt x="0" y="239345"/>
                  </a:moveTo>
                  <a:lnTo>
                    <a:pt x="4862" y="191109"/>
                  </a:lnTo>
                  <a:lnTo>
                    <a:pt x="18808" y="146181"/>
                  </a:lnTo>
                  <a:lnTo>
                    <a:pt x="40876" y="105525"/>
                  </a:lnTo>
                  <a:lnTo>
                    <a:pt x="70102" y="70102"/>
                  </a:lnTo>
                  <a:lnTo>
                    <a:pt x="105524" y="40876"/>
                  </a:lnTo>
                  <a:lnTo>
                    <a:pt x="146180" y="18808"/>
                  </a:lnTo>
                  <a:lnTo>
                    <a:pt x="191108" y="4862"/>
                  </a:lnTo>
                  <a:lnTo>
                    <a:pt x="239344" y="0"/>
                  </a:lnTo>
                  <a:lnTo>
                    <a:pt x="6483953" y="0"/>
                  </a:lnTo>
                  <a:lnTo>
                    <a:pt x="6532189" y="4862"/>
                  </a:lnTo>
                  <a:lnTo>
                    <a:pt x="6577117" y="18808"/>
                  </a:lnTo>
                  <a:lnTo>
                    <a:pt x="6617773" y="40876"/>
                  </a:lnTo>
                  <a:lnTo>
                    <a:pt x="6653195" y="70102"/>
                  </a:lnTo>
                  <a:lnTo>
                    <a:pt x="6682421" y="105525"/>
                  </a:lnTo>
                  <a:lnTo>
                    <a:pt x="6704489" y="146181"/>
                  </a:lnTo>
                  <a:lnTo>
                    <a:pt x="6718435" y="191109"/>
                  </a:lnTo>
                  <a:lnTo>
                    <a:pt x="6723298" y="239345"/>
                  </a:lnTo>
                  <a:lnTo>
                    <a:pt x="6723298" y="1196720"/>
                  </a:lnTo>
                  <a:lnTo>
                    <a:pt x="6718435" y="1244956"/>
                  </a:lnTo>
                  <a:lnTo>
                    <a:pt x="6704489" y="1289884"/>
                  </a:lnTo>
                  <a:lnTo>
                    <a:pt x="6682421" y="1330540"/>
                  </a:lnTo>
                  <a:lnTo>
                    <a:pt x="6653195" y="1365963"/>
                  </a:lnTo>
                  <a:lnTo>
                    <a:pt x="6617773" y="1395189"/>
                  </a:lnTo>
                  <a:lnTo>
                    <a:pt x="6577117" y="1417257"/>
                  </a:lnTo>
                  <a:lnTo>
                    <a:pt x="6532189" y="1431203"/>
                  </a:lnTo>
                  <a:lnTo>
                    <a:pt x="6483953" y="1436066"/>
                  </a:lnTo>
                  <a:lnTo>
                    <a:pt x="239344" y="1436066"/>
                  </a:lnTo>
                  <a:lnTo>
                    <a:pt x="191108" y="1431203"/>
                  </a:lnTo>
                  <a:lnTo>
                    <a:pt x="146180" y="1417257"/>
                  </a:lnTo>
                  <a:lnTo>
                    <a:pt x="105524" y="1395189"/>
                  </a:lnTo>
                  <a:lnTo>
                    <a:pt x="70102" y="1365963"/>
                  </a:lnTo>
                  <a:lnTo>
                    <a:pt x="40876" y="1330540"/>
                  </a:lnTo>
                  <a:lnTo>
                    <a:pt x="18808" y="1289884"/>
                  </a:lnTo>
                  <a:lnTo>
                    <a:pt x="4862" y="1244956"/>
                  </a:lnTo>
                  <a:lnTo>
                    <a:pt x="0" y="1196720"/>
                  </a:lnTo>
                  <a:lnTo>
                    <a:pt x="0" y="239345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751736" y="1703636"/>
              <a:ext cx="469900" cy="347345"/>
            </a:xfrm>
            <a:custGeom>
              <a:avLst/>
              <a:gdLst/>
              <a:ahLst/>
              <a:cxnLst/>
              <a:rect l="l" t="t" r="r" b="b"/>
              <a:pathLst>
                <a:path w="469900" h="347344">
                  <a:moveTo>
                    <a:pt x="220797" y="0"/>
                  </a:moveTo>
                  <a:lnTo>
                    <a:pt x="220797" y="86719"/>
                  </a:lnTo>
                  <a:lnTo>
                    <a:pt x="0" y="86719"/>
                  </a:lnTo>
                  <a:lnTo>
                    <a:pt x="0" y="260158"/>
                  </a:lnTo>
                  <a:lnTo>
                    <a:pt x="220797" y="260158"/>
                  </a:lnTo>
                  <a:lnTo>
                    <a:pt x="220797" y="346877"/>
                  </a:lnTo>
                  <a:lnTo>
                    <a:pt x="469306" y="173438"/>
                  </a:lnTo>
                  <a:lnTo>
                    <a:pt x="220797" y="0"/>
                  </a:lnTo>
                  <a:close/>
                </a:path>
              </a:pathLst>
            </a:custGeom>
            <a:solidFill>
              <a:srgbClr val="59B0B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751736" y="1703636"/>
              <a:ext cx="469900" cy="347345"/>
            </a:xfrm>
            <a:custGeom>
              <a:avLst/>
              <a:gdLst/>
              <a:ahLst/>
              <a:cxnLst/>
              <a:rect l="l" t="t" r="r" b="b"/>
              <a:pathLst>
                <a:path w="469900" h="347344">
                  <a:moveTo>
                    <a:pt x="220797" y="0"/>
                  </a:moveTo>
                  <a:lnTo>
                    <a:pt x="220797" y="86719"/>
                  </a:lnTo>
                  <a:lnTo>
                    <a:pt x="0" y="86719"/>
                  </a:lnTo>
                  <a:lnTo>
                    <a:pt x="0" y="260158"/>
                  </a:lnTo>
                  <a:lnTo>
                    <a:pt x="220797" y="260158"/>
                  </a:lnTo>
                  <a:lnTo>
                    <a:pt x="220797" y="346878"/>
                  </a:lnTo>
                  <a:lnTo>
                    <a:pt x="469307" y="173439"/>
                  </a:lnTo>
                  <a:lnTo>
                    <a:pt x="220797" y="0"/>
                  </a:lnTo>
                  <a:close/>
                </a:path>
              </a:pathLst>
            </a:custGeom>
            <a:ln w="15875">
              <a:solidFill>
                <a:srgbClr val="3F80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204937" y="3153562"/>
            <a:ext cx="7024370" cy="2369185"/>
            <a:chOff x="1204937" y="3153562"/>
            <a:chExt cx="7024370" cy="2369185"/>
          </a:xfrm>
        </p:grpSpPr>
        <p:sp>
          <p:nvSpPr>
            <p:cNvPr id="13" name="object 13"/>
            <p:cNvSpPr/>
            <p:nvPr/>
          </p:nvSpPr>
          <p:spPr>
            <a:xfrm>
              <a:off x="1233512" y="3182137"/>
              <a:ext cx="6723380" cy="2312035"/>
            </a:xfrm>
            <a:custGeom>
              <a:avLst/>
              <a:gdLst/>
              <a:ahLst/>
              <a:cxnLst/>
              <a:rect l="l" t="t" r="r" b="b"/>
              <a:pathLst>
                <a:path w="6723380" h="2312035">
                  <a:moveTo>
                    <a:pt x="0" y="385281"/>
                  </a:moveTo>
                  <a:lnTo>
                    <a:pt x="3001" y="336952"/>
                  </a:lnTo>
                  <a:lnTo>
                    <a:pt x="11766" y="290415"/>
                  </a:lnTo>
                  <a:lnTo>
                    <a:pt x="25933" y="246030"/>
                  </a:lnTo>
                  <a:lnTo>
                    <a:pt x="45141" y="204158"/>
                  </a:lnTo>
                  <a:lnTo>
                    <a:pt x="69029" y="165161"/>
                  </a:lnTo>
                  <a:lnTo>
                    <a:pt x="97236" y="129400"/>
                  </a:lnTo>
                  <a:lnTo>
                    <a:pt x="129400" y="97236"/>
                  </a:lnTo>
                  <a:lnTo>
                    <a:pt x="165161" y="69029"/>
                  </a:lnTo>
                  <a:lnTo>
                    <a:pt x="204158" y="45141"/>
                  </a:lnTo>
                  <a:lnTo>
                    <a:pt x="246029" y="25933"/>
                  </a:lnTo>
                  <a:lnTo>
                    <a:pt x="290414" y="11766"/>
                  </a:lnTo>
                  <a:lnTo>
                    <a:pt x="336952" y="3001"/>
                  </a:lnTo>
                  <a:lnTo>
                    <a:pt x="385280" y="0"/>
                  </a:lnTo>
                  <a:lnTo>
                    <a:pt x="6338017" y="0"/>
                  </a:lnTo>
                  <a:lnTo>
                    <a:pt x="6386345" y="3001"/>
                  </a:lnTo>
                  <a:lnTo>
                    <a:pt x="6432883" y="11766"/>
                  </a:lnTo>
                  <a:lnTo>
                    <a:pt x="6477268" y="25933"/>
                  </a:lnTo>
                  <a:lnTo>
                    <a:pt x="6519139" y="45141"/>
                  </a:lnTo>
                  <a:lnTo>
                    <a:pt x="6558136" y="69029"/>
                  </a:lnTo>
                  <a:lnTo>
                    <a:pt x="6593897" y="97236"/>
                  </a:lnTo>
                  <a:lnTo>
                    <a:pt x="6626062" y="129400"/>
                  </a:lnTo>
                  <a:lnTo>
                    <a:pt x="6654268" y="165161"/>
                  </a:lnTo>
                  <a:lnTo>
                    <a:pt x="6678156" y="204158"/>
                  </a:lnTo>
                  <a:lnTo>
                    <a:pt x="6697364" y="246030"/>
                  </a:lnTo>
                  <a:lnTo>
                    <a:pt x="6711531" y="290415"/>
                  </a:lnTo>
                  <a:lnTo>
                    <a:pt x="6720296" y="336952"/>
                  </a:lnTo>
                  <a:lnTo>
                    <a:pt x="6723298" y="385281"/>
                  </a:lnTo>
                  <a:lnTo>
                    <a:pt x="6723298" y="1926356"/>
                  </a:lnTo>
                  <a:lnTo>
                    <a:pt x="6720296" y="1974684"/>
                  </a:lnTo>
                  <a:lnTo>
                    <a:pt x="6711531" y="2021222"/>
                  </a:lnTo>
                  <a:lnTo>
                    <a:pt x="6697364" y="2065607"/>
                  </a:lnTo>
                  <a:lnTo>
                    <a:pt x="6678156" y="2107478"/>
                  </a:lnTo>
                  <a:lnTo>
                    <a:pt x="6654268" y="2146475"/>
                  </a:lnTo>
                  <a:lnTo>
                    <a:pt x="6626062" y="2182236"/>
                  </a:lnTo>
                  <a:lnTo>
                    <a:pt x="6593897" y="2214400"/>
                  </a:lnTo>
                  <a:lnTo>
                    <a:pt x="6558136" y="2242607"/>
                  </a:lnTo>
                  <a:lnTo>
                    <a:pt x="6519139" y="2266495"/>
                  </a:lnTo>
                  <a:lnTo>
                    <a:pt x="6477268" y="2285703"/>
                  </a:lnTo>
                  <a:lnTo>
                    <a:pt x="6432883" y="2299870"/>
                  </a:lnTo>
                  <a:lnTo>
                    <a:pt x="6386345" y="2308635"/>
                  </a:lnTo>
                  <a:lnTo>
                    <a:pt x="6338017" y="2311637"/>
                  </a:lnTo>
                  <a:lnTo>
                    <a:pt x="385280" y="2311637"/>
                  </a:lnTo>
                  <a:lnTo>
                    <a:pt x="336952" y="2308635"/>
                  </a:lnTo>
                  <a:lnTo>
                    <a:pt x="290414" y="2299870"/>
                  </a:lnTo>
                  <a:lnTo>
                    <a:pt x="246029" y="2285703"/>
                  </a:lnTo>
                  <a:lnTo>
                    <a:pt x="204158" y="2266495"/>
                  </a:lnTo>
                  <a:lnTo>
                    <a:pt x="165161" y="2242607"/>
                  </a:lnTo>
                  <a:lnTo>
                    <a:pt x="129400" y="2214400"/>
                  </a:lnTo>
                  <a:lnTo>
                    <a:pt x="97236" y="2182236"/>
                  </a:lnTo>
                  <a:lnTo>
                    <a:pt x="69029" y="2146475"/>
                  </a:lnTo>
                  <a:lnTo>
                    <a:pt x="45141" y="2107478"/>
                  </a:lnTo>
                  <a:lnTo>
                    <a:pt x="25933" y="2065607"/>
                  </a:lnTo>
                  <a:lnTo>
                    <a:pt x="11766" y="2021222"/>
                  </a:lnTo>
                  <a:lnTo>
                    <a:pt x="3001" y="1974684"/>
                  </a:lnTo>
                  <a:lnTo>
                    <a:pt x="0" y="1926356"/>
                  </a:lnTo>
                  <a:lnTo>
                    <a:pt x="0" y="385281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751736" y="4074430"/>
              <a:ext cx="469900" cy="347345"/>
            </a:xfrm>
            <a:custGeom>
              <a:avLst/>
              <a:gdLst/>
              <a:ahLst/>
              <a:cxnLst/>
              <a:rect l="l" t="t" r="r" b="b"/>
              <a:pathLst>
                <a:path w="469900" h="347345">
                  <a:moveTo>
                    <a:pt x="220797" y="0"/>
                  </a:moveTo>
                  <a:lnTo>
                    <a:pt x="220797" y="86719"/>
                  </a:lnTo>
                  <a:lnTo>
                    <a:pt x="0" y="86719"/>
                  </a:lnTo>
                  <a:lnTo>
                    <a:pt x="0" y="260158"/>
                  </a:lnTo>
                  <a:lnTo>
                    <a:pt x="220797" y="260158"/>
                  </a:lnTo>
                  <a:lnTo>
                    <a:pt x="220797" y="346877"/>
                  </a:lnTo>
                  <a:lnTo>
                    <a:pt x="469306" y="173438"/>
                  </a:lnTo>
                  <a:lnTo>
                    <a:pt x="220797" y="0"/>
                  </a:lnTo>
                  <a:close/>
                </a:path>
              </a:pathLst>
            </a:custGeom>
            <a:solidFill>
              <a:srgbClr val="59B0B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751736" y="4074430"/>
              <a:ext cx="469900" cy="347345"/>
            </a:xfrm>
            <a:custGeom>
              <a:avLst/>
              <a:gdLst/>
              <a:ahLst/>
              <a:cxnLst/>
              <a:rect l="l" t="t" r="r" b="b"/>
              <a:pathLst>
                <a:path w="469900" h="347345">
                  <a:moveTo>
                    <a:pt x="220797" y="0"/>
                  </a:moveTo>
                  <a:lnTo>
                    <a:pt x="220797" y="86719"/>
                  </a:lnTo>
                  <a:lnTo>
                    <a:pt x="0" y="86719"/>
                  </a:lnTo>
                  <a:lnTo>
                    <a:pt x="0" y="260158"/>
                  </a:lnTo>
                  <a:lnTo>
                    <a:pt x="220797" y="260158"/>
                  </a:lnTo>
                  <a:lnTo>
                    <a:pt x="220797" y="346878"/>
                  </a:lnTo>
                  <a:lnTo>
                    <a:pt x="469307" y="173439"/>
                  </a:lnTo>
                  <a:lnTo>
                    <a:pt x="220797" y="0"/>
                  </a:lnTo>
                  <a:close/>
                </a:path>
              </a:pathLst>
            </a:custGeom>
            <a:ln w="15875">
              <a:solidFill>
                <a:srgbClr val="3F80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35039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Process</a:t>
            </a:r>
            <a:r>
              <a:rPr sz="3200" spc="-50" dirty="0"/>
              <a:t> </a:t>
            </a:r>
            <a:r>
              <a:rPr sz="3200" spc="-10" dirty="0"/>
              <a:t>Enumeration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40197" y="1253235"/>
            <a:ext cx="7089140" cy="310324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“Most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businesses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just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three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core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processes:</a:t>
            </a:r>
            <a:endParaRPr sz="2800" dirty="0">
              <a:latin typeface="Calibri"/>
              <a:cs typeface="Calibri"/>
            </a:endParaRPr>
          </a:p>
          <a:p>
            <a:pPr marL="365125" indent="-352425">
              <a:lnSpc>
                <a:spcPct val="100000"/>
              </a:lnSpc>
              <a:spcBef>
                <a:spcPts val="740"/>
              </a:spcBef>
              <a:buClr>
                <a:srgbClr val="7F7F7F"/>
              </a:buClr>
              <a:buAutoNum type="arabicPeriod"/>
              <a:tabLst>
                <a:tab pos="36512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Sell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stuff</a:t>
            </a:r>
            <a:endParaRPr sz="2800" dirty="0">
              <a:latin typeface="Calibri"/>
              <a:cs typeface="Calibri"/>
            </a:endParaRPr>
          </a:p>
          <a:p>
            <a:pPr marL="365125" indent="-352425">
              <a:lnSpc>
                <a:spcPct val="100000"/>
              </a:lnSpc>
              <a:spcBef>
                <a:spcPts val="650"/>
              </a:spcBef>
              <a:buClr>
                <a:srgbClr val="7F7F7F"/>
              </a:buClr>
              <a:buAutoNum type="arabicPeriod"/>
              <a:tabLst>
                <a:tab pos="36512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Deliver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stuff</a:t>
            </a:r>
            <a:endParaRPr sz="2800" dirty="0">
              <a:latin typeface="Calibri"/>
              <a:cs typeface="Calibri"/>
            </a:endParaRPr>
          </a:p>
          <a:p>
            <a:pPr marL="365125" indent="-352425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AutoNum type="arabicPeriod"/>
              <a:tabLst>
                <a:tab pos="365125" algn="l"/>
              </a:tabLst>
            </a:pP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Making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sure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stuff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sell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deliver”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200" dirty="0">
              <a:latin typeface="Calibri"/>
              <a:cs typeface="Calibri"/>
            </a:endParaRPr>
          </a:p>
          <a:p>
            <a:pPr marL="4584700">
              <a:lnSpc>
                <a:spcPct val="100000"/>
              </a:lnSpc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Geary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Rummler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43370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/>
              <a:t>Porter:</a:t>
            </a:r>
            <a:r>
              <a:rPr sz="3200" spc="-15" dirty="0"/>
              <a:t> </a:t>
            </a:r>
            <a:r>
              <a:rPr sz="3200" spc="-30" dirty="0"/>
              <a:t>Types</a:t>
            </a:r>
            <a:r>
              <a:rPr sz="3200" spc="-15" dirty="0"/>
              <a:t> </a:t>
            </a:r>
            <a:r>
              <a:rPr sz="3200" dirty="0"/>
              <a:t>of</a:t>
            </a:r>
            <a:r>
              <a:rPr sz="3200" spc="-25" dirty="0"/>
              <a:t> </a:t>
            </a:r>
            <a:r>
              <a:rPr sz="3200" spc="-10" dirty="0"/>
              <a:t>processes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0" y="2910839"/>
            <a:ext cx="5379720" cy="24323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21768" y="2944713"/>
            <a:ext cx="5270500" cy="2323465"/>
          </a:xfrm>
          <a:prstGeom prst="rect">
            <a:avLst/>
          </a:prstGeom>
          <a:solidFill>
            <a:srgbClr val="C00000"/>
          </a:solidFill>
          <a:ln w="254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67000" y="1411224"/>
            <a:ext cx="5379720" cy="1545590"/>
            <a:chOff x="2667000" y="1411224"/>
            <a:chExt cx="5379720" cy="15455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1411224"/>
              <a:ext cx="5379720" cy="14203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3504" y="2023872"/>
              <a:ext cx="1959864" cy="9326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21768" y="1445224"/>
              <a:ext cx="5270500" cy="1313180"/>
            </a:xfrm>
            <a:custGeom>
              <a:avLst/>
              <a:gdLst/>
              <a:ahLst/>
              <a:cxnLst/>
              <a:rect l="l" t="t" r="r" b="b"/>
              <a:pathLst>
                <a:path w="5270500" h="1313180">
                  <a:moveTo>
                    <a:pt x="2635250" y="0"/>
                  </a:moveTo>
                  <a:lnTo>
                    <a:pt x="0" y="1312984"/>
                  </a:lnTo>
                  <a:lnTo>
                    <a:pt x="5270500" y="1312984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6699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721768" y="1445224"/>
              <a:ext cx="5270500" cy="1313180"/>
            </a:xfrm>
            <a:custGeom>
              <a:avLst/>
              <a:gdLst/>
              <a:ahLst/>
              <a:cxnLst/>
              <a:rect l="l" t="t" r="r" b="b"/>
              <a:pathLst>
                <a:path w="5270500" h="1313180">
                  <a:moveTo>
                    <a:pt x="0" y="1312985"/>
                  </a:moveTo>
                  <a:lnTo>
                    <a:pt x="2635250" y="0"/>
                  </a:lnTo>
                  <a:lnTo>
                    <a:pt x="5270500" y="1312985"/>
                  </a:lnTo>
                  <a:lnTo>
                    <a:pt x="0" y="131298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94225" y="2107691"/>
            <a:ext cx="15259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 marR="5080" indent="-150495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anage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 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4167" y="1798319"/>
            <a:ext cx="1161415" cy="4456430"/>
            <a:chOff x="1344167" y="1798319"/>
            <a:chExt cx="1161415" cy="445643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167" y="1798319"/>
              <a:ext cx="1161288" cy="44561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98113" y="1832084"/>
              <a:ext cx="1054100" cy="4349750"/>
            </a:xfrm>
            <a:custGeom>
              <a:avLst/>
              <a:gdLst/>
              <a:ahLst/>
              <a:cxnLst/>
              <a:rect l="l" t="t" r="r" b="b"/>
              <a:pathLst>
                <a:path w="1054100" h="4349750">
                  <a:moveTo>
                    <a:pt x="878412" y="0"/>
                  </a:moveTo>
                  <a:lnTo>
                    <a:pt x="175687" y="0"/>
                  </a:lnTo>
                  <a:lnTo>
                    <a:pt x="128983" y="6275"/>
                  </a:lnTo>
                  <a:lnTo>
                    <a:pt x="87015" y="23986"/>
                  </a:lnTo>
                  <a:lnTo>
                    <a:pt x="51458" y="51457"/>
                  </a:lnTo>
                  <a:lnTo>
                    <a:pt x="23986" y="87014"/>
                  </a:lnTo>
                  <a:lnTo>
                    <a:pt x="6275" y="128982"/>
                  </a:lnTo>
                  <a:lnTo>
                    <a:pt x="0" y="175686"/>
                  </a:lnTo>
                  <a:lnTo>
                    <a:pt x="0" y="4173573"/>
                  </a:lnTo>
                  <a:lnTo>
                    <a:pt x="6275" y="4220278"/>
                  </a:lnTo>
                  <a:lnTo>
                    <a:pt x="23986" y="4262246"/>
                  </a:lnTo>
                  <a:lnTo>
                    <a:pt x="51458" y="4297803"/>
                  </a:lnTo>
                  <a:lnTo>
                    <a:pt x="87015" y="4325275"/>
                  </a:lnTo>
                  <a:lnTo>
                    <a:pt x="128983" y="4342985"/>
                  </a:lnTo>
                  <a:lnTo>
                    <a:pt x="175687" y="4349261"/>
                  </a:lnTo>
                  <a:lnTo>
                    <a:pt x="878412" y="4349261"/>
                  </a:lnTo>
                  <a:lnTo>
                    <a:pt x="925116" y="4342985"/>
                  </a:lnTo>
                  <a:lnTo>
                    <a:pt x="967084" y="4325275"/>
                  </a:lnTo>
                  <a:lnTo>
                    <a:pt x="1002641" y="4297803"/>
                  </a:lnTo>
                  <a:lnTo>
                    <a:pt x="1030113" y="4262246"/>
                  </a:lnTo>
                  <a:lnTo>
                    <a:pt x="1047824" y="4220278"/>
                  </a:lnTo>
                  <a:lnTo>
                    <a:pt x="1054100" y="4173573"/>
                  </a:lnTo>
                  <a:lnTo>
                    <a:pt x="1054100" y="175686"/>
                  </a:lnTo>
                  <a:lnTo>
                    <a:pt x="1047824" y="128982"/>
                  </a:lnTo>
                  <a:lnTo>
                    <a:pt x="1030113" y="87014"/>
                  </a:lnTo>
                  <a:lnTo>
                    <a:pt x="1002641" y="51457"/>
                  </a:lnTo>
                  <a:lnTo>
                    <a:pt x="967084" y="23986"/>
                  </a:lnTo>
                  <a:lnTo>
                    <a:pt x="925116" y="6275"/>
                  </a:lnTo>
                  <a:lnTo>
                    <a:pt x="87841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8113" y="1832083"/>
              <a:ext cx="1054100" cy="4349750"/>
            </a:xfrm>
            <a:custGeom>
              <a:avLst/>
              <a:gdLst/>
              <a:ahLst/>
              <a:cxnLst/>
              <a:rect l="l" t="t" r="r" b="b"/>
              <a:pathLst>
                <a:path w="1054100" h="4349750">
                  <a:moveTo>
                    <a:pt x="175688" y="4349262"/>
                  </a:moveTo>
                  <a:lnTo>
                    <a:pt x="128983" y="4342986"/>
                  </a:lnTo>
                  <a:lnTo>
                    <a:pt x="87014" y="4325275"/>
                  </a:lnTo>
                  <a:lnTo>
                    <a:pt x="51457" y="4297804"/>
                  </a:lnTo>
                  <a:lnTo>
                    <a:pt x="23986" y="4262247"/>
                  </a:lnTo>
                  <a:lnTo>
                    <a:pt x="6275" y="4220279"/>
                  </a:lnTo>
                  <a:lnTo>
                    <a:pt x="0" y="4173574"/>
                  </a:lnTo>
                  <a:lnTo>
                    <a:pt x="0" y="175688"/>
                  </a:lnTo>
                  <a:lnTo>
                    <a:pt x="6275" y="128983"/>
                  </a:lnTo>
                  <a:lnTo>
                    <a:pt x="23986" y="87014"/>
                  </a:lnTo>
                  <a:lnTo>
                    <a:pt x="51457" y="51457"/>
                  </a:lnTo>
                  <a:lnTo>
                    <a:pt x="87014" y="23986"/>
                  </a:lnTo>
                  <a:lnTo>
                    <a:pt x="128983" y="6275"/>
                  </a:lnTo>
                  <a:lnTo>
                    <a:pt x="175688" y="0"/>
                  </a:lnTo>
                  <a:lnTo>
                    <a:pt x="878411" y="0"/>
                  </a:lnTo>
                  <a:lnTo>
                    <a:pt x="925116" y="6275"/>
                  </a:lnTo>
                  <a:lnTo>
                    <a:pt x="967085" y="23986"/>
                  </a:lnTo>
                  <a:lnTo>
                    <a:pt x="1002642" y="51457"/>
                  </a:lnTo>
                  <a:lnTo>
                    <a:pt x="1030113" y="87014"/>
                  </a:lnTo>
                  <a:lnTo>
                    <a:pt x="1047824" y="128983"/>
                  </a:lnTo>
                  <a:lnTo>
                    <a:pt x="1054100" y="175688"/>
                  </a:lnTo>
                  <a:lnTo>
                    <a:pt x="1054100" y="4173574"/>
                  </a:lnTo>
                  <a:lnTo>
                    <a:pt x="1047824" y="4220279"/>
                  </a:lnTo>
                  <a:lnTo>
                    <a:pt x="1030113" y="4262247"/>
                  </a:lnTo>
                  <a:lnTo>
                    <a:pt x="1002642" y="4297804"/>
                  </a:lnTo>
                  <a:lnTo>
                    <a:pt x="967085" y="4325275"/>
                  </a:lnTo>
                  <a:lnTo>
                    <a:pt x="925116" y="4342986"/>
                  </a:lnTo>
                  <a:lnTo>
                    <a:pt x="878411" y="4349262"/>
                  </a:lnTo>
                  <a:lnTo>
                    <a:pt x="175688" y="434926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81774" y="2868848"/>
            <a:ext cx="309245" cy="22802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Suppliers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Partners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220456" y="1810511"/>
            <a:ext cx="1161415" cy="4456430"/>
            <a:chOff x="8220456" y="1810511"/>
            <a:chExt cx="1161415" cy="445643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0456" y="1810511"/>
              <a:ext cx="1161288" cy="445617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274097" y="1843807"/>
              <a:ext cx="1054100" cy="4349750"/>
            </a:xfrm>
            <a:custGeom>
              <a:avLst/>
              <a:gdLst/>
              <a:ahLst/>
              <a:cxnLst/>
              <a:rect l="l" t="t" r="r" b="b"/>
              <a:pathLst>
                <a:path w="1054100" h="4349750">
                  <a:moveTo>
                    <a:pt x="878412" y="0"/>
                  </a:moveTo>
                  <a:lnTo>
                    <a:pt x="175687" y="0"/>
                  </a:lnTo>
                  <a:lnTo>
                    <a:pt x="128983" y="6275"/>
                  </a:lnTo>
                  <a:lnTo>
                    <a:pt x="87015" y="23986"/>
                  </a:lnTo>
                  <a:lnTo>
                    <a:pt x="51458" y="51457"/>
                  </a:lnTo>
                  <a:lnTo>
                    <a:pt x="23986" y="87014"/>
                  </a:lnTo>
                  <a:lnTo>
                    <a:pt x="6275" y="128982"/>
                  </a:lnTo>
                  <a:lnTo>
                    <a:pt x="0" y="175686"/>
                  </a:lnTo>
                  <a:lnTo>
                    <a:pt x="0" y="4173573"/>
                  </a:lnTo>
                  <a:lnTo>
                    <a:pt x="6275" y="4220278"/>
                  </a:lnTo>
                  <a:lnTo>
                    <a:pt x="23986" y="4262246"/>
                  </a:lnTo>
                  <a:lnTo>
                    <a:pt x="51458" y="4297803"/>
                  </a:lnTo>
                  <a:lnTo>
                    <a:pt x="87015" y="4325274"/>
                  </a:lnTo>
                  <a:lnTo>
                    <a:pt x="128983" y="4342985"/>
                  </a:lnTo>
                  <a:lnTo>
                    <a:pt x="175687" y="4349261"/>
                  </a:lnTo>
                  <a:lnTo>
                    <a:pt x="878412" y="4349261"/>
                  </a:lnTo>
                  <a:lnTo>
                    <a:pt x="925116" y="4342985"/>
                  </a:lnTo>
                  <a:lnTo>
                    <a:pt x="967084" y="4325274"/>
                  </a:lnTo>
                  <a:lnTo>
                    <a:pt x="1002641" y="4297803"/>
                  </a:lnTo>
                  <a:lnTo>
                    <a:pt x="1030113" y="4262246"/>
                  </a:lnTo>
                  <a:lnTo>
                    <a:pt x="1047824" y="4220278"/>
                  </a:lnTo>
                  <a:lnTo>
                    <a:pt x="1054100" y="4173573"/>
                  </a:lnTo>
                  <a:lnTo>
                    <a:pt x="1054100" y="175686"/>
                  </a:lnTo>
                  <a:lnTo>
                    <a:pt x="1047824" y="128982"/>
                  </a:lnTo>
                  <a:lnTo>
                    <a:pt x="1030113" y="87014"/>
                  </a:lnTo>
                  <a:lnTo>
                    <a:pt x="1002641" y="51457"/>
                  </a:lnTo>
                  <a:lnTo>
                    <a:pt x="967084" y="23986"/>
                  </a:lnTo>
                  <a:lnTo>
                    <a:pt x="925116" y="6275"/>
                  </a:lnTo>
                  <a:lnTo>
                    <a:pt x="878412" y="0"/>
                  </a:lnTo>
                  <a:close/>
                </a:path>
              </a:pathLst>
            </a:custGeom>
            <a:solidFill>
              <a:srgbClr val="CBBB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274097" y="1843807"/>
              <a:ext cx="1054100" cy="4349750"/>
            </a:xfrm>
            <a:custGeom>
              <a:avLst/>
              <a:gdLst/>
              <a:ahLst/>
              <a:cxnLst/>
              <a:rect l="l" t="t" r="r" b="b"/>
              <a:pathLst>
                <a:path w="1054100" h="4349750">
                  <a:moveTo>
                    <a:pt x="878411" y="0"/>
                  </a:moveTo>
                  <a:lnTo>
                    <a:pt x="925116" y="6275"/>
                  </a:lnTo>
                  <a:lnTo>
                    <a:pt x="967085" y="23986"/>
                  </a:lnTo>
                  <a:lnTo>
                    <a:pt x="1002642" y="51457"/>
                  </a:lnTo>
                  <a:lnTo>
                    <a:pt x="1030113" y="87014"/>
                  </a:lnTo>
                  <a:lnTo>
                    <a:pt x="1047824" y="128982"/>
                  </a:lnTo>
                  <a:lnTo>
                    <a:pt x="1054100" y="175687"/>
                  </a:lnTo>
                  <a:lnTo>
                    <a:pt x="1054100" y="4173574"/>
                  </a:lnTo>
                  <a:lnTo>
                    <a:pt x="1047824" y="4220278"/>
                  </a:lnTo>
                  <a:lnTo>
                    <a:pt x="1030113" y="4262247"/>
                  </a:lnTo>
                  <a:lnTo>
                    <a:pt x="1002642" y="4297804"/>
                  </a:lnTo>
                  <a:lnTo>
                    <a:pt x="967085" y="4325275"/>
                  </a:lnTo>
                  <a:lnTo>
                    <a:pt x="925116" y="4342986"/>
                  </a:lnTo>
                  <a:lnTo>
                    <a:pt x="878411" y="4349262"/>
                  </a:lnTo>
                  <a:lnTo>
                    <a:pt x="175688" y="4349262"/>
                  </a:lnTo>
                  <a:lnTo>
                    <a:pt x="128983" y="4342986"/>
                  </a:lnTo>
                  <a:lnTo>
                    <a:pt x="87014" y="4325275"/>
                  </a:lnTo>
                  <a:lnTo>
                    <a:pt x="51457" y="4297804"/>
                  </a:lnTo>
                  <a:lnTo>
                    <a:pt x="23986" y="4262247"/>
                  </a:lnTo>
                  <a:lnTo>
                    <a:pt x="6275" y="4220278"/>
                  </a:lnTo>
                  <a:lnTo>
                    <a:pt x="0" y="4173574"/>
                  </a:lnTo>
                  <a:lnTo>
                    <a:pt x="0" y="175687"/>
                  </a:lnTo>
                  <a:lnTo>
                    <a:pt x="6275" y="128982"/>
                  </a:lnTo>
                  <a:lnTo>
                    <a:pt x="23986" y="87014"/>
                  </a:lnTo>
                  <a:lnTo>
                    <a:pt x="51457" y="51457"/>
                  </a:lnTo>
                  <a:lnTo>
                    <a:pt x="87014" y="23986"/>
                  </a:lnTo>
                  <a:lnTo>
                    <a:pt x="128983" y="6275"/>
                  </a:lnTo>
                  <a:lnTo>
                    <a:pt x="175688" y="0"/>
                  </a:lnTo>
                  <a:lnTo>
                    <a:pt x="878411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635370" y="2526283"/>
            <a:ext cx="309245" cy="29806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Customers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/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Stakeholders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79192" y="5413247"/>
            <a:ext cx="5367528" cy="8778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734468" y="5448653"/>
            <a:ext cx="5257800" cy="768350"/>
          </a:xfrm>
          <a:prstGeom prst="rect">
            <a:avLst/>
          </a:prstGeom>
          <a:solidFill>
            <a:srgbClr val="00B050"/>
          </a:solidFill>
          <a:ln w="25400">
            <a:solidFill>
              <a:srgbClr val="FFFFFF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Support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69390" y="1384159"/>
            <a:ext cx="5546725" cy="5020310"/>
          </a:xfrm>
          <a:custGeom>
            <a:avLst/>
            <a:gdLst/>
            <a:ahLst/>
            <a:cxnLst/>
            <a:rect l="l" t="t" r="r" b="b"/>
            <a:pathLst>
              <a:path w="5546725" h="5020310">
                <a:moveTo>
                  <a:pt x="0" y="317260"/>
                </a:moveTo>
                <a:lnTo>
                  <a:pt x="3439" y="270378"/>
                </a:lnTo>
                <a:lnTo>
                  <a:pt x="13432" y="225631"/>
                </a:lnTo>
                <a:lnTo>
                  <a:pt x="29486" y="183511"/>
                </a:lnTo>
                <a:lnTo>
                  <a:pt x="51112" y="144508"/>
                </a:lnTo>
                <a:lnTo>
                  <a:pt x="77818" y="109114"/>
                </a:lnTo>
                <a:lnTo>
                  <a:pt x="109114" y="77818"/>
                </a:lnTo>
                <a:lnTo>
                  <a:pt x="144508" y="51112"/>
                </a:lnTo>
                <a:lnTo>
                  <a:pt x="183511" y="29486"/>
                </a:lnTo>
                <a:lnTo>
                  <a:pt x="225631" y="13432"/>
                </a:lnTo>
                <a:lnTo>
                  <a:pt x="270378" y="3439"/>
                </a:lnTo>
                <a:lnTo>
                  <a:pt x="317260" y="0"/>
                </a:lnTo>
                <a:lnTo>
                  <a:pt x="5229431" y="0"/>
                </a:lnTo>
                <a:lnTo>
                  <a:pt x="5276313" y="3439"/>
                </a:lnTo>
                <a:lnTo>
                  <a:pt x="5321060" y="13432"/>
                </a:lnTo>
                <a:lnTo>
                  <a:pt x="5363179" y="29486"/>
                </a:lnTo>
                <a:lnTo>
                  <a:pt x="5402182" y="51112"/>
                </a:lnTo>
                <a:lnTo>
                  <a:pt x="5437577" y="77818"/>
                </a:lnTo>
                <a:lnTo>
                  <a:pt x="5468872" y="109114"/>
                </a:lnTo>
                <a:lnTo>
                  <a:pt x="5495578" y="144508"/>
                </a:lnTo>
                <a:lnTo>
                  <a:pt x="5517204" y="183511"/>
                </a:lnTo>
                <a:lnTo>
                  <a:pt x="5533258" y="225631"/>
                </a:lnTo>
                <a:lnTo>
                  <a:pt x="5543251" y="270378"/>
                </a:lnTo>
                <a:lnTo>
                  <a:pt x="5546691" y="317260"/>
                </a:lnTo>
                <a:lnTo>
                  <a:pt x="5546691" y="4702665"/>
                </a:lnTo>
                <a:lnTo>
                  <a:pt x="5543251" y="4749547"/>
                </a:lnTo>
                <a:lnTo>
                  <a:pt x="5533258" y="4794294"/>
                </a:lnTo>
                <a:lnTo>
                  <a:pt x="5517204" y="4836414"/>
                </a:lnTo>
                <a:lnTo>
                  <a:pt x="5495578" y="4875417"/>
                </a:lnTo>
                <a:lnTo>
                  <a:pt x="5468872" y="4910811"/>
                </a:lnTo>
                <a:lnTo>
                  <a:pt x="5437577" y="4942107"/>
                </a:lnTo>
                <a:lnTo>
                  <a:pt x="5402182" y="4968813"/>
                </a:lnTo>
                <a:lnTo>
                  <a:pt x="5363179" y="4990439"/>
                </a:lnTo>
                <a:lnTo>
                  <a:pt x="5321060" y="5006493"/>
                </a:lnTo>
                <a:lnTo>
                  <a:pt x="5276313" y="5016486"/>
                </a:lnTo>
                <a:lnTo>
                  <a:pt x="5229431" y="5019926"/>
                </a:lnTo>
                <a:lnTo>
                  <a:pt x="317260" y="5019926"/>
                </a:lnTo>
                <a:lnTo>
                  <a:pt x="270378" y="5016486"/>
                </a:lnTo>
                <a:lnTo>
                  <a:pt x="225631" y="5006493"/>
                </a:lnTo>
                <a:lnTo>
                  <a:pt x="183511" y="4990439"/>
                </a:lnTo>
                <a:lnTo>
                  <a:pt x="144508" y="4968813"/>
                </a:lnTo>
                <a:lnTo>
                  <a:pt x="109114" y="4942107"/>
                </a:lnTo>
                <a:lnTo>
                  <a:pt x="77818" y="4910811"/>
                </a:lnTo>
                <a:lnTo>
                  <a:pt x="51112" y="4875417"/>
                </a:lnTo>
                <a:lnTo>
                  <a:pt x="29486" y="4836414"/>
                </a:lnTo>
                <a:lnTo>
                  <a:pt x="13432" y="4794294"/>
                </a:lnTo>
                <a:lnTo>
                  <a:pt x="3439" y="4749547"/>
                </a:lnTo>
                <a:lnTo>
                  <a:pt x="0" y="4702665"/>
                </a:lnTo>
                <a:lnTo>
                  <a:pt x="0" y="31726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7942309" y="6611111"/>
            <a:ext cx="171703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 MT"/>
                <a:cs typeface="Arial MT"/>
              </a:rPr>
              <a:t>After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Michael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Porter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(1985)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Example:</a:t>
            </a:r>
            <a:r>
              <a:rPr spc="-15" dirty="0"/>
              <a:t> </a:t>
            </a:r>
            <a:r>
              <a:rPr spc="-20" dirty="0"/>
              <a:t>core,</a:t>
            </a:r>
            <a:r>
              <a:rPr spc="-10" dirty="0"/>
              <a:t> </a:t>
            </a:r>
            <a:r>
              <a:rPr spc="-5" dirty="0"/>
              <a:t>support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10" dirty="0"/>
              <a:t> management</a:t>
            </a:r>
            <a:r>
              <a:rPr spc="-15" dirty="0"/>
              <a:t> </a:t>
            </a:r>
            <a:r>
              <a:rPr spc="-10" dirty="0"/>
              <a:t>processes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3676" y="793541"/>
            <a:ext cx="7741920" cy="598424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Wholesaler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200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Core</a:t>
            </a:r>
            <a:r>
              <a:rPr sz="2200" u="sng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processes</a:t>
            </a:r>
            <a:endParaRPr sz="22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26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Sales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(lead-to-quote,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quote-to-order,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order-to-cash)</a:t>
            </a:r>
            <a:endParaRPr sz="22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26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Purchase-to-Pay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(direct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procurement,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supplies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replenishment)</a:t>
            </a:r>
            <a:endParaRPr sz="22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260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…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7F7F7F"/>
              </a:buClr>
              <a:buFont typeface="Arial MT"/>
              <a:buChar char="•"/>
            </a:pPr>
            <a:endParaRPr sz="2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Support</a:t>
            </a:r>
            <a:r>
              <a:rPr sz="2200" u="sng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processes</a:t>
            </a:r>
            <a:endParaRPr sz="2200" dirty="0">
              <a:latin typeface="Calibri"/>
              <a:cs typeface="Calibri"/>
            </a:endParaRPr>
          </a:p>
          <a:p>
            <a:pPr marL="195580" marR="168275" indent="-182880">
              <a:lnSpc>
                <a:spcPts val="2400"/>
              </a:lnSpc>
              <a:spcBef>
                <a:spcPts val="540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Purchase-to-pay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(indirect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procurement,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parts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replenishment, </a:t>
            </a:r>
            <a:r>
              <a:rPr sz="2200" spc="-48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operational resources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replenishment…)</a:t>
            </a:r>
            <a:endParaRPr sz="22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22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HR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(policies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update,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recruitment,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induction,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probation…)</a:t>
            </a:r>
            <a:endParaRPr sz="22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26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…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7F7F7F"/>
              </a:buClr>
              <a:buFont typeface="Arial MT"/>
              <a:buChar char="•"/>
            </a:pPr>
            <a:endParaRPr sz="2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Management</a:t>
            </a:r>
            <a:r>
              <a:rPr sz="2200" u="sng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processes</a:t>
            </a:r>
            <a:endParaRPr sz="22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240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Suppliers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management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(suppliers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planning,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suppliers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acquisition…)</a:t>
            </a:r>
            <a:endParaRPr sz="22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26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Logistics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management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(logistics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planning,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logistics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controlling…)</a:t>
            </a:r>
            <a:endParaRPr sz="22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26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…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4007" y="3099589"/>
            <a:ext cx="1779270" cy="866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2200"/>
              </a:lnSpc>
              <a:spcBef>
                <a:spcPts val="90"/>
              </a:spcBef>
            </a:pPr>
            <a:r>
              <a:rPr sz="1350" u="heavy" spc="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Core</a:t>
            </a:r>
            <a:r>
              <a:rPr sz="1350" spc="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processes </a:t>
            </a:r>
            <a:r>
              <a:rPr sz="1350" spc="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generate</a:t>
            </a:r>
            <a:r>
              <a:rPr sz="1350" spc="-2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value</a:t>
            </a:r>
            <a:r>
              <a:rPr sz="1350" spc="-2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as</a:t>
            </a:r>
            <a:r>
              <a:rPr sz="1350" spc="-2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they </a:t>
            </a:r>
            <a:r>
              <a:rPr sz="1350" spc="-36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are directly linked to </a:t>
            </a:r>
            <a:r>
              <a:rPr sz="1350" spc="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external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customers</a:t>
            </a:r>
            <a:endParaRPr sz="135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758" y="4602814"/>
            <a:ext cx="2318385" cy="655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2200"/>
              </a:lnSpc>
              <a:spcBef>
                <a:spcPts val="90"/>
              </a:spcBef>
            </a:pPr>
            <a:r>
              <a:rPr sz="1350" u="heavy" spc="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Support</a:t>
            </a:r>
            <a:r>
              <a:rPr sz="1350" spc="5" dirty="0">
                <a:latin typeface="Arial MT"/>
                <a:cs typeface="Arial MT"/>
              </a:rPr>
              <a:t> processes provide </a:t>
            </a:r>
            <a:r>
              <a:rPr sz="1350" spc="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resources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to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be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used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by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other </a:t>
            </a:r>
            <a:r>
              <a:rPr sz="1350" spc="-36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processes</a:t>
            </a:r>
            <a:endParaRPr sz="135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9177" y="1700964"/>
            <a:ext cx="4387515" cy="416814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29163" y="3577549"/>
            <a:ext cx="864235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07390" algn="l"/>
              </a:tabLst>
            </a:pPr>
            <a:r>
              <a:rPr sz="1150" spc="5" dirty="0">
                <a:latin typeface="Arial MT"/>
                <a:cs typeface="Arial MT"/>
              </a:rPr>
              <a:t>Deliver	</a:t>
            </a:r>
            <a:r>
              <a:rPr sz="115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5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150" dirty="0">
              <a:latin typeface="Times New Roman"/>
              <a:cs typeface="Times New Roman"/>
            </a:endParaRPr>
          </a:p>
          <a:p>
            <a:pPr marL="53340">
              <a:lnSpc>
                <a:spcPct val="100000"/>
              </a:lnSpc>
              <a:spcBef>
                <a:spcPts val="35"/>
              </a:spcBef>
            </a:pPr>
            <a:r>
              <a:rPr sz="1150" spc="5" dirty="0">
                <a:latin typeface="Arial MT"/>
                <a:cs typeface="Arial MT"/>
              </a:rPr>
              <a:t>Order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3789" y="3577549"/>
            <a:ext cx="1061720" cy="385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550" marR="5080" indent="-578485">
              <a:lnSpc>
                <a:spcPct val="102600"/>
              </a:lnSpc>
              <a:spcBef>
                <a:spcPts val="95"/>
              </a:spcBef>
              <a:tabLst>
                <a:tab pos="213360" algn="l"/>
                <a:tab pos="512445" algn="l"/>
              </a:tabLst>
            </a:pPr>
            <a:r>
              <a:rPr sz="11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5" dirty="0">
                <a:latin typeface="Arial MT"/>
                <a:cs typeface="Arial MT"/>
              </a:rPr>
              <a:t>Receive  Order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9117" y="3577549"/>
            <a:ext cx="577850" cy="385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 marR="5080" indent="-85725">
              <a:lnSpc>
                <a:spcPct val="102600"/>
              </a:lnSpc>
              <a:spcBef>
                <a:spcPts val="95"/>
              </a:spcBef>
            </a:pPr>
            <a:r>
              <a:rPr sz="1150" spc="5" dirty="0">
                <a:latin typeface="Arial MT"/>
                <a:cs typeface="Arial MT"/>
              </a:rPr>
              <a:t>Approve  Order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2187" y="3667449"/>
            <a:ext cx="63500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5" dirty="0">
                <a:latin typeface="Arial MT"/>
                <a:cs typeface="Arial MT"/>
              </a:rPr>
              <a:t>Fill</a:t>
            </a:r>
            <a:r>
              <a:rPr sz="1150" spc="-60" dirty="0">
                <a:latin typeface="Arial MT"/>
                <a:cs typeface="Arial MT"/>
              </a:rPr>
              <a:t> </a:t>
            </a:r>
            <a:r>
              <a:rPr sz="1150" spc="5" dirty="0">
                <a:latin typeface="Arial MT"/>
                <a:cs typeface="Arial MT"/>
              </a:rPr>
              <a:t>Order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61686" y="4717897"/>
            <a:ext cx="587375" cy="3530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97790">
              <a:lnSpc>
                <a:spcPts val="1180"/>
              </a:lnSpc>
              <a:spcBef>
                <a:spcPts val="320"/>
              </a:spcBef>
            </a:pPr>
            <a:r>
              <a:rPr sz="1150" dirty="0">
                <a:latin typeface="Arial MT"/>
                <a:cs typeface="Arial MT"/>
              </a:rPr>
              <a:t>Stock </a:t>
            </a:r>
            <a:r>
              <a:rPr sz="1150" spc="5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Supplies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856358" y="5392249"/>
            <a:ext cx="587375" cy="3530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5875">
              <a:lnSpc>
                <a:spcPts val="1180"/>
              </a:lnSpc>
              <a:spcBef>
                <a:spcPts val="320"/>
              </a:spcBef>
            </a:pPr>
            <a:r>
              <a:rPr sz="1150" dirty="0">
                <a:latin typeface="Arial MT"/>
                <a:cs typeface="Arial MT"/>
              </a:rPr>
              <a:t>Receive </a:t>
            </a:r>
            <a:r>
              <a:rPr sz="1150" spc="-305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Supplies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51030" y="4717897"/>
            <a:ext cx="587375" cy="3530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93345">
              <a:lnSpc>
                <a:spcPts val="1180"/>
              </a:lnSpc>
              <a:spcBef>
                <a:spcPts val="320"/>
              </a:spcBef>
            </a:pPr>
            <a:r>
              <a:rPr sz="1150" dirty="0">
                <a:latin typeface="Arial MT"/>
                <a:cs typeface="Arial MT"/>
              </a:rPr>
              <a:t>Order </a:t>
            </a:r>
            <a:r>
              <a:rPr sz="1150" spc="5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Supplies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83850" y="1782932"/>
            <a:ext cx="2722245" cy="1124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621030" algn="ctr">
              <a:lnSpc>
                <a:spcPct val="102200"/>
              </a:lnSpc>
              <a:spcBef>
                <a:spcPts val="90"/>
              </a:spcBef>
            </a:pPr>
            <a:r>
              <a:rPr sz="1350" u="heavy" spc="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Management</a:t>
            </a:r>
            <a:r>
              <a:rPr sz="1350" spc="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processes </a:t>
            </a:r>
            <a:r>
              <a:rPr sz="1350" spc="1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provide</a:t>
            </a:r>
            <a:r>
              <a:rPr sz="1350" spc="-2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direction,</a:t>
            </a:r>
            <a:r>
              <a:rPr sz="1350" spc="-2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rules</a:t>
            </a:r>
            <a:r>
              <a:rPr sz="1350" spc="-2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and </a:t>
            </a:r>
            <a:r>
              <a:rPr sz="1350" spc="-360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practices</a:t>
            </a:r>
            <a:endParaRPr sz="1350" dirty="0">
              <a:latin typeface="Arial MT"/>
              <a:cs typeface="Arial MT"/>
            </a:endParaRPr>
          </a:p>
          <a:p>
            <a:pPr marL="2073910" marR="45720" algn="ctr">
              <a:lnSpc>
                <a:spcPts val="1180"/>
              </a:lnSpc>
              <a:spcBef>
                <a:spcPts val="20"/>
              </a:spcBef>
            </a:pPr>
            <a:r>
              <a:rPr sz="1150" dirty="0">
                <a:latin typeface="Arial MT"/>
                <a:cs typeface="Arial MT"/>
              </a:rPr>
              <a:t>Establish  Sourcing</a:t>
            </a:r>
          </a:p>
          <a:p>
            <a:pPr marL="2020570" algn="ctr">
              <a:lnSpc>
                <a:spcPts val="1305"/>
              </a:lnSpc>
            </a:pPr>
            <a:r>
              <a:rPr sz="1150" dirty="0">
                <a:latin typeface="Arial MT"/>
                <a:cs typeface="Arial MT"/>
              </a:rPr>
              <a:t>Procedure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823920" y="1795423"/>
            <a:ext cx="652780" cy="3530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66370">
              <a:lnSpc>
                <a:spcPts val="1180"/>
              </a:lnSpc>
              <a:spcBef>
                <a:spcPts val="320"/>
              </a:spcBef>
            </a:pPr>
            <a:r>
              <a:rPr sz="1150" dirty="0">
                <a:latin typeface="Arial MT"/>
                <a:cs typeface="Arial MT"/>
              </a:rPr>
              <a:t>Sign </a:t>
            </a:r>
            <a:r>
              <a:rPr sz="1150" spc="5" dirty="0">
                <a:latin typeface="Arial MT"/>
                <a:cs typeface="Arial MT"/>
              </a:rPr>
              <a:t> </a:t>
            </a:r>
            <a:r>
              <a:rPr sz="1150" dirty="0">
                <a:latin typeface="Arial MT"/>
                <a:cs typeface="Arial MT"/>
              </a:rPr>
              <a:t>Contracts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46949" y="2469881"/>
            <a:ext cx="595630" cy="3530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765" marR="5080" indent="-12700">
              <a:lnSpc>
                <a:spcPts val="1180"/>
              </a:lnSpc>
              <a:spcBef>
                <a:spcPts val="320"/>
              </a:spcBef>
            </a:pPr>
            <a:r>
              <a:rPr sz="1150" dirty="0">
                <a:latin typeface="Arial MT"/>
                <a:cs typeface="Arial MT"/>
              </a:rPr>
              <a:t>Evaluate  Vendors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875716" y="4432962"/>
            <a:ext cx="549275" cy="4775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0320" algn="just">
              <a:lnSpc>
                <a:spcPts val="1180"/>
              </a:lnSpc>
              <a:spcBef>
                <a:spcPts val="155"/>
              </a:spcBef>
            </a:pPr>
            <a:r>
              <a:rPr sz="1000" b="1" spc="-10" dirty="0">
                <a:latin typeface="Arial"/>
                <a:cs typeface="Arial"/>
              </a:rPr>
              <a:t>Reorder </a:t>
            </a:r>
            <a:r>
              <a:rPr sz="1000" b="1" spc="-2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Supplies  </a:t>
            </a:r>
            <a:r>
              <a:rPr sz="1000" b="1" spc="-10" dirty="0">
                <a:latin typeface="Arial"/>
                <a:cs typeface="Arial"/>
              </a:rPr>
              <a:t>Process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91214" y="3291786"/>
            <a:ext cx="108775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b="1" spc="5" dirty="0">
                <a:latin typeface="Arial"/>
                <a:cs typeface="Arial"/>
              </a:rPr>
              <a:t>Fill</a:t>
            </a:r>
            <a:r>
              <a:rPr sz="950" b="1" spc="-30" dirty="0">
                <a:latin typeface="Arial"/>
                <a:cs typeface="Arial"/>
              </a:rPr>
              <a:t> </a:t>
            </a:r>
            <a:r>
              <a:rPr sz="950" b="1" spc="10" dirty="0">
                <a:latin typeface="Arial"/>
                <a:cs typeface="Arial"/>
              </a:rPr>
              <a:t>Order</a:t>
            </a:r>
            <a:r>
              <a:rPr sz="950" b="1" spc="-25" dirty="0">
                <a:latin typeface="Arial"/>
                <a:cs typeface="Arial"/>
              </a:rPr>
              <a:t> </a:t>
            </a:r>
            <a:r>
              <a:rPr sz="950" b="1" spc="10" dirty="0">
                <a:latin typeface="Arial"/>
                <a:cs typeface="Arial"/>
              </a:rPr>
              <a:t>Process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12341" y="2560092"/>
            <a:ext cx="528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811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latin typeface="Arial"/>
                <a:cs typeface="Arial"/>
              </a:rPr>
              <a:t>Plan 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Vendors  Process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270689" y="403859"/>
            <a:ext cx="7937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Relations</a:t>
            </a:r>
            <a:r>
              <a:rPr sz="3200" spc="-15" dirty="0"/>
              <a:t> </a:t>
            </a:r>
            <a:r>
              <a:rPr sz="3200" spc="-10" dirty="0"/>
              <a:t>between </a:t>
            </a:r>
            <a:r>
              <a:rPr sz="3200" spc="-20" dirty="0"/>
              <a:t>core,</a:t>
            </a:r>
            <a:r>
              <a:rPr sz="3200" spc="-10" dirty="0"/>
              <a:t> </a:t>
            </a:r>
            <a:r>
              <a:rPr sz="3200" dirty="0"/>
              <a:t>support,</a:t>
            </a:r>
            <a:r>
              <a:rPr sz="3200" spc="-15" dirty="0"/>
              <a:t> mgt </a:t>
            </a:r>
            <a:r>
              <a:rPr sz="3200" spc="-10" dirty="0"/>
              <a:t>processes</a:t>
            </a:r>
            <a:endParaRPr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2479" y="1245212"/>
            <a:ext cx="5701665" cy="2524125"/>
            <a:chOff x="2522479" y="1245212"/>
            <a:chExt cx="5701665" cy="2524125"/>
          </a:xfrm>
        </p:grpSpPr>
        <p:sp>
          <p:nvSpPr>
            <p:cNvPr id="3" name="object 3"/>
            <p:cNvSpPr/>
            <p:nvPr/>
          </p:nvSpPr>
          <p:spPr>
            <a:xfrm>
              <a:off x="2528829" y="1251562"/>
              <a:ext cx="5688965" cy="2511425"/>
            </a:xfrm>
            <a:custGeom>
              <a:avLst/>
              <a:gdLst/>
              <a:ahLst/>
              <a:cxnLst/>
              <a:rect l="l" t="t" r="r" b="b"/>
              <a:pathLst>
                <a:path w="5688965" h="2511425">
                  <a:moveTo>
                    <a:pt x="2844311" y="0"/>
                  </a:moveTo>
                  <a:lnTo>
                    <a:pt x="0" y="2510904"/>
                  </a:lnTo>
                  <a:lnTo>
                    <a:pt x="5688623" y="2510904"/>
                  </a:lnTo>
                  <a:lnTo>
                    <a:pt x="2844311" y="0"/>
                  </a:lnTo>
                  <a:close/>
                </a:path>
              </a:pathLst>
            </a:custGeom>
            <a:solidFill>
              <a:srgbClr val="BDDF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2528829" y="1251562"/>
              <a:ext cx="5688965" cy="2511425"/>
            </a:xfrm>
            <a:custGeom>
              <a:avLst/>
              <a:gdLst/>
              <a:ahLst/>
              <a:cxnLst/>
              <a:rect l="l" t="t" r="r" b="b"/>
              <a:pathLst>
                <a:path w="5688965" h="2511425">
                  <a:moveTo>
                    <a:pt x="0" y="2510904"/>
                  </a:moveTo>
                  <a:lnTo>
                    <a:pt x="2844311" y="0"/>
                  </a:lnTo>
                  <a:lnTo>
                    <a:pt x="5688623" y="2510904"/>
                  </a:lnTo>
                  <a:lnTo>
                    <a:pt x="0" y="251090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867808" y="1842848"/>
              <a:ext cx="1036319" cy="433070"/>
            </a:xfrm>
            <a:custGeom>
              <a:avLst/>
              <a:gdLst/>
              <a:ahLst/>
              <a:cxnLst/>
              <a:rect l="l" t="t" r="r" b="b"/>
              <a:pathLst>
                <a:path w="1036320" h="433069">
                  <a:moveTo>
                    <a:pt x="1036205" y="0"/>
                  </a:moveTo>
                  <a:lnTo>
                    <a:pt x="0" y="0"/>
                  </a:lnTo>
                  <a:lnTo>
                    <a:pt x="0" y="432993"/>
                  </a:lnTo>
                  <a:lnTo>
                    <a:pt x="1036205" y="432993"/>
                  </a:lnTo>
                  <a:lnTo>
                    <a:pt x="1036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4867808" y="1842848"/>
              <a:ext cx="1036319" cy="433070"/>
            </a:xfrm>
            <a:custGeom>
              <a:avLst/>
              <a:gdLst/>
              <a:ahLst/>
              <a:cxnLst/>
              <a:rect l="l" t="t" r="r" b="b"/>
              <a:pathLst>
                <a:path w="1036320" h="433069">
                  <a:moveTo>
                    <a:pt x="0" y="0"/>
                  </a:moveTo>
                  <a:lnTo>
                    <a:pt x="1036205" y="0"/>
                  </a:lnTo>
                  <a:lnTo>
                    <a:pt x="1036205" y="432994"/>
                  </a:lnTo>
                  <a:lnTo>
                    <a:pt x="0" y="43299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74158" y="1821179"/>
            <a:ext cx="1023619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5400" marR="19685" indent="1701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latin typeface="Calibri"/>
                <a:cs typeface="Calibri"/>
              </a:rPr>
              <a:t>Strategic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63701" y="2433853"/>
            <a:ext cx="1140460" cy="4019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 algn="ctr">
              <a:lnSpc>
                <a:spcPts val="1565"/>
              </a:lnSpc>
            </a:pPr>
            <a:r>
              <a:rPr sz="1400" spc="-5" dirty="0">
                <a:latin typeface="Calibri"/>
                <a:cs typeface="Calibri"/>
              </a:rPr>
              <a:t>Logistics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ts val="1575"/>
              </a:lnSpc>
              <a:spcBef>
                <a:spcPts val="20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44390" y="2983858"/>
            <a:ext cx="1166495" cy="414020"/>
            <a:chOff x="4144390" y="2983858"/>
            <a:chExt cx="1166495" cy="414020"/>
          </a:xfrm>
        </p:grpSpPr>
        <p:sp>
          <p:nvSpPr>
            <p:cNvPr id="10" name="object 10"/>
            <p:cNvSpPr/>
            <p:nvPr/>
          </p:nvSpPr>
          <p:spPr>
            <a:xfrm>
              <a:off x="4150740" y="2990208"/>
              <a:ext cx="1153795" cy="401320"/>
            </a:xfrm>
            <a:custGeom>
              <a:avLst/>
              <a:gdLst/>
              <a:ahLst/>
              <a:cxnLst/>
              <a:rect l="l" t="t" r="r" b="b"/>
              <a:pathLst>
                <a:path w="1153795" h="401320">
                  <a:moveTo>
                    <a:pt x="1153262" y="0"/>
                  </a:moveTo>
                  <a:lnTo>
                    <a:pt x="0" y="0"/>
                  </a:lnTo>
                  <a:lnTo>
                    <a:pt x="0" y="401283"/>
                  </a:lnTo>
                  <a:lnTo>
                    <a:pt x="1153262" y="401283"/>
                  </a:lnTo>
                  <a:lnTo>
                    <a:pt x="11532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0740" y="2990208"/>
              <a:ext cx="1153795" cy="401320"/>
            </a:xfrm>
            <a:custGeom>
              <a:avLst/>
              <a:gdLst/>
              <a:ahLst/>
              <a:cxnLst/>
              <a:rect l="l" t="t" r="r" b="b"/>
              <a:pathLst>
                <a:path w="1153795" h="401320">
                  <a:moveTo>
                    <a:pt x="0" y="0"/>
                  </a:moveTo>
                  <a:lnTo>
                    <a:pt x="1153263" y="0"/>
                  </a:lnTo>
                  <a:lnTo>
                    <a:pt x="1153263" y="401283"/>
                  </a:lnTo>
                  <a:lnTo>
                    <a:pt x="0" y="4012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57090" y="2951988"/>
            <a:ext cx="1141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Warehouse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7090" y="3168396"/>
            <a:ext cx="1141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22479" y="3835059"/>
            <a:ext cx="5701665" cy="2638425"/>
            <a:chOff x="2522479" y="3835059"/>
            <a:chExt cx="5701665" cy="2638425"/>
          </a:xfrm>
        </p:grpSpPr>
        <p:sp>
          <p:nvSpPr>
            <p:cNvPr id="15" name="object 15"/>
            <p:cNvSpPr/>
            <p:nvPr/>
          </p:nvSpPr>
          <p:spPr>
            <a:xfrm>
              <a:off x="2528829" y="3841409"/>
              <a:ext cx="5688965" cy="1705610"/>
            </a:xfrm>
            <a:custGeom>
              <a:avLst/>
              <a:gdLst/>
              <a:ahLst/>
              <a:cxnLst/>
              <a:rect l="l" t="t" r="r" b="b"/>
              <a:pathLst>
                <a:path w="5688965" h="1705610">
                  <a:moveTo>
                    <a:pt x="5688623" y="0"/>
                  </a:moveTo>
                  <a:lnTo>
                    <a:pt x="0" y="0"/>
                  </a:lnTo>
                  <a:lnTo>
                    <a:pt x="0" y="1705129"/>
                  </a:lnTo>
                  <a:lnTo>
                    <a:pt x="5688623" y="1705129"/>
                  </a:lnTo>
                  <a:lnTo>
                    <a:pt x="5688623" y="0"/>
                  </a:lnTo>
                  <a:close/>
                </a:path>
              </a:pathLst>
            </a:custGeom>
            <a:solidFill>
              <a:srgbClr val="ECAD8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28829" y="3841409"/>
              <a:ext cx="5688965" cy="1705610"/>
            </a:xfrm>
            <a:custGeom>
              <a:avLst/>
              <a:gdLst/>
              <a:ahLst/>
              <a:cxnLst/>
              <a:rect l="l" t="t" r="r" b="b"/>
              <a:pathLst>
                <a:path w="5688965" h="1705610">
                  <a:moveTo>
                    <a:pt x="0" y="0"/>
                  </a:moveTo>
                  <a:lnTo>
                    <a:pt x="5688623" y="0"/>
                  </a:lnTo>
                  <a:lnTo>
                    <a:pt x="5688623" y="1705130"/>
                  </a:lnTo>
                  <a:lnTo>
                    <a:pt x="0" y="17051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28829" y="5594898"/>
              <a:ext cx="5688965" cy="872490"/>
            </a:xfrm>
            <a:custGeom>
              <a:avLst/>
              <a:gdLst/>
              <a:ahLst/>
              <a:cxnLst/>
              <a:rect l="l" t="t" r="r" b="b"/>
              <a:pathLst>
                <a:path w="5688965" h="872489">
                  <a:moveTo>
                    <a:pt x="5688623" y="0"/>
                  </a:moveTo>
                  <a:lnTo>
                    <a:pt x="0" y="0"/>
                  </a:lnTo>
                  <a:lnTo>
                    <a:pt x="0" y="871903"/>
                  </a:lnTo>
                  <a:lnTo>
                    <a:pt x="5688623" y="871903"/>
                  </a:lnTo>
                  <a:lnTo>
                    <a:pt x="5688623" y="0"/>
                  </a:lnTo>
                  <a:close/>
                </a:path>
              </a:pathLst>
            </a:custGeom>
            <a:solidFill>
              <a:srgbClr val="C5E67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28829" y="5594898"/>
              <a:ext cx="5688965" cy="872490"/>
            </a:xfrm>
            <a:custGeom>
              <a:avLst/>
              <a:gdLst/>
              <a:ahLst/>
              <a:cxnLst/>
              <a:rect l="l" t="t" r="r" b="b"/>
              <a:pathLst>
                <a:path w="5688965" h="872489">
                  <a:moveTo>
                    <a:pt x="0" y="0"/>
                  </a:moveTo>
                  <a:lnTo>
                    <a:pt x="5688623" y="0"/>
                  </a:lnTo>
                  <a:lnTo>
                    <a:pt x="5688623" y="871903"/>
                  </a:lnTo>
                  <a:lnTo>
                    <a:pt x="0" y="87190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12090" y="2423866"/>
            <a:ext cx="1116330" cy="41211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20"/>
              </a:lnSpc>
            </a:pPr>
            <a:r>
              <a:rPr sz="1400" spc="-5" dirty="0">
                <a:latin typeface="Calibri"/>
                <a:cs typeface="Calibri"/>
              </a:rPr>
              <a:t>Suppliers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49535" y="3456940"/>
            <a:ext cx="20212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Calibri"/>
                <a:cs typeface="Calibri"/>
              </a:rPr>
              <a:t>Management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processes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47328" y="5747299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575"/>
              </a:spcBef>
            </a:pPr>
            <a:r>
              <a:rPr sz="1400" spc="-5" dirty="0">
                <a:latin typeface="Calibri"/>
                <a:cs typeface="Calibri"/>
              </a:rPr>
              <a:t>Finance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43799" y="5745011"/>
            <a:ext cx="1129665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10"/>
              </a:lnSpc>
            </a:pPr>
            <a:r>
              <a:rPr sz="1400" spc="-5" dirty="0">
                <a:latin typeface="Calibri"/>
                <a:cs typeface="Calibri"/>
              </a:rPr>
              <a:t>Indirect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ts val="1600"/>
              </a:lnSpc>
              <a:spcBef>
                <a:spcPts val="25"/>
              </a:spcBef>
            </a:pPr>
            <a:r>
              <a:rPr sz="1400" spc="-10" dirty="0">
                <a:latin typeface="Calibri"/>
                <a:cs typeface="Calibri"/>
              </a:rPr>
              <a:t>procurement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25857" y="5745011"/>
            <a:ext cx="90170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400" spc="-5" dirty="0">
                <a:latin typeface="Calibri"/>
                <a:cs typeface="Calibri"/>
              </a:rPr>
              <a:t>IT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41421" y="5745011"/>
            <a:ext cx="93853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400" dirty="0">
                <a:latin typeface="Calibri"/>
                <a:cs typeface="Calibri"/>
              </a:rPr>
              <a:t>HR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552585" y="5279644"/>
            <a:ext cx="1283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ibri"/>
                <a:cs typeface="Calibri"/>
              </a:rPr>
              <a:t>Core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processes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40199" y="261213"/>
            <a:ext cx="4975225" cy="10007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3200" spc="-10" dirty="0"/>
              <a:t>Example:</a:t>
            </a:r>
            <a:r>
              <a:rPr sz="3200" dirty="0"/>
              <a:t> </a:t>
            </a:r>
            <a:r>
              <a:rPr sz="3200" spc="-15" dirty="0"/>
              <a:t>process</a:t>
            </a:r>
            <a:r>
              <a:rPr sz="3200" spc="-5" dirty="0"/>
              <a:t> </a:t>
            </a:r>
            <a:r>
              <a:rPr sz="3200" spc="-15" dirty="0"/>
              <a:t>architecture</a:t>
            </a:r>
            <a:endParaRPr sz="3200" dirty="0"/>
          </a:p>
          <a:p>
            <a:pPr marL="836930">
              <a:lnSpc>
                <a:spcPct val="100000"/>
              </a:lnSpc>
              <a:spcBef>
                <a:spcPts val="555"/>
              </a:spcBef>
            </a:pP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Wholesaler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12090" y="2975204"/>
            <a:ext cx="1116330" cy="43307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95"/>
              </a:lnSpc>
            </a:pPr>
            <a:r>
              <a:rPr sz="1400" spc="-5" dirty="0">
                <a:latin typeface="Calibri"/>
                <a:cs typeface="Calibri"/>
              </a:rPr>
              <a:t>Demand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28773" y="4306755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565"/>
              </a:spcBef>
            </a:pPr>
            <a:r>
              <a:rPr sz="1400" spc="-5" dirty="0">
                <a:latin typeface="Calibri"/>
                <a:cs typeface="Calibri"/>
              </a:rPr>
              <a:t>Sales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08925" y="4317434"/>
            <a:ext cx="1129665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z="1400" spc="-5" dirty="0">
                <a:latin typeface="Calibri"/>
                <a:cs typeface="Calibri"/>
              </a:rPr>
              <a:t>Direct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ts val="1590"/>
              </a:lnSpc>
              <a:spcBef>
                <a:spcPts val="20"/>
              </a:spcBef>
            </a:pPr>
            <a:r>
              <a:rPr sz="1400" spc="-10" dirty="0">
                <a:latin typeface="Calibri"/>
                <a:cs typeface="Calibri"/>
              </a:rPr>
              <a:t>procurement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79777" y="4300404"/>
            <a:ext cx="935990" cy="398145"/>
            <a:chOff x="6379777" y="4300404"/>
            <a:chExt cx="935990" cy="398145"/>
          </a:xfrm>
        </p:grpSpPr>
        <p:sp>
          <p:nvSpPr>
            <p:cNvPr id="31" name="object 31"/>
            <p:cNvSpPr/>
            <p:nvPr/>
          </p:nvSpPr>
          <p:spPr>
            <a:xfrm>
              <a:off x="6386127" y="4306754"/>
              <a:ext cx="923290" cy="385445"/>
            </a:xfrm>
            <a:custGeom>
              <a:avLst/>
              <a:gdLst/>
              <a:ahLst/>
              <a:cxnLst/>
              <a:rect l="l" t="t" r="r" b="b"/>
              <a:pathLst>
                <a:path w="923290" h="385445">
                  <a:moveTo>
                    <a:pt x="923192" y="0"/>
                  </a:moveTo>
                  <a:lnTo>
                    <a:pt x="0" y="0"/>
                  </a:lnTo>
                  <a:lnTo>
                    <a:pt x="0" y="385396"/>
                  </a:lnTo>
                  <a:lnTo>
                    <a:pt x="923192" y="385396"/>
                  </a:lnTo>
                  <a:lnTo>
                    <a:pt x="923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386127" y="4306754"/>
              <a:ext cx="923290" cy="385445"/>
            </a:xfrm>
            <a:custGeom>
              <a:avLst/>
              <a:gdLst/>
              <a:ahLst/>
              <a:cxnLst/>
              <a:rect l="l" t="t" r="r" b="b"/>
              <a:pathLst>
                <a:path w="923290" h="385445">
                  <a:moveTo>
                    <a:pt x="0" y="0"/>
                  </a:moveTo>
                  <a:lnTo>
                    <a:pt x="923192" y="0"/>
                  </a:lnTo>
                  <a:lnTo>
                    <a:pt x="923192" y="385397"/>
                  </a:lnTo>
                  <a:lnTo>
                    <a:pt x="0" y="38539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05795" y="4366260"/>
            <a:ext cx="8839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Distribution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04226" y="4945345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580"/>
              </a:spcBef>
            </a:pPr>
            <a:r>
              <a:rPr sz="1400" spc="-5" dirty="0">
                <a:latin typeface="Calibri"/>
                <a:cs typeface="Calibri"/>
              </a:rPr>
              <a:t>Service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46872" y="4945346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580"/>
              </a:spcBef>
            </a:pPr>
            <a:r>
              <a:rPr sz="1400" spc="-10" dirty="0">
                <a:latin typeface="Calibri"/>
                <a:cs typeface="Calibri"/>
              </a:rPr>
              <a:t>Marketing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173755" y="3154665"/>
            <a:ext cx="1721485" cy="1243965"/>
            <a:chOff x="7173755" y="3154665"/>
            <a:chExt cx="1721485" cy="1243965"/>
          </a:xfrm>
        </p:grpSpPr>
        <p:sp>
          <p:nvSpPr>
            <p:cNvPr id="37" name="object 37"/>
            <p:cNvSpPr/>
            <p:nvPr/>
          </p:nvSpPr>
          <p:spPr>
            <a:xfrm>
              <a:off x="7180104" y="3161015"/>
              <a:ext cx="1708785" cy="1231265"/>
            </a:xfrm>
            <a:custGeom>
              <a:avLst/>
              <a:gdLst/>
              <a:ahLst/>
              <a:cxnLst/>
              <a:rect l="l" t="t" r="r" b="b"/>
              <a:pathLst>
                <a:path w="1708784" h="1231264">
                  <a:moveTo>
                    <a:pt x="890324" y="887197"/>
                  </a:moveTo>
                  <a:lnTo>
                    <a:pt x="539812" y="887197"/>
                  </a:lnTo>
                  <a:lnTo>
                    <a:pt x="0" y="1231209"/>
                  </a:lnTo>
                  <a:lnTo>
                    <a:pt x="890324" y="887197"/>
                  </a:lnTo>
                  <a:close/>
                </a:path>
                <a:path w="1708784" h="1231264">
                  <a:moveTo>
                    <a:pt x="1560315" y="0"/>
                  </a:moveTo>
                  <a:lnTo>
                    <a:pt x="454007" y="0"/>
                  </a:lnTo>
                  <a:lnTo>
                    <a:pt x="407268" y="7538"/>
                  </a:lnTo>
                  <a:lnTo>
                    <a:pt x="366677" y="28530"/>
                  </a:lnTo>
                  <a:lnTo>
                    <a:pt x="334667" y="60539"/>
                  </a:lnTo>
                  <a:lnTo>
                    <a:pt x="313675" y="101131"/>
                  </a:lnTo>
                  <a:lnTo>
                    <a:pt x="306137" y="147869"/>
                  </a:lnTo>
                  <a:lnTo>
                    <a:pt x="306137" y="739330"/>
                  </a:lnTo>
                  <a:lnTo>
                    <a:pt x="313675" y="786066"/>
                  </a:lnTo>
                  <a:lnTo>
                    <a:pt x="334667" y="826657"/>
                  </a:lnTo>
                  <a:lnTo>
                    <a:pt x="366677" y="858667"/>
                  </a:lnTo>
                  <a:lnTo>
                    <a:pt x="407268" y="879659"/>
                  </a:lnTo>
                  <a:lnTo>
                    <a:pt x="454007" y="887197"/>
                  </a:lnTo>
                  <a:lnTo>
                    <a:pt x="1560315" y="887197"/>
                  </a:lnTo>
                  <a:lnTo>
                    <a:pt x="1607054" y="879659"/>
                  </a:lnTo>
                  <a:lnTo>
                    <a:pt x="1647646" y="858667"/>
                  </a:lnTo>
                  <a:lnTo>
                    <a:pt x="1679655" y="826657"/>
                  </a:lnTo>
                  <a:lnTo>
                    <a:pt x="1700647" y="786066"/>
                  </a:lnTo>
                  <a:lnTo>
                    <a:pt x="1708185" y="739330"/>
                  </a:lnTo>
                  <a:lnTo>
                    <a:pt x="1708185" y="147869"/>
                  </a:lnTo>
                  <a:lnTo>
                    <a:pt x="1700647" y="101131"/>
                  </a:lnTo>
                  <a:lnTo>
                    <a:pt x="1679655" y="60539"/>
                  </a:lnTo>
                  <a:lnTo>
                    <a:pt x="1647646" y="28530"/>
                  </a:lnTo>
                  <a:lnTo>
                    <a:pt x="1607054" y="7538"/>
                  </a:lnTo>
                  <a:lnTo>
                    <a:pt x="1560315" y="0"/>
                  </a:lnTo>
                  <a:close/>
                </a:path>
              </a:pathLst>
            </a:custGeom>
            <a:solidFill>
              <a:srgbClr val="DEEF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180105" y="3161015"/>
              <a:ext cx="1708785" cy="1231265"/>
            </a:xfrm>
            <a:custGeom>
              <a:avLst/>
              <a:gdLst/>
              <a:ahLst/>
              <a:cxnLst/>
              <a:rect l="l" t="t" r="r" b="b"/>
              <a:pathLst>
                <a:path w="1708784" h="1231264">
                  <a:moveTo>
                    <a:pt x="306137" y="147869"/>
                  </a:moveTo>
                  <a:lnTo>
                    <a:pt x="313675" y="101131"/>
                  </a:lnTo>
                  <a:lnTo>
                    <a:pt x="334667" y="60539"/>
                  </a:lnTo>
                  <a:lnTo>
                    <a:pt x="366676" y="28530"/>
                  </a:lnTo>
                  <a:lnTo>
                    <a:pt x="407268" y="7538"/>
                  </a:lnTo>
                  <a:lnTo>
                    <a:pt x="454006" y="0"/>
                  </a:lnTo>
                  <a:lnTo>
                    <a:pt x="539811" y="0"/>
                  </a:lnTo>
                  <a:lnTo>
                    <a:pt x="890324" y="0"/>
                  </a:lnTo>
                  <a:lnTo>
                    <a:pt x="1560316" y="0"/>
                  </a:lnTo>
                  <a:lnTo>
                    <a:pt x="1607054" y="7538"/>
                  </a:lnTo>
                  <a:lnTo>
                    <a:pt x="1647645" y="28530"/>
                  </a:lnTo>
                  <a:lnTo>
                    <a:pt x="1679655" y="60539"/>
                  </a:lnTo>
                  <a:lnTo>
                    <a:pt x="1700647" y="101131"/>
                  </a:lnTo>
                  <a:lnTo>
                    <a:pt x="1708186" y="147869"/>
                  </a:lnTo>
                  <a:lnTo>
                    <a:pt x="1708186" y="517531"/>
                  </a:lnTo>
                  <a:lnTo>
                    <a:pt x="1708186" y="739331"/>
                  </a:lnTo>
                  <a:lnTo>
                    <a:pt x="1700647" y="786066"/>
                  </a:lnTo>
                  <a:lnTo>
                    <a:pt x="1679655" y="826658"/>
                  </a:lnTo>
                  <a:lnTo>
                    <a:pt x="1647645" y="858667"/>
                  </a:lnTo>
                  <a:lnTo>
                    <a:pt x="1607054" y="879659"/>
                  </a:lnTo>
                  <a:lnTo>
                    <a:pt x="1560316" y="887198"/>
                  </a:lnTo>
                  <a:lnTo>
                    <a:pt x="890324" y="887198"/>
                  </a:lnTo>
                  <a:lnTo>
                    <a:pt x="0" y="1231209"/>
                  </a:lnTo>
                  <a:lnTo>
                    <a:pt x="539811" y="887198"/>
                  </a:lnTo>
                  <a:lnTo>
                    <a:pt x="454006" y="887198"/>
                  </a:lnTo>
                  <a:lnTo>
                    <a:pt x="407268" y="879659"/>
                  </a:lnTo>
                  <a:lnTo>
                    <a:pt x="366676" y="858667"/>
                  </a:lnTo>
                  <a:lnTo>
                    <a:pt x="334667" y="826658"/>
                  </a:lnTo>
                  <a:lnTo>
                    <a:pt x="313675" y="786066"/>
                  </a:lnTo>
                  <a:lnTo>
                    <a:pt x="306137" y="739328"/>
                  </a:lnTo>
                  <a:lnTo>
                    <a:pt x="306137" y="517531"/>
                  </a:lnTo>
                  <a:lnTo>
                    <a:pt x="306137" y="14786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814488" y="3221228"/>
            <a:ext cx="74358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2710" marR="5080" indent="-80645">
              <a:lnSpc>
                <a:spcPct val="102200"/>
              </a:lnSpc>
              <a:spcBef>
                <a:spcPts val="50"/>
              </a:spcBef>
            </a:pPr>
            <a:r>
              <a:rPr sz="1800" spc="20" dirty="0">
                <a:latin typeface="Calibri"/>
                <a:cs typeface="Calibri"/>
              </a:rPr>
              <a:t>P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spc="25" dirty="0">
                <a:latin typeface="Calibri"/>
                <a:cs typeface="Calibri"/>
              </a:rPr>
              <a:t>o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e</a:t>
            </a:r>
            <a:r>
              <a:rPr sz="1800" spc="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  </a:t>
            </a:r>
            <a:r>
              <a:rPr sz="1800" spc="10" dirty="0">
                <a:latin typeface="Calibri"/>
                <a:cs typeface="Calibri"/>
              </a:rPr>
              <a:t>group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40396" y="6203767"/>
            <a:ext cx="1570355" cy="27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b="1" dirty="0">
                <a:latin typeface="Calibri"/>
                <a:cs typeface="Calibri"/>
              </a:rPr>
              <a:t>Support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processes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982325" cy="6858000"/>
            <a:chOff x="0" y="0"/>
            <a:chExt cx="1098232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81944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8255" y="4047744"/>
              <a:ext cx="1027176" cy="1030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6064" y="4038600"/>
              <a:ext cx="1051560" cy="11186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3094" y="4071053"/>
              <a:ext cx="936000" cy="937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93094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03113" y="4102100"/>
            <a:ext cx="71691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18110" algn="just">
              <a:lnSpc>
                <a:spcPct val="99400"/>
              </a:lnSpc>
              <a:spcBef>
                <a:spcPts val="1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Load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dish-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wa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69920" y="4038600"/>
            <a:ext cx="1143000" cy="1118870"/>
            <a:chOff x="3169920" y="4038600"/>
            <a:chExt cx="1143000" cy="111887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7832" y="4047744"/>
              <a:ext cx="1027175" cy="10302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9920" y="4038600"/>
              <a:ext cx="1143000" cy="11186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3808" y="4071053"/>
              <a:ext cx="936000" cy="9376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73808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39378" y="4102100"/>
            <a:ext cx="80518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kitchen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ac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04359" y="4047744"/>
            <a:ext cx="1027430" cy="1030605"/>
            <a:chOff x="4404359" y="4047744"/>
            <a:chExt cx="1027430" cy="103060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4359" y="4047744"/>
              <a:ext cx="1027176" cy="10302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7887" y="4175760"/>
              <a:ext cx="960119" cy="8412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9931" y="4071053"/>
              <a:ext cx="936000" cy="93762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49931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06781" y="4239259"/>
            <a:ext cx="57086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87630" marR="5080" indent="-75565">
              <a:lnSpc>
                <a:spcPts val="2110"/>
              </a:lnSpc>
              <a:spcBef>
                <a:spcPts val="2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ru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 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grills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59552" y="4056888"/>
            <a:ext cx="1085215" cy="1030605"/>
            <a:chOff x="5559552" y="4056888"/>
            <a:chExt cx="1085215" cy="103060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86984" y="4056888"/>
              <a:ext cx="1030223" cy="10302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9552" y="4184904"/>
              <a:ext cx="1085088" cy="838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4685" y="4079254"/>
              <a:ext cx="936000" cy="93762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34685" y="4079254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28035" y="4248404"/>
            <a:ext cx="7499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3970">
              <a:lnSpc>
                <a:spcPts val="2090"/>
              </a:lnSpc>
              <a:spcBef>
                <a:spcPts val="22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Collect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laundr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976145" y="4047744"/>
            <a:ext cx="4824095" cy="1030605"/>
            <a:chOff x="2976145" y="4047744"/>
            <a:chExt cx="4824095" cy="1030605"/>
          </a:xfrm>
        </p:grpSpPr>
        <p:sp>
          <p:nvSpPr>
            <p:cNvPr id="28" name="object 28"/>
            <p:cNvSpPr/>
            <p:nvPr/>
          </p:nvSpPr>
          <p:spPr>
            <a:xfrm>
              <a:off x="2984083" y="4432204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984083" y="4432204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173259" y="444553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173259" y="444553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343052" y="4432204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343052" y="4432204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3511" y="4047744"/>
              <a:ext cx="1030224" cy="10302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7415" y="4175760"/>
              <a:ext cx="1042416" cy="84124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0691" y="4071053"/>
              <a:ext cx="936000" cy="93762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810691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925472" y="4239259"/>
            <a:ext cx="6877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1115" marR="5080" indent="-19050">
              <a:lnSpc>
                <a:spcPts val="2110"/>
              </a:lnSpc>
              <a:spcBef>
                <a:spcPts val="2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Sweep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mop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915656" y="4047744"/>
            <a:ext cx="1100455" cy="1118870"/>
            <a:chOff x="7915656" y="4047744"/>
            <a:chExt cx="1100455" cy="1118870"/>
          </a:xfrm>
        </p:grpSpPr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52232" y="4056888"/>
              <a:ext cx="1027176" cy="10302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15656" y="4047744"/>
              <a:ext cx="1100327" cy="11186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7727" y="4079254"/>
              <a:ext cx="936000" cy="93762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997727" y="40792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084727" y="4111244"/>
            <a:ext cx="73977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29845" algn="ctr">
              <a:lnSpc>
                <a:spcPct val="99400"/>
              </a:lnSpc>
              <a:spcBef>
                <a:spcPts val="1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Unload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dish-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washer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929639" y="1993392"/>
            <a:ext cx="9159240" cy="4538980"/>
            <a:chOff x="929639" y="1993392"/>
            <a:chExt cx="9159240" cy="4538980"/>
          </a:xfrm>
        </p:grpSpPr>
        <p:sp>
          <p:nvSpPr>
            <p:cNvPr id="46" name="object 46"/>
            <p:cNvSpPr/>
            <p:nvPr/>
          </p:nvSpPr>
          <p:spPr>
            <a:xfrm>
              <a:off x="7703100" y="4434276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703100" y="4434276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9639" y="5190744"/>
              <a:ext cx="1621536" cy="134112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3764" y="5235511"/>
              <a:ext cx="1478471" cy="119671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64240" y="5225986"/>
              <a:ext cx="1497965" cy="1216025"/>
            </a:xfrm>
            <a:custGeom>
              <a:avLst/>
              <a:gdLst/>
              <a:ahLst/>
              <a:cxnLst/>
              <a:rect l="l" t="t" r="r" b="b"/>
              <a:pathLst>
                <a:path w="1497964" h="1216025">
                  <a:moveTo>
                    <a:pt x="0" y="0"/>
                  </a:moveTo>
                  <a:lnTo>
                    <a:pt x="1497522" y="0"/>
                  </a:lnTo>
                  <a:lnTo>
                    <a:pt x="1497522" y="1215768"/>
                  </a:lnTo>
                  <a:lnTo>
                    <a:pt x="0" y="121576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73439" y="5209032"/>
              <a:ext cx="1615440" cy="130454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19017" y="5253083"/>
              <a:ext cx="1471789" cy="116157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509492" y="5243558"/>
              <a:ext cx="1490980" cy="1181100"/>
            </a:xfrm>
            <a:custGeom>
              <a:avLst/>
              <a:gdLst/>
              <a:ahLst/>
              <a:cxnLst/>
              <a:rect l="l" t="t" r="r" b="b"/>
              <a:pathLst>
                <a:path w="1490979" h="1181100">
                  <a:moveTo>
                    <a:pt x="0" y="0"/>
                  </a:moveTo>
                  <a:lnTo>
                    <a:pt x="1490839" y="0"/>
                  </a:lnTo>
                  <a:lnTo>
                    <a:pt x="1490839" y="1180624"/>
                  </a:lnTo>
                  <a:lnTo>
                    <a:pt x="0" y="118062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48255" y="1993392"/>
              <a:ext cx="1027176" cy="10302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05583" y="2121408"/>
              <a:ext cx="1109471" cy="84124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93094" y="2016474"/>
              <a:ext cx="936000" cy="93762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093094" y="2016474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174538" y="2184908"/>
            <a:ext cx="77406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87960" marR="5080" indent="-175895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Greet</a:t>
            </a:r>
            <a:r>
              <a:rPr sz="18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seat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227832" y="1993392"/>
            <a:ext cx="1027430" cy="1030605"/>
            <a:chOff x="3227832" y="1993392"/>
            <a:chExt cx="1027430" cy="1030605"/>
          </a:xfrm>
        </p:grpSpPr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27832" y="1993392"/>
              <a:ext cx="1027175" cy="103022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00984" y="2121408"/>
              <a:ext cx="880872" cy="84124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73624" y="2016474"/>
              <a:ext cx="936000" cy="93762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273624" y="2016474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468574" y="2184908"/>
            <a:ext cx="5461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9525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Take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407408" y="1993392"/>
            <a:ext cx="1030605" cy="1030605"/>
            <a:chOff x="4407408" y="1993392"/>
            <a:chExt cx="1030605" cy="1030605"/>
          </a:xfrm>
        </p:grpSpPr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07408" y="1993392"/>
              <a:ext cx="1030224" cy="10302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68368" y="2121408"/>
              <a:ext cx="908303" cy="84124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54155" y="2016474"/>
              <a:ext cx="935998" cy="93762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454155" y="2016474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4637197" y="2184908"/>
            <a:ext cx="57023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2413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Bring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586984" y="1993392"/>
            <a:ext cx="1030605" cy="1030605"/>
            <a:chOff x="5586984" y="1993392"/>
            <a:chExt cx="1030605" cy="1030605"/>
          </a:xfrm>
        </p:grpSpPr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86984" y="1993392"/>
              <a:ext cx="1030223" cy="103022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60136" y="2121408"/>
              <a:ext cx="886967" cy="8412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34685" y="2016474"/>
              <a:ext cx="936000" cy="93762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634685" y="2016474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827252" y="2184908"/>
            <a:ext cx="55181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1275" marR="5080" indent="-28575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Serve 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meal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983835" y="1993392"/>
            <a:ext cx="4843780" cy="1030605"/>
            <a:chOff x="2983835" y="1993392"/>
            <a:chExt cx="4843780" cy="1030605"/>
          </a:xfrm>
        </p:grpSpPr>
        <p:sp>
          <p:nvSpPr>
            <p:cNvPr id="78" name="object 78"/>
            <p:cNvSpPr/>
            <p:nvPr/>
          </p:nvSpPr>
          <p:spPr>
            <a:xfrm>
              <a:off x="2991773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2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2991773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4153122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30" y="0"/>
                  </a:moveTo>
                  <a:lnTo>
                    <a:pt x="214730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30" y="153799"/>
                  </a:lnTo>
                  <a:lnTo>
                    <a:pt x="214730" y="205065"/>
                  </a:lnTo>
                  <a:lnTo>
                    <a:pt x="317262" y="102532"/>
                  </a:lnTo>
                  <a:lnTo>
                    <a:pt x="214730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153122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5365201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2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5365201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4" name="object 8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69607" y="1993392"/>
              <a:ext cx="1027176" cy="103022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39127" y="2121408"/>
              <a:ext cx="1088135" cy="84124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15215" y="2016474"/>
              <a:ext cx="936000" cy="937621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815215" y="2016474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6908565" y="2184908"/>
            <a:ext cx="7493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29870" marR="5080" indent="-217804">
              <a:lnSpc>
                <a:spcPts val="2110"/>
              </a:lnSpc>
              <a:spcBef>
                <a:spcPts val="2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ese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bill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7946135" y="1993392"/>
            <a:ext cx="1036319" cy="1030605"/>
            <a:chOff x="7946135" y="1993392"/>
            <a:chExt cx="1036319" cy="1030605"/>
          </a:xfrm>
        </p:grpSpPr>
        <p:pic>
          <p:nvPicPr>
            <p:cNvPr id="90" name="object 9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49183" y="1993392"/>
              <a:ext cx="1030224" cy="103022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46135" y="2121408"/>
              <a:ext cx="1036320" cy="84124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95744" y="2016474"/>
              <a:ext cx="936000" cy="937621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995744" y="2016474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156002"/>
                  </a:moveTo>
                  <a:lnTo>
                    <a:pt x="7953" y="106693"/>
                  </a:lnTo>
                  <a:lnTo>
                    <a:pt x="30099" y="63869"/>
                  </a:lnTo>
                  <a:lnTo>
                    <a:pt x="63869" y="30099"/>
                  </a:lnTo>
                  <a:lnTo>
                    <a:pt x="106693" y="7953"/>
                  </a:lnTo>
                  <a:lnTo>
                    <a:pt x="156002" y="0"/>
                  </a:lnTo>
                  <a:lnTo>
                    <a:pt x="779997" y="0"/>
                  </a:lnTo>
                  <a:lnTo>
                    <a:pt x="829306" y="7953"/>
                  </a:lnTo>
                  <a:lnTo>
                    <a:pt x="872130" y="30099"/>
                  </a:lnTo>
                  <a:lnTo>
                    <a:pt x="905900" y="63869"/>
                  </a:lnTo>
                  <a:lnTo>
                    <a:pt x="928046" y="106693"/>
                  </a:lnTo>
                  <a:lnTo>
                    <a:pt x="936000" y="156002"/>
                  </a:lnTo>
                  <a:lnTo>
                    <a:pt x="936000" y="781619"/>
                  </a:lnTo>
                  <a:lnTo>
                    <a:pt x="928046" y="830928"/>
                  </a:lnTo>
                  <a:lnTo>
                    <a:pt x="905900" y="873752"/>
                  </a:lnTo>
                  <a:lnTo>
                    <a:pt x="872130" y="907522"/>
                  </a:lnTo>
                  <a:lnTo>
                    <a:pt x="829306" y="929668"/>
                  </a:lnTo>
                  <a:lnTo>
                    <a:pt x="779997" y="937622"/>
                  </a:lnTo>
                  <a:lnTo>
                    <a:pt x="156002" y="937622"/>
                  </a:lnTo>
                  <a:lnTo>
                    <a:pt x="106693" y="929668"/>
                  </a:lnTo>
                  <a:lnTo>
                    <a:pt x="63869" y="907522"/>
                  </a:lnTo>
                  <a:lnTo>
                    <a:pt x="30099" y="873752"/>
                  </a:lnTo>
                  <a:lnTo>
                    <a:pt x="7953" y="830928"/>
                  </a:lnTo>
                  <a:lnTo>
                    <a:pt x="0" y="781619"/>
                  </a:lnTo>
                  <a:lnTo>
                    <a:pt x="0" y="156002"/>
                  </a:lnTo>
                  <a:close/>
                </a:path>
              </a:pathLst>
            </a:custGeom>
            <a:ln w="9525">
              <a:solidFill>
                <a:srgbClr val="4796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8114494" y="2184908"/>
            <a:ext cx="69977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97155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Issue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invoic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7693060" y="1990344"/>
            <a:ext cx="2563495" cy="1057910"/>
            <a:chOff x="7693060" y="1990344"/>
            <a:chExt cx="2563495" cy="1057910"/>
          </a:xfrm>
        </p:grpSpPr>
        <p:sp>
          <p:nvSpPr>
            <p:cNvPr id="96" name="object 96"/>
            <p:cNvSpPr/>
            <p:nvPr/>
          </p:nvSpPr>
          <p:spPr>
            <a:xfrm>
              <a:off x="7700998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2" y="102532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7700998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8" name="object 9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76944" y="1990344"/>
              <a:ext cx="1057655" cy="105765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955024" y="2121408"/>
              <a:ext cx="1301496" cy="862584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9110492" y="2022927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468000" y="0"/>
                  </a:moveTo>
                  <a:lnTo>
                    <a:pt x="420149" y="2420"/>
                  </a:lnTo>
                  <a:lnTo>
                    <a:pt x="373681" y="9524"/>
                  </a:lnTo>
                  <a:lnTo>
                    <a:pt x="328831" y="21076"/>
                  </a:lnTo>
                  <a:lnTo>
                    <a:pt x="285833" y="36841"/>
                  </a:lnTo>
                  <a:lnTo>
                    <a:pt x="244923" y="56583"/>
                  </a:lnTo>
                  <a:lnTo>
                    <a:pt x="206336" y="80065"/>
                  </a:lnTo>
                  <a:lnTo>
                    <a:pt x="170308" y="107053"/>
                  </a:lnTo>
                  <a:lnTo>
                    <a:pt x="137074" y="137311"/>
                  </a:lnTo>
                  <a:lnTo>
                    <a:pt x="106868" y="170603"/>
                  </a:lnTo>
                  <a:lnTo>
                    <a:pt x="79927" y="206694"/>
                  </a:lnTo>
                  <a:lnTo>
                    <a:pt x="56485" y="245347"/>
                  </a:lnTo>
                  <a:lnTo>
                    <a:pt x="36777" y="286328"/>
                  </a:lnTo>
                  <a:lnTo>
                    <a:pt x="21040" y="329400"/>
                  </a:lnTo>
                  <a:lnTo>
                    <a:pt x="9508" y="374328"/>
                  </a:lnTo>
                  <a:lnTo>
                    <a:pt x="2416" y="420877"/>
                  </a:lnTo>
                  <a:lnTo>
                    <a:pt x="0" y="468810"/>
                  </a:lnTo>
                  <a:lnTo>
                    <a:pt x="2416" y="516743"/>
                  </a:lnTo>
                  <a:lnTo>
                    <a:pt x="9508" y="563292"/>
                  </a:lnTo>
                  <a:lnTo>
                    <a:pt x="21040" y="608220"/>
                  </a:lnTo>
                  <a:lnTo>
                    <a:pt x="36777" y="651292"/>
                  </a:lnTo>
                  <a:lnTo>
                    <a:pt x="56485" y="692273"/>
                  </a:lnTo>
                  <a:lnTo>
                    <a:pt x="79927" y="730927"/>
                  </a:lnTo>
                  <a:lnTo>
                    <a:pt x="106868" y="767018"/>
                  </a:lnTo>
                  <a:lnTo>
                    <a:pt x="137074" y="800310"/>
                  </a:lnTo>
                  <a:lnTo>
                    <a:pt x="170308" y="830568"/>
                  </a:lnTo>
                  <a:lnTo>
                    <a:pt x="206336" y="857556"/>
                  </a:lnTo>
                  <a:lnTo>
                    <a:pt x="244923" y="881038"/>
                  </a:lnTo>
                  <a:lnTo>
                    <a:pt x="285833" y="900780"/>
                  </a:lnTo>
                  <a:lnTo>
                    <a:pt x="328831" y="916545"/>
                  </a:lnTo>
                  <a:lnTo>
                    <a:pt x="373681" y="928097"/>
                  </a:lnTo>
                  <a:lnTo>
                    <a:pt x="420149" y="935201"/>
                  </a:lnTo>
                  <a:lnTo>
                    <a:pt x="468000" y="937621"/>
                  </a:lnTo>
                  <a:lnTo>
                    <a:pt x="515850" y="935201"/>
                  </a:lnTo>
                  <a:lnTo>
                    <a:pt x="562318" y="928097"/>
                  </a:lnTo>
                  <a:lnTo>
                    <a:pt x="607168" y="916545"/>
                  </a:lnTo>
                  <a:lnTo>
                    <a:pt x="650166" y="900780"/>
                  </a:lnTo>
                  <a:lnTo>
                    <a:pt x="691076" y="881038"/>
                  </a:lnTo>
                  <a:lnTo>
                    <a:pt x="729663" y="857556"/>
                  </a:lnTo>
                  <a:lnTo>
                    <a:pt x="765691" y="830568"/>
                  </a:lnTo>
                  <a:lnTo>
                    <a:pt x="798926" y="800310"/>
                  </a:lnTo>
                  <a:lnTo>
                    <a:pt x="829131" y="767018"/>
                  </a:lnTo>
                  <a:lnTo>
                    <a:pt x="856073" y="730927"/>
                  </a:lnTo>
                  <a:lnTo>
                    <a:pt x="879515" y="692273"/>
                  </a:lnTo>
                  <a:lnTo>
                    <a:pt x="899222" y="651292"/>
                  </a:lnTo>
                  <a:lnTo>
                    <a:pt x="914959" y="608220"/>
                  </a:lnTo>
                  <a:lnTo>
                    <a:pt x="926492" y="563292"/>
                  </a:lnTo>
                  <a:lnTo>
                    <a:pt x="933583" y="516743"/>
                  </a:lnTo>
                  <a:lnTo>
                    <a:pt x="936000" y="468810"/>
                  </a:lnTo>
                  <a:lnTo>
                    <a:pt x="933583" y="420877"/>
                  </a:lnTo>
                  <a:lnTo>
                    <a:pt x="926492" y="374328"/>
                  </a:lnTo>
                  <a:lnTo>
                    <a:pt x="914959" y="329400"/>
                  </a:lnTo>
                  <a:lnTo>
                    <a:pt x="899222" y="286328"/>
                  </a:lnTo>
                  <a:lnTo>
                    <a:pt x="879515" y="245347"/>
                  </a:lnTo>
                  <a:lnTo>
                    <a:pt x="856073" y="206694"/>
                  </a:lnTo>
                  <a:lnTo>
                    <a:pt x="829131" y="170603"/>
                  </a:lnTo>
                  <a:lnTo>
                    <a:pt x="798926" y="137311"/>
                  </a:lnTo>
                  <a:lnTo>
                    <a:pt x="765691" y="107053"/>
                  </a:lnTo>
                  <a:lnTo>
                    <a:pt x="729663" y="80065"/>
                  </a:lnTo>
                  <a:lnTo>
                    <a:pt x="691076" y="56583"/>
                  </a:lnTo>
                  <a:lnTo>
                    <a:pt x="650166" y="36841"/>
                  </a:lnTo>
                  <a:lnTo>
                    <a:pt x="607168" y="21076"/>
                  </a:lnTo>
                  <a:lnTo>
                    <a:pt x="562318" y="9524"/>
                  </a:lnTo>
                  <a:lnTo>
                    <a:pt x="515850" y="2420"/>
                  </a:lnTo>
                  <a:lnTo>
                    <a:pt x="468000" y="0"/>
                  </a:lnTo>
                  <a:close/>
                </a:path>
              </a:pathLst>
            </a:custGeom>
            <a:solidFill>
              <a:srgbClr val="E0773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110492" y="2022927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468811"/>
                  </a:moveTo>
                  <a:lnTo>
                    <a:pt x="2416" y="420877"/>
                  </a:lnTo>
                  <a:lnTo>
                    <a:pt x="9508" y="374329"/>
                  </a:lnTo>
                  <a:lnTo>
                    <a:pt x="21040" y="329400"/>
                  </a:lnTo>
                  <a:lnTo>
                    <a:pt x="36777" y="286328"/>
                  </a:lnTo>
                  <a:lnTo>
                    <a:pt x="56485" y="245347"/>
                  </a:lnTo>
                  <a:lnTo>
                    <a:pt x="79927" y="206694"/>
                  </a:lnTo>
                  <a:lnTo>
                    <a:pt x="106868" y="170603"/>
                  </a:lnTo>
                  <a:lnTo>
                    <a:pt x="137074" y="137311"/>
                  </a:lnTo>
                  <a:lnTo>
                    <a:pt x="170308" y="107053"/>
                  </a:lnTo>
                  <a:lnTo>
                    <a:pt x="206336" y="80065"/>
                  </a:lnTo>
                  <a:lnTo>
                    <a:pt x="244923" y="56582"/>
                  </a:lnTo>
                  <a:lnTo>
                    <a:pt x="285833" y="36841"/>
                  </a:lnTo>
                  <a:lnTo>
                    <a:pt x="328831" y="21076"/>
                  </a:lnTo>
                  <a:lnTo>
                    <a:pt x="373681" y="9524"/>
                  </a:lnTo>
                  <a:lnTo>
                    <a:pt x="420149" y="2420"/>
                  </a:lnTo>
                  <a:lnTo>
                    <a:pt x="468000" y="0"/>
                  </a:lnTo>
                  <a:lnTo>
                    <a:pt x="515850" y="2420"/>
                  </a:lnTo>
                  <a:lnTo>
                    <a:pt x="562318" y="9524"/>
                  </a:lnTo>
                  <a:lnTo>
                    <a:pt x="607168" y="21076"/>
                  </a:lnTo>
                  <a:lnTo>
                    <a:pt x="650166" y="36841"/>
                  </a:lnTo>
                  <a:lnTo>
                    <a:pt x="691076" y="56582"/>
                  </a:lnTo>
                  <a:lnTo>
                    <a:pt x="729663" y="80065"/>
                  </a:lnTo>
                  <a:lnTo>
                    <a:pt x="765691" y="107053"/>
                  </a:lnTo>
                  <a:lnTo>
                    <a:pt x="798925" y="137311"/>
                  </a:lnTo>
                  <a:lnTo>
                    <a:pt x="829131" y="170603"/>
                  </a:lnTo>
                  <a:lnTo>
                    <a:pt x="856072" y="206694"/>
                  </a:lnTo>
                  <a:lnTo>
                    <a:pt x="879514" y="245347"/>
                  </a:lnTo>
                  <a:lnTo>
                    <a:pt x="899222" y="286328"/>
                  </a:lnTo>
                  <a:lnTo>
                    <a:pt x="914959" y="329400"/>
                  </a:lnTo>
                  <a:lnTo>
                    <a:pt x="926491" y="374329"/>
                  </a:lnTo>
                  <a:lnTo>
                    <a:pt x="933583" y="420877"/>
                  </a:lnTo>
                  <a:lnTo>
                    <a:pt x="936000" y="468811"/>
                  </a:lnTo>
                  <a:lnTo>
                    <a:pt x="933583" y="516744"/>
                  </a:lnTo>
                  <a:lnTo>
                    <a:pt x="926491" y="563292"/>
                  </a:lnTo>
                  <a:lnTo>
                    <a:pt x="914959" y="608221"/>
                  </a:lnTo>
                  <a:lnTo>
                    <a:pt x="899222" y="651293"/>
                  </a:lnTo>
                  <a:lnTo>
                    <a:pt x="879514" y="692274"/>
                  </a:lnTo>
                  <a:lnTo>
                    <a:pt x="856072" y="730927"/>
                  </a:lnTo>
                  <a:lnTo>
                    <a:pt x="829131" y="767018"/>
                  </a:lnTo>
                  <a:lnTo>
                    <a:pt x="798925" y="800310"/>
                  </a:lnTo>
                  <a:lnTo>
                    <a:pt x="765691" y="830568"/>
                  </a:lnTo>
                  <a:lnTo>
                    <a:pt x="729663" y="857556"/>
                  </a:lnTo>
                  <a:lnTo>
                    <a:pt x="691076" y="881039"/>
                  </a:lnTo>
                  <a:lnTo>
                    <a:pt x="650166" y="900780"/>
                  </a:lnTo>
                  <a:lnTo>
                    <a:pt x="607168" y="916545"/>
                  </a:lnTo>
                  <a:lnTo>
                    <a:pt x="562318" y="928097"/>
                  </a:lnTo>
                  <a:lnTo>
                    <a:pt x="515850" y="935201"/>
                  </a:lnTo>
                  <a:lnTo>
                    <a:pt x="468000" y="937622"/>
                  </a:lnTo>
                  <a:lnTo>
                    <a:pt x="420149" y="935201"/>
                  </a:lnTo>
                  <a:lnTo>
                    <a:pt x="373681" y="928097"/>
                  </a:lnTo>
                  <a:lnTo>
                    <a:pt x="328831" y="916545"/>
                  </a:lnTo>
                  <a:lnTo>
                    <a:pt x="285833" y="900780"/>
                  </a:lnTo>
                  <a:lnTo>
                    <a:pt x="244923" y="881039"/>
                  </a:lnTo>
                  <a:lnTo>
                    <a:pt x="206336" y="857556"/>
                  </a:lnTo>
                  <a:lnTo>
                    <a:pt x="170308" y="830568"/>
                  </a:lnTo>
                  <a:lnTo>
                    <a:pt x="137074" y="800310"/>
                  </a:lnTo>
                  <a:lnTo>
                    <a:pt x="106868" y="767018"/>
                  </a:lnTo>
                  <a:lnTo>
                    <a:pt x="79927" y="730927"/>
                  </a:lnTo>
                  <a:lnTo>
                    <a:pt x="56485" y="692274"/>
                  </a:lnTo>
                  <a:lnTo>
                    <a:pt x="36777" y="651293"/>
                  </a:lnTo>
                  <a:lnTo>
                    <a:pt x="21040" y="608221"/>
                  </a:lnTo>
                  <a:lnTo>
                    <a:pt x="9508" y="563292"/>
                  </a:lnTo>
                  <a:lnTo>
                    <a:pt x="2416" y="516744"/>
                  </a:lnTo>
                  <a:lnTo>
                    <a:pt x="0" y="468811"/>
                  </a:lnTo>
                  <a:close/>
                </a:path>
              </a:pathLst>
            </a:custGeom>
            <a:ln w="15875">
              <a:solidFill>
                <a:srgbClr val="A4562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9107798" y="2191003"/>
            <a:ext cx="9417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64160" marR="5080" indent="-252095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Cu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paid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804672" y="1969007"/>
            <a:ext cx="1298575" cy="1061085"/>
            <a:chOff x="804672" y="1969007"/>
            <a:chExt cx="1298575" cy="1061085"/>
          </a:xfrm>
        </p:grpSpPr>
        <p:pic>
          <p:nvPicPr>
            <p:cNvPr id="104" name="object 10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26592" y="1969007"/>
              <a:ext cx="1054608" cy="106070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4672" y="2103119"/>
              <a:ext cx="1298448" cy="859536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958810" y="2003370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467999" y="0"/>
                  </a:moveTo>
                  <a:lnTo>
                    <a:pt x="420149" y="2420"/>
                  </a:lnTo>
                  <a:lnTo>
                    <a:pt x="373681" y="9524"/>
                  </a:lnTo>
                  <a:lnTo>
                    <a:pt x="328830" y="21076"/>
                  </a:lnTo>
                  <a:lnTo>
                    <a:pt x="285833" y="36841"/>
                  </a:lnTo>
                  <a:lnTo>
                    <a:pt x="244923" y="56582"/>
                  </a:lnTo>
                  <a:lnTo>
                    <a:pt x="206336" y="80065"/>
                  </a:lnTo>
                  <a:lnTo>
                    <a:pt x="170308" y="107053"/>
                  </a:lnTo>
                  <a:lnTo>
                    <a:pt x="137073" y="137311"/>
                  </a:lnTo>
                  <a:lnTo>
                    <a:pt x="106868" y="170603"/>
                  </a:lnTo>
                  <a:lnTo>
                    <a:pt x="79927" y="206693"/>
                  </a:lnTo>
                  <a:lnTo>
                    <a:pt x="56485" y="245347"/>
                  </a:lnTo>
                  <a:lnTo>
                    <a:pt x="36777" y="286327"/>
                  </a:lnTo>
                  <a:lnTo>
                    <a:pt x="21040" y="329400"/>
                  </a:lnTo>
                  <a:lnTo>
                    <a:pt x="9508" y="374328"/>
                  </a:lnTo>
                  <a:lnTo>
                    <a:pt x="2416" y="420877"/>
                  </a:lnTo>
                  <a:lnTo>
                    <a:pt x="0" y="468810"/>
                  </a:lnTo>
                  <a:lnTo>
                    <a:pt x="2416" y="516743"/>
                  </a:lnTo>
                  <a:lnTo>
                    <a:pt x="9508" y="563292"/>
                  </a:lnTo>
                  <a:lnTo>
                    <a:pt x="21040" y="608220"/>
                  </a:lnTo>
                  <a:lnTo>
                    <a:pt x="36777" y="651292"/>
                  </a:lnTo>
                  <a:lnTo>
                    <a:pt x="56485" y="692273"/>
                  </a:lnTo>
                  <a:lnTo>
                    <a:pt x="79927" y="730927"/>
                  </a:lnTo>
                  <a:lnTo>
                    <a:pt x="106868" y="767018"/>
                  </a:lnTo>
                  <a:lnTo>
                    <a:pt x="137073" y="800310"/>
                  </a:lnTo>
                  <a:lnTo>
                    <a:pt x="170308" y="830568"/>
                  </a:lnTo>
                  <a:lnTo>
                    <a:pt x="206336" y="857556"/>
                  </a:lnTo>
                  <a:lnTo>
                    <a:pt x="244923" y="881038"/>
                  </a:lnTo>
                  <a:lnTo>
                    <a:pt x="285833" y="900780"/>
                  </a:lnTo>
                  <a:lnTo>
                    <a:pt x="328830" y="916545"/>
                  </a:lnTo>
                  <a:lnTo>
                    <a:pt x="373681" y="928097"/>
                  </a:lnTo>
                  <a:lnTo>
                    <a:pt x="420149" y="935201"/>
                  </a:lnTo>
                  <a:lnTo>
                    <a:pt x="467999" y="937621"/>
                  </a:lnTo>
                  <a:lnTo>
                    <a:pt x="515849" y="935201"/>
                  </a:lnTo>
                  <a:lnTo>
                    <a:pt x="562318" y="928097"/>
                  </a:lnTo>
                  <a:lnTo>
                    <a:pt x="607168" y="916545"/>
                  </a:lnTo>
                  <a:lnTo>
                    <a:pt x="650166" y="900780"/>
                  </a:lnTo>
                  <a:lnTo>
                    <a:pt x="691076" y="881038"/>
                  </a:lnTo>
                  <a:lnTo>
                    <a:pt x="729663" y="857556"/>
                  </a:lnTo>
                  <a:lnTo>
                    <a:pt x="765691" y="830568"/>
                  </a:lnTo>
                  <a:lnTo>
                    <a:pt x="798925" y="800310"/>
                  </a:lnTo>
                  <a:lnTo>
                    <a:pt x="829131" y="767018"/>
                  </a:lnTo>
                  <a:lnTo>
                    <a:pt x="856072" y="730927"/>
                  </a:lnTo>
                  <a:lnTo>
                    <a:pt x="879514" y="692273"/>
                  </a:lnTo>
                  <a:lnTo>
                    <a:pt x="899221" y="651292"/>
                  </a:lnTo>
                  <a:lnTo>
                    <a:pt x="914959" y="608220"/>
                  </a:lnTo>
                  <a:lnTo>
                    <a:pt x="926491" y="563292"/>
                  </a:lnTo>
                  <a:lnTo>
                    <a:pt x="933583" y="516743"/>
                  </a:lnTo>
                  <a:lnTo>
                    <a:pt x="935999" y="468810"/>
                  </a:lnTo>
                  <a:lnTo>
                    <a:pt x="933583" y="420877"/>
                  </a:lnTo>
                  <a:lnTo>
                    <a:pt x="926491" y="374328"/>
                  </a:lnTo>
                  <a:lnTo>
                    <a:pt x="914959" y="329400"/>
                  </a:lnTo>
                  <a:lnTo>
                    <a:pt x="899221" y="286327"/>
                  </a:lnTo>
                  <a:lnTo>
                    <a:pt x="879514" y="245347"/>
                  </a:lnTo>
                  <a:lnTo>
                    <a:pt x="856072" y="206693"/>
                  </a:lnTo>
                  <a:lnTo>
                    <a:pt x="829131" y="170603"/>
                  </a:lnTo>
                  <a:lnTo>
                    <a:pt x="798925" y="137311"/>
                  </a:lnTo>
                  <a:lnTo>
                    <a:pt x="765691" y="107053"/>
                  </a:lnTo>
                  <a:lnTo>
                    <a:pt x="729663" y="80065"/>
                  </a:lnTo>
                  <a:lnTo>
                    <a:pt x="691076" y="56582"/>
                  </a:lnTo>
                  <a:lnTo>
                    <a:pt x="650166" y="36841"/>
                  </a:lnTo>
                  <a:lnTo>
                    <a:pt x="607168" y="21076"/>
                  </a:lnTo>
                  <a:lnTo>
                    <a:pt x="562318" y="9524"/>
                  </a:lnTo>
                  <a:lnTo>
                    <a:pt x="515849" y="2420"/>
                  </a:lnTo>
                  <a:lnTo>
                    <a:pt x="467999" y="0"/>
                  </a:lnTo>
                  <a:close/>
                </a:path>
              </a:pathLst>
            </a:custGeom>
            <a:solidFill>
              <a:srgbClr val="E0773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58810" y="2003370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4">
                  <a:moveTo>
                    <a:pt x="0" y="468811"/>
                  </a:moveTo>
                  <a:lnTo>
                    <a:pt x="2416" y="420877"/>
                  </a:lnTo>
                  <a:lnTo>
                    <a:pt x="9508" y="374329"/>
                  </a:lnTo>
                  <a:lnTo>
                    <a:pt x="21040" y="329400"/>
                  </a:lnTo>
                  <a:lnTo>
                    <a:pt x="36777" y="286328"/>
                  </a:lnTo>
                  <a:lnTo>
                    <a:pt x="56485" y="245347"/>
                  </a:lnTo>
                  <a:lnTo>
                    <a:pt x="79927" y="206694"/>
                  </a:lnTo>
                  <a:lnTo>
                    <a:pt x="106868" y="170603"/>
                  </a:lnTo>
                  <a:lnTo>
                    <a:pt x="137074" y="137311"/>
                  </a:lnTo>
                  <a:lnTo>
                    <a:pt x="170308" y="107053"/>
                  </a:lnTo>
                  <a:lnTo>
                    <a:pt x="206336" y="80065"/>
                  </a:lnTo>
                  <a:lnTo>
                    <a:pt x="244923" y="56582"/>
                  </a:lnTo>
                  <a:lnTo>
                    <a:pt x="285833" y="36841"/>
                  </a:lnTo>
                  <a:lnTo>
                    <a:pt x="328831" y="21076"/>
                  </a:lnTo>
                  <a:lnTo>
                    <a:pt x="373681" y="9524"/>
                  </a:lnTo>
                  <a:lnTo>
                    <a:pt x="420149" y="2420"/>
                  </a:lnTo>
                  <a:lnTo>
                    <a:pt x="468000" y="0"/>
                  </a:lnTo>
                  <a:lnTo>
                    <a:pt x="515850" y="2420"/>
                  </a:lnTo>
                  <a:lnTo>
                    <a:pt x="562318" y="9524"/>
                  </a:lnTo>
                  <a:lnTo>
                    <a:pt x="607168" y="21076"/>
                  </a:lnTo>
                  <a:lnTo>
                    <a:pt x="650166" y="36841"/>
                  </a:lnTo>
                  <a:lnTo>
                    <a:pt x="691076" y="56582"/>
                  </a:lnTo>
                  <a:lnTo>
                    <a:pt x="729663" y="80065"/>
                  </a:lnTo>
                  <a:lnTo>
                    <a:pt x="765691" y="107053"/>
                  </a:lnTo>
                  <a:lnTo>
                    <a:pt x="798925" y="137311"/>
                  </a:lnTo>
                  <a:lnTo>
                    <a:pt x="829131" y="170603"/>
                  </a:lnTo>
                  <a:lnTo>
                    <a:pt x="856072" y="206694"/>
                  </a:lnTo>
                  <a:lnTo>
                    <a:pt x="879514" y="245347"/>
                  </a:lnTo>
                  <a:lnTo>
                    <a:pt x="899222" y="286328"/>
                  </a:lnTo>
                  <a:lnTo>
                    <a:pt x="914959" y="329400"/>
                  </a:lnTo>
                  <a:lnTo>
                    <a:pt x="926491" y="374329"/>
                  </a:lnTo>
                  <a:lnTo>
                    <a:pt x="933583" y="420877"/>
                  </a:lnTo>
                  <a:lnTo>
                    <a:pt x="936000" y="468811"/>
                  </a:lnTo>
                  <a:lnTo>
                    <a:pt x="933583" y="516744"/>
                  </a:lnTo>
                  <a:lnTo>
                    <a:pt x="926491" y="563292"/>
                  </a:lnTo>
                  <a:lnTo>
                    <a:pt x="914959" y="608221"/>
                  </a:lnTo>
                  <a:lnTo>
                    <a:pt x="899222" y="651293"/>
                  </a:lnTo>
                  <a:lnTo>
                    <a:pt x="879514" y="692274"/>
                  </a:lnTo>
                  <a:lnTo>
                    <a:pt x="856072" y="730927"/>
                  </a:lnTo>
                  <a:lnTo>
                    <a:pt x="829131" y="767018"/>
                  </a:lnTo>
                  <a:lnTo>
                    <a:pt x="798925" y="800310"/>
                  </a:lnTo>
                  <a:lnTo>
                    <a:pt x="765691" y="830568"/>
                  </a:lnTo>
                  <a:lnTo>
                    <a:pt x="729663" y="857556"/>
                  </a:lnTo>
                  <a:lnTo>
                    <a:pt x="691076" y="881039"/>
                  </a:lnTo>
                  <a:lnTo>
                    <a:pt x="650166" y="900780"/>
                  </a:lnTo>
                  <a:lnTo>
                    <a:pt x="607168" y="916545"/>
                  </a:lnTo>
                  <a:lnTo>
                    <a:pt x="562318" y="928097"/>
                  </a:lnTo>
                  <a:lnTo>
                    <a:pt x="515850" y="935201"/>
                  </a:lnTo>
                  <a:lnTo>
                    <a:pt x="468000" y="937622"/>
                  </a:lnTo>
                  <a:lnTo>
                    <a:pt x="420149" y="935201"/>
                  </a:lnTo>
                  <a:lnTo>
                    <a:pt x="373681" y="928097"/>
                  </a:lnTo>
                  <a:lnTo>
                    <a:pt x="328831" y="916545"/>
                  </a:lnTo>
                  <a:lnTo>
                    <a:pt x="285833" y="900780"/>
                  </a:lnTo>
                  <a:lnTo>
                    <a:pt x="244923" y="881039"/>
                  </a:lnTo>
                  <a:lnTo>
                    <a:pt x="206336" y="857556"/>
                  </a:lnTo>
                  <a:lnTo>
                    <a:pt x="170308" y="830568"/>
                  </a:lnTo>
                  <a:lnTo>
                    <a:pt x="137074" y="800310"/>
                  </a:lnTo>
                  <a:lnTo>
                    <a:pt x="106868" y="767018"/>
                  </a:lnTo>
                  <a:lnTo>
                    <a:pt x="79927" y="730927"/>
                  </a:lnTo>
                  <a:lnTo>
                    <a:pt x="56485" y="692274"/>
                  </a:lnTo>
                  <a:lnTo>
                    <a:pt x="36777" y="651293"/>
                  </a:lnTo>
                  <a:lnTo>
                    <a:pt x="21040" y="608221"/>
                  </a:lnTo>
                  <a:lnTo>
                    <a:pt x="9508" y="563292"/>
                  </a:lnTo>
                  <a:lnTo>
                    <a:pt x="2416" y="516744"/>
                  </a:lnTo>
                  <a:lnTo>
                    <a:pt x="0" y="468811"/>
                  </a:lnTo>
                  <a:close/>
                </a:path>
              </a:pathLst>
            </a:custGeom>
            <a:ln w="15875">
              <a:solidFill>
                <a:srgbClr val="A4562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8" name="object 108"/>
          <p:cNvSpPr txBox="1">
            <a:spLocks noGrp="1"/>
          </p:cNvSpPr>
          <p:nvPr>
            <p:ph type="title"/>
          </p:nvPr>
        </p:nvSpPr>
        <p:spPr>
          <a:xfrm>
            <a:off x="956115" y="2172715"/>
            <a:ext cx="94170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33350" marR="5080" indent="-120650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Cu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arrived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920496" y="2374814"/>
            <a:ext cx="8284209" cy="2721610"/>
            <a:chOff x="920496" y="2374814"/>
            <a:chExt cx="8284209" cy="2721610"/>
          </a:xfrm>
        </p:grpSpPr>
        <p:sp>
          <p:nvSpPr>
            <p:cNvPr id="110" name="object 110"/>
            <p:cNvSpPr/>
            <p:nvPr/>
          </p:nvSpPr>
          <p:spPr>
            <a:xfrm>
              <a:off x="8879083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2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79083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58010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2" y="102532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858010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4" name="object 11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41832" y="4038600"/>
              <a:ext cx="1054608" cy="105765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20496" y="4169664"/>
              <a:ext cx="1097280" cy="85953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973765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467999" y="0"/>
                  </a:moveTo>
                  <a:lnTo>
                    <a:pt x="420149" y="2420"/>
                  </a:lnTo>
                  <a:lnTo>
                    <a:pt x="373681" y="9524"/>
                  </a:lnTo>
                  <a:lnTo>
                    <a:pt x="328831" y="21076"/>
                  </a:lnTo>
                  <a:lnTo>
                    <a:pt x="285833" y="36841"/>
                  </a:lnTo>
                  <a:lnTo>
                    <a:pt x="244923" y="56583"/>
                  </a:lnTo>
                  <a:lnTo>
                    <a:pt x="206336" y="80065"/>
                  </a:lnTo>
                  <a:lnTo>
                    <a:pt x="170308" y="107053"/>
                  </a:lnTo>
                  <a:lnTo>
                    <a:pt x="137074" y="137311"/>
                  </a:lnTo>
                  <a:lnTo>
                    <a:pt x="106868" y="170603"/>
                  </a:lnTo>
                  <a:lnTo>
                    <a:pt x="79927" y="206694"/>
                  </a:lnTo>
                  <a:lnTo>
                    <a:pt x="56485" y="245348"/>
                  </a:lnTo>
                  <a:lnTo>
                    <a:pt x="36777" y="286329"/>
                  </a:lnTo>
                  <a:lnTo>
                    <a:pt x="21040" y="329401"/>
                  </a:lnTo>
                  <a:lnTo>
                    <a:pt x="9508" y="374329"/>
                  </a:lnTo>
                  <a:lnTo>
                    <a:pt x="2416" y="420878"/>
                  </a:lnTo>
                  <a:lnTo>
                    <a:pt x="0" y="468811"/>
                  </a:lnTo>
                  <a:lnTo>
                    <a:pt x="2416" y="516744"/>
                  </a:lnTo>
                  <a:lnTo>
                    <a:pt x="9508" y="563293"/>
                  </a:lnTo>
                  <a:lnTo>
                    <a:pt x="21040" y="608221"/>
                  </a:lnTo>
                  <a:lnTo>
                    <a:pt x="36777" y="651293"/>
                  </a:lnTo>
                  <a:lnTo>
                    <a:pt x="56485" y="692274"/>
                  </a:lnTo>
                  <a:lnTo>
                    <a:pt x="79927" y="730927"/>
                  </a:lnTo>
                  <a:lnTo>
                    <a:pt x="106868" y="767018"/>
                  </a:lnTo>
                  <a:lnTo>
                    <a:pt x="137074" y="800310"/>
                  </a:lnTo>
                  <a:lnTo>
                    <a:pt x="170308" y="830568"/>
                  </a:lnTo>
                  <a:lnTo>
                    <a:pt x="206336" y="857556"/>
                  </a:lnTo>
                  <a:lnTo>
                    <a:pt x="244923" y="881038"/>
                  </a:lnTo>
                  <a:lnTo>
                    <a:pt x="285833" y="900780"/>
                  </a:lnTo>
                  <a:lnTo>
                    <a:pt x="328831" y="916545"/>
                  </a:lnTo>
                  <a:lnTo>
                    <a:pt x="373681" y="928097"/>
                  </a:lnTo>
                  <a:lnTo>
                    <a:pt x="420149" y="935201"/>
                  </a:lnTo>
                  <a:lnTo>
                    <a:pt x="467999" y="937621"/>
                  </a:lnTo>
                  <a:lnTo>
                    <a:pt x="515850" y="935201"/>
                  </a:lnTo>
                  <a:lnTo>
                    <a:pt x="562318" y="928097"/>
                  </a:lnTo>
                  <a:lnTo>
                    <a:pt x="607168" y="916545"/>
                  </a:lnTo>
                  <a:lnTo>
                    <a:pt x="650166" y="900780"/>
                  </a:lnTo>
                  <a:lnTo>
                    <a:pt x="691076" y="881038"/>
                  </a:lnTo>
                  <a:lnTo>
                    <a:pt x="729663" y="857556"/>
                  </a:lnTo>
                  <a:lnTo>
                    <a:pt x="765691" y="830568"/>
                  </a:lnTo>
                  <a:lnTo>
                    <a:pt x="798925" y="800310"/>
                  </a:lnTo>
                  <a:lnTo>
                    <a:pt x="829131" y="767018"/>
                  </a:lnTo>
                  <a:lnTo>
                    <a:pt x="856072" y="730927"/>
                  </a:lnTo>
                  <a:lnTo>
                    <a:pt x="879514" y="692274"/>
                  </a:lnTo>
                  <a:lnTo>
                    <a:pt x="899222" y="651293"/>
                  </a:lnTo>
                  <a:lnTo>
                    <a:pt x="914959" y="608221"/>
                  </a:lnTo>
                  <a:lnTo>
                    <a:pt x="926491" y="563293"/>
                  </a:lnTo>
                  <a:lnTo>
                    <a:pt x="933583" y="516744"/>
                  </a:lnTo>
                  <a:lnTo>
                    <a:pt x="936000" y="468811"/>
                  </a:lnTo>
                  <a:lnTo>
                    <a:pt x="933583" y="420878"/>
                  </a:lnTo>
                  <a:lnTo>
                    <a:pt x="926491" y="374329"/>
                  </a:lnTo>
                  <a:lnTo>
                    <a:pt x="914959" y="329401"/>
                  </a:lnTo>
                  <a:lnTo>
                    <a:pt x="899222" y="286329"/>
                  </a:lnTo>
                  <a:lnTo>
                    <a:pt x="879514" y="245348"/>
                  </a:lnTo>
                  <a:lnTo>
                    <a:pt x="856072" y="206694"/>
                  </a:lnTo>
                  <a:lnTo>
                    <a:pt x="829131" y="170603"/>
                  </a:lnTo>
                  <a:lnTo>
                    <a:pt x="798925" y="137311"/>
                  </a:lnTo>
                  <a:lnTo>
                    <a:pt x="765691" y="107053"/>
                  </a:lnTo>
                  <a:lnTo>
                    <a:pt x="729663" y="80065"/>
                  </a:lnTo>
                  <a:lnTo>
                    <a:pt x="691076" y="56583"/>
                  </a:lnTo>
                  <a:lnTo>
                    <a:pt x="650166" y="36841"/>
                  </a:lnTo>
                  <a:lnTo>
                    <a:pt x="607168" y="21076"/>
                  </a:lnTo>
                  <a:lnTo>
                    <a:pt x="562318" y="9524"/>
                  </a:lnTo>
                  <a:lnTo>
                    <a:pt x="515850" y="2420"/>
                  </a:lnTo>
                  <a:lnTo>
                    <a:pt x="467999" y="0"/>
                  </a:lnTo>
                  <a:close/>
                </a:path>
              </a:pathLst>
            </a:custGeom>
            <a:solidFill>
              <a:srgbClr val="E0773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73765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468811"/>
                  </a:moveTo>
                  <a:lnTo>
                    <a:pt x="2416" y="420877"/>
                  </a:lnTo>
                  <a:lnTo>
                    <a:pt x="9508" y="374329"/>
                  </a:lnTo>
                  <a:lnTo>
                    <a:pt x="21040" y="329400"/>
                  </a:lnTo>
                  <a:lnTo>
                    <a:pt x="36777" y="286328"/>
                  </a:lnTo>
                  <a:lnTo>
                    <a:pt x="56485" y="245347"/>
                  </a:lnTo>
                  <a:lnTo>
                    <a:pt x="79927" y="206694"/>
                  </a:lnTo>
                  <a:lnTo>
                    <a:pt x="106868" y="170603"/>
                  </a:lnTo>
                  <a:lnTo>
                    <a:pt x="137074" y="137311"/>
                  </a:lnTo>
                  <a:lnTo>
                    <a:pt x="170308" y="107053"/>
                  </a:lnTo>
                  <a:lnTo>
                    <a:pt x="206336" y="80065"/>
                  </a:lnTo>
                  <a:lnTo>
                    <a:pt x="244923" y="56582"/>
                  </a:lnTo>
                  <a:lnTo>
                    <a:pt x="285833" y="36841"/>
                  </a:lnTo>
                  <a:lnTo>
                    <a:pt x="328831" y="21076"/>
                  </a:lnTo>
                  <a:lnTo>
                    <a:pt x="373681" y="9524"/>
                  </a:lnTo>
                  <a:lnTo>
                    <a:pt x="420149" y="2420"/>
                  </a:lnTo>
                  <a:lnTo>
                    <a:pt x="468000" y="0"/>
                  </a:lnTo>
                  <a:lnTo>
                    <a:pt x="515850" y="2420"/>
                  </a:lnTo>
                  <a:lnTo>
                    <a:pt x="562318" y="9524"/>
                  </a:lnTo>
                  <a:lnTo>
                    <a:pt x="607168" y="21076"/>
                  </a:lnTo>
                  <a:lnTo>
                    <a:pt x="650166" y="36841"/>
                  </a:lnTo>
                  <a:lnTo>
                    <a:pt x="691076" y="56582"/>
                  </a:lnTo>
                  <a:lnTo>
                    <a:pt x="729663" y="80065"/>
                  </a:lnTo>
                  <a:lnTo>
                    <a:pt x="765691" y="107053"/>
                  </a:lnTo>
                  <a:lnTo>
                    <a:pt x="798925" y="137311"/>
                  </a:lnTo>
                  <a:lnTo>
                    <a:pt x="829131" y="170603"/>
                  </a:lnTo>
                  <a:lnTo>
                    <a:pt x="856072" y="206694"/>
                  </a:lnTo>
                  <a:lnTo>
                    <a:pt x="879514" y="245347"/>
                  </a:lnTo>
                  <a:lnTo>
                    <a:pt x="899222" y="286328"/>
                  </a:lnTo>
                  <a:lnTo>
                    <a:pt x="914959" y="329400"/>
                  </a:lnTo>
                  <a:lnTo>
                    <a:pt x="926491" y="374329"/>
                  </a:lnTo>
                  <a:lnTo>
                    <a:pt x="933583" y="420877"/>
                  </a:lnTo>
                  <a:lnTo>
                    <a:pt x="936000" y="468811"/>
                  </a:lnTo>
                  <a:lnTo>
                    <a:pt x="933583" y="516744"/>
                  </a:lnTo>
                  <a:lnTo>
                    <a:pt x="926491" y="563292"/>
                  </a:lnTo>
                  <a:lnTo>
                    <a:pt x="914959" y="608221"/>
                  </a:lnTo>
                  <a:lnTo>
                    <a:pt x="899222" y="651293"/>
                  </a:lnTo>
                  <a:lnTo>
                    <a:pt x="879514" y="692274"/>
                  </a:lnTo>
                  <a:lnTo>
                    <a:pt x="856072" y="730927"/>
                  </a:lnTo>
                  <a:lnTo>
                    <a:pt x="829131" y="767018"/>
                  </a:lnTo>
                  <a:lnTo>
                    <a:pt x="798925" y="800310"/>
                  </a:lnTo>
                  <a:lnTo>
                    <a:pt x="765691" y="830568"/>
                  </a:lnTo>
                  <a:lnTo>
                    <a:pt x="729663" y="857556"/>
                  </a:lnTo>
                  <a:lnTo>
                    <a:pt x="691076" y="881039"/>
                  </a:lnTo>
                  <a:lnTo>
                    <a:pt x="650166" y="900780"/>
                  </a:lnTo>
                  <a:lnTo>
                    <a:pt x="607168" y="916545"/>
                  </a:lnTo>
                  <a:lnTo>
                    <a:pt x="562318" y="928097"/>
                  </a:lnTo>
                  <a:lnTo>
                    <a:pt x="515850" y="935201"/>
                  </a:lnTo>
                  <a:lnTo>
                    <a:pt x="468000" y="937622"/>
                  </a:lnTo>
                  <a:lnTo>
                    <a:pt x="420149" y="935201"/>
                  </a:lnTo>
                  <a:lnTo>
                    <a:pt x="373681" y="928097"/>
                  </a:lnTo>
                  <a:lnTo>
                    <a:pt x="328831" y="916545"/>
                  </a:lnTo>
                  <a:lnTo>
                    <a:pt x="285833" y="900780"/>
                  </a:lnTo>
                  <a:lnTo>
                    <a:pt x="244923" y="881039"/>
                  </a:lnTo>
                  <a:lnTo>
                    <a:pt x="206336" y="857556"/>
                  </a:lnTo>
                  <a:lnTo>
                    <a:pt x="170308" y="830568"/>
                  </a:lnTo>
                  <a:lnTo>
                    <a:pt x="137074" y="800310"/>
                  </a:lnTo>
                  <a:lnTo>
                    <a:pt x="106868" y="767018"/>
                  </a:lnTo>
                  <a:lnTo>
                    <a:pt x="79927" y="730927"/>
                  </a:lnTo>
                  <a:lnTo>
                    <a:pt x="56485" y="692274"/>
                  </a:lnTo>
                  <a:lnTo>
                    <a:pt x="36777" y="651293"/>
                  </a:lnTo>
                  <a:lnTo>
                    <a:pt x="21040" y="608221"/>
                  </a:lnTo>
                  <a:lnTo>
                    <a:pt x="9508" y="563292"/>
                  </a:lnTo>
                  <a:lnTo>
                    <a:pt x="2416" y="516744"/>
                  </a:lnTo>
                  <a:lnTo>
                    <a:pt x="0" y="468811"/>
                  </a:lnTo>
                  <a:close/>
                </a:path>
              </a:pathLst>
            </a:custGeom>
            <a:ln w="15875">
              <a:solidFill>
                <a:srgbClr val="A4562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1071877" y="4239259"/>
            <a:ext cx="74041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7625" marR="5080" indent="-34925">
              <a:lnSpc>
                <a:spcPts val="2110"/>
              </a:lnSpc>
              <a:spcBef>
                <a:spcPts val="2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dirty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9049511" y="4038600"/>
            <a:ext cx="1100455" cy="1057910"/>
            <a:chOff x="9049511" y="4038600"/>
            <a:chExt cx="1100455" cy="1057910"/>
          </a:xfrm>
        </p:grpSpPr>
        <p:pic>
          <p:nvPicPr>
            <p:cNvPr id="120" name="object 12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070847" y="4038600"/>
              <a:ext cx="1057655" cy="105765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049511" y="4169663"/>
              <a:ext cx="1100327" cy="859536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9104445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468000" y="0"/>
                  </a:moveTo>
                  <a:lnTo>
                    <a:pt x="420149" y="2420"/>
                  </a:lnTo>
                  <a:lnTo>
                    <a:pt x="373681" y="9524"/>
                  </a:lnTo>
                  <a:lnTo>
                    <a:pt x="328831" y="21076"/>
                  </a:lnTo>
                  <a:lnTo>
                    <a:pt x="285833" y="36841"/>
                  </a:lnTo>
                  <a:lnTo>
                    <a:pt x="244923" y="56583"/>
                  </a:lnTo>
                  <a:lnTo>
                    <a:pt x="206336" y="80065"/>
                  </a:lnTo>
                  <a:lnTo>
                    <a:pt x="170308" y="107053"/>
                  </a:lnTo>
                  <a:lnTo>
                    <a:pt x="137074" y="137311"/>
                  </a:lnTo>
                  <a:lnTo>
                    <a:pt x="106868" y="170603"/>
                  </a:lnTo>
                  <a:lnTo>
                    <a:pt x="79927" y="206694"/>
                  </a:lnTo>
                  <a:lnTo>
                    <a:pt x="56485" y="245348"/>
                  </a:lnTo>
                  <a:lnTo>
                    <a:pt x="36777" y="286329"/>
                  </a:lnTo>
                  <a:lnTo>
                    <a:pt x="21040" y="329401"/>
                  </a:lnTo>
                  <a:lnTo>
                    <a:pt x="9508" y="374329"/>
                  </a:lnTo>
                  <a:lnTo>
                    <a:pt x="2416" y="420878"/>
                  </a:lnTo>
                  <a:lnTo>
                    <a:pt x="0" y="468811"/>
                  </a:lnTo>
                  <a:lnTo>
                    <a:pt x="2416" y="516744"/>
                  </a:lnTo>
                  <a:lnTo>
                    <a:pt x="9508" y="563293"/>
                  </a:lnTo>
                  <a:lnTo>
                    <a:pt x="21040" y="608221"/>
                  </a:lnTo>
                  <a:lnTo>
                    <a:pt x="36777" y="651293"/>
                  </a:lnTo>
                  <a:lnTo>
                    <a:pt x="56485" y="692274"/>
                  </a:lnTo>
                  <a:lnTo>
                    <a:pt x="79927" y="730927"/>
                  </a:lnTo>
                  <a:lnTo>
                    <a:pt x="106868" y="767018"/>
                  </a:lnTo>
                  <a:lnTo>
                    <a:pt x="137074" y="800310"/>
                  </a:lnTo>
                  <a:lnTo>
                    <a:pt x="170308" y="830568"/>
                  </a:lnTo>
                  <a:lnTo>
                    <a:pt x="206336" y="857556"/>
                  </a:lnTo>
                  <a:lnTo>
                    <a:pt x="244923" y="881038"/>
                  </a:lnTo>
                  <a:lnTo>
                    <a:pt x="285833" y="900780"/>
                  </a:lnTo>
                  <a:lnTo>
                    <a:pt x="328831" y="916545"/>
                  </a:lnTo>
                  <a:lnTo>
                    <a:pt x="373681" y="928097"/>
                  </a:lnTo>
                  <a:lnTo>
                    <a:pt x="420149" y="935201"/>
                  </a:lnTo>
                  <a:lnTo>
                    <a:pt x="468000" y="937621"/>
                  </a:lnTo>
                  <a:lnTo>
                    <a:pt x="515850" y="935201"/>
                  </a:lnTo>
                  <a:lnTo>
                    <a:pt x="562318" y="928097"/>
                  </a:lnTo>
                  <a:lnTo>
                    <a:pt x="607168" y="916545"/>
                  </a:lnTo>
                  <a:lnTo>
                    <a:pt x="650166" y="900780"/>
                  </a:lnTo>
                  <a:lnTo>
                    <a:pt x="691076" y="881038"/>
                  </a:lnTo>
                  <a:lnTo>
                    <a:pt x="729663" y="857556"/>
                  </a:lnTo>
                  <a:lnTo>
                    <a:pt x="765691" y="830568"/>
                  </a:lnTo>
                  <a:lnTo>
                    <a:pt x="798926" y="800310"/>
                  </a:lnTo>
                  <a:lnTo>
                    <a:pt x="829131" y="767018"/>
                  </a:lnTo>
                  <a:lnTo>
                    <a:pt x="856073" y="730927"/>
                  </a:lnTo>
                  <a:lnTo>
                    <a:pt x="879515" y="692274"/>
                  </a:lnTo>
                  <a:lnTo>
                    <a:pt x="899222" y="651293"/>
                  </a:lnTo>
                  <a:lnTo>
                    <a:pt x="914959" y="608221"/>
                  </a:lnTo>
                  <a:lnTo>
                    <a:pt x="926492" y="563293"/>
                  </a:lnTo>
                  <a:lnTo>
                    <a:pt x="933583" y="516744"/>
                  </a:lnTo>
                  <a:lnTo>
                    <a:pt x="936000" y="468811"/>
                  </a:lnTo>
                  <a:lnTo>
                    <a:pt x="933583" y="420878"/>
                  </a:lnTo>
                  <a:lnTo>
                    <a:pt x="926492" y="374329"/>
                  </a:lnTo>
                  <a:lnTo>
                    <a:pt x="914959" y="329401"/>
                  </a:lnTo>
                  <a:lnTo>
                    <a:pt x="899222" y="286329"/>
                  </a:lnTo>
                  <a:lnTo>
                    <a:pt x="879515" y="245348"/>
                  </a:lnTo>
                  <a:lnTo>
                    <a:pt x="856073" y="206694"/>
                  </a:lnTo>
                  <a:lnTo>
                    <a:pt x="829131" y="170603"/>
                  </a:lnTo>
                  <a:lnTo>
                    <a:pt x="798926" y="137311"/>
                  </a:lnTo>
                  <a:lnTo>
                    <a:pt x="765691" y="107053"/>
                  </a:lnTo>
                  <a:lnTo>
                    <a:pt x="729663" y="80065"/>
                  </a:lnTo>
                  <a:lnTo>
                    <a:pt x="691076" y="56583"/>
                  </a:lnTo>
                  <a:lnTo>
                    <a:pt x="650166" y="36841"/>
                  </a:lnTo>
                  <a:lnTo>
                    <a:pt x="607168" y="21076"/>
                  </a:lnTo>
                  <a:lnTo>
                    <a:pt x="562318" y="9524"/>
                  </a:lnTo>
                  <a:lnTo>
                    <a:pt x="515850" y="2420"/>
                  </a:lnTo>
                  <a:lnTo>
                    <a:pt x="468000" y="0"/>
                  </a:lnTo>
                  <a:close/>
                </a:path>
              </a:pathLst>
            </a:custGeom>
            <a:solidFill>
              <a:srgbClr val="E0773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104445" y="4071053"/>
              <a:ext cx="936625" cy="937894"/>
            </a:xfrm>
            <a:custGeom>
              <a:avLst/>
              <a:gdLst/>
              <a:ahLst/>
              <a:cxnLst/>
              <a:rect l="l" t="t" r="r" b="b"/>
              <a:pathLst>
                <a:path w="936625" h="937895">
                  <a:moveTo>
                    <a:pt x="0" y="468811"/>
                  </a:moveTo>
                  <a:lnTo>
                    <a:pt x="2416" y="420877"/>
                  </a:lnTo>
                  <a:lnTo>
                    <a:pt x="9508" y="374329"/>
                  </a:lnTo>
                  <a:lnTo>
                    <a:pt x="21040" y="329400"/>
                  </a:lnTo>
                  <a:lnTo>
                    <a:pt x="36777" y="286328"/>
                  </a:lnTo>
                  <a:lnTo>
                    <a:pt x="56485" y="245347"/>
                  </a:lnTo>
                  <a:lnTo>
                    <a:pt x="79927" y="206694"/>
                  </a:lnTo>
                  <a:lnTo>
                    <a:pt x="106868" y="170603"/>
                  </a:lnTo>
                  <a:lnTo>
                    <a:pt x="137074" y="137311"/>
                  </a:lnTo>
                  <a:lnTo>
                    <a:pt x="170308" y="107053"/>
                  </a:lnTo>
                  <a:lnTo>
                    <a:pt x="206336" y="80065"/>
                  </a:lnTo>
                  <a:lnTo>
                    <a:pt x="244923" y="56582"/>
                  </a:lnTo>
                  <a:lnTo>
                    <a:pt x="285833" y="36841"/>
                  </a:lnTo>
                  <a:lnTo>
                    <a:pt x="328831" y="21076"/>
                  </a:lnTo>
                  <a:lnTo>
                    <a:pt x="373681" y="9524"/>
                  </a:lnTo>
                  <a:lnTo>
                    <a:pt x="420149" y="2420"/>
                  </a:lnTo>
                  <a:lnTo>
                    <a:pt x="468000" y="0"/>
                  </a:lnTo>
                  <a:lnTo>
                    <a:pt x="515850" y="2420"/>
                  </a:lnTo>
                  <a:lnTo>
                    <a:pt x="562318" y="9524"/>
                  </a:lnTo>
                  <a:lnTo>
                    <a:pt x="607168" y="21076"/>
                  </a:lnTo>
                  <a:lnTo>
                    <a:pt x="650166" y="36841"/>
                  </a:lnTo>
                  <a:lnTo>
                    <a:pt x="691076" y="56582"/>
                  </a:lnTo>
                  <a:lnTo>
                    <a:pt x="729663" y="80065"/>
                  </a:lnTo>
                  <a:lnTo>
                    <a:pt x="765691" y="107053"/>
                  </a:lnTo>
                  <a:lnTo>
                    <a:pt x="798925" y="137311"/>
                  </a:lnTo>
                  <a:lnTo>
                    <a:pt x="829131" y="170603"/>
                  </a:lnTo>
                  <a:lnTo>
                    <a:pt x="856072" y="206694"/>
                  </a:lnTo>
                  <a:lnTo>
                    <a:pt x="879514" y="245347"/>
                  </a:lnTo>
                  <a:lnTo>
                    <a:pt x="899222" y="286328"/>
                  </a:lnTo>
                  <a:lnTo>
                    <a:pt x="914959" y="329400"/>
                  </a:lnTo>
                  <a:lnTo>
                    <a:pt x="926491" y="374329"/>
                  </a:lnTo>
                  <a:lnTo>
                    <a:pt x="933583" y="420877"/>
                  </a:lnTo>
                  <a:lnTo>
                    <a:pt x="936000" y="468811"/>
                  </a:lnTo>
                  <a:lnTo>
                    <a:pt x="933583" y="516744"/>
                  </a:lnTo>
                  <a:lnTo>
                    <a:pt x="926491" y="563292"/>
                  </a:lnTo>
                  <a:lnTo>
                    <a:pt x="914959" y="608221"/>
                  </a:lnTo>
                  <a:lnTo>
                    <a:pt x="899222" y="651293"/>
                  </a:lnTo>
                  <a:lnTo>
                    <a:pt x="879514" y="692274"/>
                  </a:lnTo>
                  <a:lnTo>
                    <a:pt x="856072" y="730927"/>
                  </a:lnTo>
                  <a:lnTo>
                    <a:pt x="829131" y="767018"/>
                  </a:lnTo>
                  <a:lnTo>
                    <a:pt x="798925" y="800310"/>
                  </a:lnTo>
                  <a:lnTo>
                    <a:pt x="765691" y="830568"/>
                  </a:lnTo>
                  <a:lnTo>
                    <a:pt x="729663" y="857556"/>
                  </a:lnTo>
                  <a:lnTo>
                    <a:pt x="691076" y="881039"/>
                  </a:lnTo>
                  <a:lnTo>
                    <a:pt x="650166" y="900780"/>
                  </a:lnTo>
                  <a:lnTo>
                    <a:pt x="607168" y="916545"/>
                  </a:lnTo>
                  <a:lnTo>
                    <a:pt x="562318" y="928097"/>
                  </a:lnTo>
                  <a:lnTo>
                    <a:pt x="515850" y="935201"/>
                  </a:lnTo>
                  <a:lnTo>
                    <a:pt x="468000" y="937622"/>
                  </a:lnTo>
                  <a:lnTo>
                    <a:pt x="420149" y="935201"/>
                  </a:lnTo>
                  <a:lnTo>
                    <a:pt x="373681" y="928097"/>
                  </a:lnTo>
                  <a:lnTo>
                    <a:pt x="328831" y="916545"/>
                  </a:lnTo>
                  <a:lnTo>
                    <a:pt x="285833" y="900780"/>
                  </a:lnTo>
                  <a:lnTo>
                    <a:pt x="244923" y="881039"/>
                  </a:lnTo>
                  <a:lnTo>
                    <a:pt x="206336" y="857556"/>
                  </a:lnTo>
                  <a:lnTo>
                    <a:pt x="170308" y="830568"/>
                  </a:lnTo>
                  <a:lnTo>
                    <a:pt x="137074" y="800310"/>
                  </a:lnTo>
                  <a:lnTo>
                    <a:pt x="106868" y="767018"/>
                  </a:lnTo>
                  <a:lnTo>
                    <a:pt x="79927" y="730927"/>
                  </a:lnTo>
                  <a:lnTo>
                    <a:pt x="56485" y="692274"/>
                  </a:lnTo>
                  <a:lnTo>
                    <a:pt x="36777" y="651293"/>
                  </a:lnTo>
                  <a:lnTo>
                    <a:pt x="21040" y="608221"/>
                  </a:lnTo>
                  <a:lnTo>
                    <a:pt x="9508" y="563292"/>
                  </a:lnTo>
                  <a:lnTo>
                    <a:pt x="2416" y="516744"/>
                  </a:lnTo>
                  <a:lnTo>
                    <a:pt x="0" y="468811"/>
                  </a:lnTo>
                  <a:close/>
                </a:path>
              </a:pathLst>
            </a:custGeom>
            <a:ln w="15875">
              <a:solidFill>
                <a:srgbClr val="A4562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9202558" y="4239259"/>
            <a:ext cx="74041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0320" marR="5080" indent="-8255">
              <a:lnSpc>
                <a:spcPts val="2110"/>
              </a:lnSpc>
              <a:spcBef>
                <a:spcPts val="2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883919" y="1362455"/>
            <a:ext cx="9309100" cy="3296285"/>
            <a:chOff x="883919" y="1362455"/>
            <a:chExt cx="9309100" cy="3296285"/>
          </a:xfrm>
        </p:grpSpPr>
        <p:sp>
          <p:nvSpPr>
            <p:cNvPr id="126" name="object 126"/>
            <p:cNvSpPr/>
            <p:nvPr/>
          </p:nvSpPr>
          <p:spPr>
            <a:xfrm>
              <a:off x="1877810" y="4432204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877810" y="4432204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871424" y="4432966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871424" y="4432966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0" name="object 1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83919" y="1362455"/>
              <a:ext cx="1200912" cy="84429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07926" y="1389122"/>
              <a:ext cx="1096703" cy="73875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089136" y="1362455"/>
              <a:ext cx="1103376" cy="105765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13257" y="1389123"/>
              <a:ext cx="1000500" cy="951142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6548744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2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548744" y="238275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5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537572" y="444553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214729" y="0"/>
                  </a:moveTo>
                  <a:lnTo>
                    <a:pt x="214729" y="51266"/>
                  </a:lnTo>
                  <a:lnTo>
                    <a:pt x="0" y="51266"/>
                  </a:lnTo>
                  <a:lnTo>
                    <a:pt x="0" y="153799"/>
                  </a:lnTo>
                  <a:lnTo>
                    <a:pt x="214729" y="153799"/>
                  </a:lnTo>
                  <a:lnTo>
                    <a:pt x="214729" y="205065"/>
                  </a:lnTo>
                  <a:lnTo>
                    <a:pt x="317261" y="102533"/>
                  </a:lnTo>
                  <a:lnTo>
                    <a:pt x="214729" y="0"/>
                  </a:lnTo>
                  <a:close/>
                </a:path>
              </a:pathLst>
            </a:custGeom>
            <a:solidFill>
              <a:srgbClr val="98C72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537572" y="4445532"/>
              <a:ext cx="317500" cy="205104"/>
            </a:xfrm>
            <a:custGeom>
              <a:avLst/>
              <a:gdLst/>
              <a:ahLst/>
              <a:cxnLst/>
              <a:rect l="l" t="t" r="r" b="b"/>
              <a:pathLst>
                <a:path w="317500" h="205104">
                  <a:moveTo>
                    <a:pt x="0" y="51266"/>
                  </a:moveTo>
                  <a:lnTo>
                    <a:pt x="214729" y="51266"/>
                  </a:lnTo>
                  <a:lnTo>
                    <a:pt x="214729" y="0"/>
                  </a:lnTo>
                  <a:lnTo>
                    <a:pt x="317262" y="102533"/>
                  </a:lnTo>
                  <a:lnTo>
                    <a:pt x="214729" y="205066"/>
                  </a:lnTo>
                  <a:lnTo>
                    <a:pt x="214729" y="153799"/>
                  </a:lnTo>
                  <a:lnTo>
                    <a:pt x="0" y="153799"/>
                  </a:lnTo>
                  <a:lnTo>
                    <a:pt x="0" y="51266"/>
                  </a:lnTo>
                  <a:close/>
                </a:path>
              </a:pathLst>
            </a:custGeom>
            <a:ln w="15875">
              <a:solidFill>
                <a:srgbClr val="6E921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8" name="object 1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40199" y="236829"/>
            <a:ext cx="4975225" cy="104013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3200" spc="-10" dirty="0"/>
              <a:t>Example:</a:t>
            </a:r>
            <a:r>
              <a:rPr sz="3200" dirty="0"/>
              <a:t> </a:t>
            </a:r>
            <a:r>
              <a:rPr sz="3200" spc="-15" dirty="0"/>
              <a:t>process</a:t>
            </a:r>
            <a:r>
              <a:rPr sz="3200" spc="-5" dirty="0"/>
              <a:t> </a:t>
            </a:r>
            <a:r>
              <a:rPr sz="3200" spc="-15" dirty="0"/>
              <a:t>architecture</a:t>
            </a:r>
            <a:endParaRPr sz="3200" dirty="0"/>
          </a:p>
          <a:p>
            <a:pPr marL="878840">
              <a:lnSpc>
                <a:spcPct val="100000"/>
              </a:lnSpc>
              <a:spcBef>
                <a:spcPts val="670"/>
              </a:spcBef>
            </a:pP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Insurance</a:t>
            </a:r>
            <a:r>
              <a:rPr sz="2000" b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company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AB7DD22-3BC3-4481-8BFB-D64E1F86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35" y="990600"/>
            <a:ext cx="6995766" cy="558594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573" y="1133347"/>
            <a:ext cx="750697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These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groups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processes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typically performed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university.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Categorize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each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 group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core,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support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or </a:t>
            </a:r>
            <a:r>
              <a:rPr sz="2400" spc="-5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management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53987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/>
              <a:t>Exercise:</a:t>
            </a:r>
            <a:r>
              <a:rPr sz="3200" dirty="0"/>
              <a:t> </a:t>
            </a:r>
            <a:r>
              <a:rPr sz="3200" spc="-5" dirty="0"/>
              <a:t>classify</a:t>
            </a:r>
            <a:r>
              <a:rPr sz="3200" dirty="0"/>
              <a:t> </a:t>
            </a:r>
            <a:r>
              <a:rPr sz="3200" spc="-5" dirty="0"/>
              <a:t>by</a:t>
            </a:r>
            <a:r>
              <a:rPr sz="3200" dirty="0"/>
              <a:t> </a:t>
            </a:r>
            <a:r>
              <a:rPr sz="3200" spc="-15" dirty="0"/>
              <a:t>process</a:t>
            </a:r>
            <a:r>
              <a:rPr sz="3200" spc="-5" dirty="0"/>
              <a:t> </a:t>
            </a:r>
            <a:r>
              <a:rPr sz="320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57888" y="3208934"/>
            <a:ext cx="1277620" cy="4794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95580" marR="187960" indent="142875">
              <a:lnSpc>
                <a:spcPts val="1420"/>
              </a:lnSpc>
              <a:spcBef>
                <a:spcPts val="500"/>
              </a:spcBef>
            </a:pPr>
            <a:r>
              <a:rPr sz="1200" spc="-5" dirty="0">
                <a:latin typeface="Arial MT"/>
                <a:cs typeface="Arial MT"/>
              </a:rPr>
              <a:t>Strategic </a:t>
            </a:r>
            <a:r>
              <a:rPr sz="1200" dirty="0">
                <a:latin typeface="Arial MT"/>
                <a:cs typeface="Arial MT"/>
              </a:rPr>
              <a:t> M</a:t>
            </a:r>
            <a:r>
              <a:rPr sz="1200" spc="-5" dirty="0">
                <a:latin typeface="Arial MT"/>
                <a:cs typeface="Arial MT"/>
              </a:rPr>
              <a:t>anage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57889" y="4585575"/>
            <a:ext cx="1155065" cy="46735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33985" marR="127000" indent="222885">
              <a:lnSpc>
                <a:spcPts val="1420"/>
              </a:lnSpc>
              <a:spcBef>
                <a:spcPts val="530"/>
              </a:spcBef>
            </a:pPr>
            <a:r>
              <a:rPr sz="1200" spc="-5" dirty="0">
                <a:latin typeface="Arial MT"/>
                <a:cs typeface="Arial MT"/>
              </a:rPr>
              <a:t>Course </a:t>
            </a:r>
            <a:r>
              <a:rPr sz="1200" dirty="0">
                <a:latin typeface="Arial MT"/>
                <a:cs typeface="Arial MT"/>
              </a:rPr>
              <a:t> M</a:t>
            </a:r>
            <a:r>
              <a:rPr sz="1200" spc="-5" dirty="0">
                <a:latin typeface="Arial MT"/>
                <a:cs typeface="Arial MT"/>
              </a:rPr>
              <a:t>anage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67214" y="3919527"/>
            <a:ext cx="1106170" cy="45529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algn="ctr">
              <a:lnSpc>
                <a:spcPts val="1415"/>
              </a:lnSpc>
              <a:spcBef>
                <a:spcPts val="360"/>
              </a:spcBef>
            </a:pPr>
            <a:r>
              <a:rPr sz="1200" dirty="0">
                <a:latin typeface="Arial MT"/>
                <a:cs typeface="Arial MT"/>
              </a:rPr>
              <a:t>IP</a:t>
            </a:r>
          </a:p>
          <a:p>
            <a:pPr algn="ctr">
              <a:lnSpc>
                <a:spcPts val="1415"/>
              </a:lnSpc>
            </a:pPr>
            <a:r>
              <a:rPr sz="1200" spc="-5" dirty="0">
                <a:latin typeface="Arial MT"/>
                <a:cs typeface="Arial MT"/>
              </a:rPr>
              <a:t>Management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1397" y="4572971"/>
            <a:ext cx="1162050" cy="495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53670" marR="146685" indent="93980">
              <a:lnSpc>
                <a:spcPts val="1390"/>
              </a:lnSpc>
              <a:spcBef>
                <a:spcPts val="605"/>
              </a:spcBef>
            </a:pPr>
            <a:r>
              <a:rPr sz="1200" spc="-10" dirty="0">
                <a:latin typeface="Arial MT"/>
                <a:cs typeface="Arial MT"/>
              </a:rPr>
              <a:t>Additional </a:t>
            </a:r>
            <a:r>
              <a:rPr sz="1200" spc="-5" dirty="0">
                <a:latin typeface="Arial MT"/>
                <a:cs typeface="Arial MT"/>
              </a:rPr>
              <a:t> services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mgt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05136" y="2530110"/>
            <a:ext cx="1074420" cy="47117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110489" marR="103505" indent="176530">
              <a:lnSpc>
                <a:spcPts val="1420"/>
              </a:lnSpc>
              <a:spcBef>
                <a:spcPts val="470"/>
              </a:spcBef>
            </a:pPr>
            <a:r>
              <a:rPr sz="1200" spc="-5" dirty="0">
                <a:latin typeface="Arial MT"/>
                <a:cs typeface="Arial MT"/>
              </a:rPr>
              <a:t>Indirect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5" dirty="0">
                <a:latin typeface="Arial MT"/>
                <a:cs typeface="Arial MT"/>
              </a:rPr>
              <a:t>u</a:t>
            </a:r>
            <a:r>
              <a:rPr sz="1200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83340" y="5237483"/>
            <a:ext cx="392430" cy="4629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95"/>
              </a:spcBef>
            </a:pPr>
            <a:r>
              <a:rPr sz="1200" dirty="0">
                <a:latin typeface="Arial MT"/>
                <a:cs typeface="Arial MT"/>
              </a:rPr>
              <a:t>IT</a:t>
            </a:r>
          </a:p>
        </p:txBody>
      </p:sp>
      <p:sp>
        <p:nvSpPr>
          <p:cNvPr id="10" name="object 10"/>
          <p:cNvSpPr/>
          <p:nvPr/>
        </p:nvSpPr>
        <p:spPr>
          <a:xfrm>
            <a:off x="2497047" y="2537672"/>
            <a:ext cx="434975" cy="443230"/>
          </a:xfrm>
          <a:custGeom>
            <a:avLst/>
            <a:gdLst/>
            <a:ahLst/>
            <a:cxnLst/>
            <a:rect l="l" t="t" r="r" b="b"/>
            <a:pathLst>
              <a:path w="434975" h="443230">
                <a:moveTo>
                  <a:pt x="0" y="0"/>
                </a:moveTo>
                <a:lnTo>
                  <a:pt x="434975" y="0"/>
                </a:lnTo>
                <a:lnTo>
                  <a:pt x="434975" y="443230"/>
                </a:lnTo>
                <a:lnTo>
                  <a:pt x="0" y="44323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2592297" y="2654300"/>
            <a:ext cx="244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HR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2021" y="3919526"/>
            <a:ext cx="890269" cy="44704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3081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30"/>
              </a:spcBef>
            </a:pPr>
            <a:r>
              <a:rPr sz="1200" spc="-5" dirty="0">
                <a:latin typeface="Arial MT"/>
                <a:cs typeface="Arial MT"/>
              </a:rPr>
              <a:t>Marketing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41194" y="5911496"/>
            <a:ext cx="1132205" cy="4629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22555" marR="115570" indent="210185">
              <a:lnSpc>
                <a:spcPts val="1420"/>
              </a:lnSpc>
              <a:spcBef>
                <a:spcPts val="434"/>
              </a:spcBef>
            </a:pPr>
            <a:r>
              <a:rPr sz="1200" spc="-5" dirty="0">
                <a:latin typeface="Arial MT"/>
                <a:cs typeface="Arial MT"/>
              </a:rPr>
              <a:t>Market </a:t>
            </a:r>
            <a:r>
              <a:rPr sz="1200" dirty="0">
                <a:latin typeface="Arial MT"/>
                <a:cs typeface="Arial MT"/>
              </a:rPr>
              <a:t> m</a:t>
            </a:r>
            <a:r>
              <a:rPr sz="1200" spc="-5" dirty="0">
                <a:latin typeface="Arial MT"/>
                <a:cs typeface="Arial MT"/>
              </a:rPr>
              <a:t>anage</a:t>
            </a:r>
            <a:r>
              <a:rPr sz="120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105136" y="3208934"/>
            <a:ext cx="1177290" cy="47117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94615" marR="86995" indent="189865">
              <a:lnSpc>
                <a:spcPts val="1390"/>
              </a:lnSpc>
              <a:spcBef>
                <a:spcPts val="500"/>
              </a:spcBef>
            </a:pPr>
            <a:r>
              <a:rPr sz="1200" spc="-20" dirty="0">
                <a:latin typeface="Arial MT"/>
                <a:cs typeface="Arial MT"/>
              </a:rPr>
              <a:t>Teaching 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award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courses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19658" y="5916576"/>
            <a:ext cx="1647189" cy="45783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27000" marR="119380" indent="392430">
              <a:lnSpc>
                <a:spcPts val="1420"/>
              </a:lnSpc>
              <a:spcBef>
                <a:spcPts val="420"/>
              </a:spcBef>
            </a:pPr>
            <a:r>
              <a:rPr sz="1200" spc="-20" dirty="0">
                <a:latin typeface="Arial MT"/>
                <a:cs typeface="Arial MT"/>
              </a:rPr>
              <a:t>Teaching 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professional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courses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57889" y="5245737"/>
            <a:ext cx="939165" cy="5029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220979" marR="125095" indent="-88265">
              <a:lnSpc>
                <a:spcPts val="1390"/>
              </a:lnSpc>
              <a:spcBef>
                <a:spcPts val="635"/>
              </a:spcBef>
            </a:pPr>
            <a:r>
              <a:rPr sz="1200" spc="-5" dirty="0">
                <a:latin typeface="Arial MT"/>
                <a:cs typeface="Arial MT"/>
              </a:rPr>
              <a:t>Language  training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57888" y="2530110"/>
            <a:ext cx="788670" cy="44259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115570" marR="107950" indent="96520">
              <a:lnSpc>
                <a:spcPts val="1390"/>
              </a:lnSpc>
              <a:spcBef>
                <a:spcPts val="395"/>
              </a:spcBef>
            </a:pPr>
            <a:r>
              <a:rPr sz="1200" spc="-5" dirty="0">
                <a:latin typeface="Arial MT"/>
                <a:cs typeface="Arial MT"/>
              </a:rPr>
              <a:t>Sport </a:t>
            </a:r>
            <a:r>
              <a:rPr sz="1200" dirty="0">
                <a:latin typeface="Arial MT"/>
                <a:cs typeface="Arial MT"/>
              </a:rPr>
              <a:t> s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rv</a:t>
            </a:r>
            <a:r>
              <a:rPr sz="1200" spc="-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751827" y="5237482"/>
            <a:ext cx="983615" cy="45465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070"/>
              </a:spcBef>
            </a:pPr>
            <a:r>
              <a:rPr sz="1200" spc="-5" dirty="0">
                <a:latin typeface="Arial MT"/>
                <a:cs typeface="Arial MT"/>
              </a:rPr>
              <a:t>Admission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6272" y="2546736"/>
            <a:ext cx="4308076" cy="394450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5187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Solution:</a:t>
            </a:r>
            <a:r>
              <a:rPr sz="3200" dirty="0"/>
              <a:t> </a:t>
            </a:r>
            <a:r>
              <a:rPr sz="3200" spc="-5" dirty="0"/>
              <a:t>identify </a:t>
            </a:r>
            <a:r>
              <a:rPr sz="3200" spc="-15" dirty="0"/>
              <a:t>process</a:t>
            </a:r>
            <a:r>
              <a:rPr sz="3200" spc="-5" dirty="0"/>
              <a:t> types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1294" y="1302370"/>
            <a:ext cx="5192815" cy="473087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" y="99951"/>
            <a:ext cx="2621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Process</a:t>
            </a:r>
            <a:r>
              <a:rPr sz="3200" spc="-60" dirty="0"/>
              <a:t> </a:t>
            </a:r>
            <a:r>
              <a:rPr sz="3200" spc="-5" dirty="0"/>
              <a:t>scoping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82469" y="533400"/>
            <a:ext cx="8500110" cy="127278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pc="-10" dirty="0">
                <a:solidFill>
                  <a:srgbClr val="404040"/>
                </a:solidFill>
                <a:latin typeface="Calibri"/>
                <a:cs typeface="Calibri"/>
              </a:rPr>
              <a:t>Processes </a:t>
            </a:r>
            <a:r>
              <a:rPr spc="-15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404040"/>
                </a:solidFill>
                <a:latin typeface="Calibri"/>
                <a:cs typeface="Calibri"/>
              </a:rPr>
              <a:t>interdependent</a:t>
            </a:r>
            <a:r>
              <a:rPr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404040"/>
                </a:solidFill>
                <a:latin typeface="Wingdings"/>
                <a:cs typeface="Wingdings"/>
              </a:rPr>
              <a:t></a:t>
            </a:r>
            <a:r>
              <a:rPr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404040"/>
                </a:solidFill>
                <a:latin typeface="Calibri"/>
                <a:cs typeface="Calibri"/>
              </a:rPr>
              <a:t>insights</a:t>
            </a:r>
            <a:r>
              <a:rPr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pc="-10" dirty="0">
                <a:solidFill>
                  <a:srgbClr val="404040"/>
                </a:solidFill>
                <a:latin typeface="Calibri"/>
                <a:cs typeface="Calibri"/>
              </a:rPr>
              <a:t> interrelations required</a:t>
            </a:r>
            <a:endParaRPr dirty="0">
              <a:latin typeface="Calibri"/>
              <a:cs typeface="Calibri"/>
            </a:endParaRPr>
          </a:p>
          <a:p>
            <a:pPr marL="424180" indent="-182880">
              <a:lnSpc>
                <a:spcPct val="100000"/>
              </a:lnSpc>
              <a:spcBef>
                <a:spcPts val="425"/>
              </a:spcBef>
              <a:buClr>
                <a:srgbClr val="7F7F7F"/>
              </a:buClr>
              <a:buFont typeface="Arial MT"/>
              <a:buChar char="•"/>
              <a:tabLst>
                <a:tab pos="424180" algn="l"/>
              </a:tabLst>
            </a:pPr>
            <a:r>
              <a:rPr sz="1600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Specialization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general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special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product/service</a:t>
            </a:r>
            <a:endParaRPr sz="1600" dirty="0">
              <a:latin typeface="Calibri"/>
              <a:cs typeface="Calibri"/>
            </a:endParaRPr>
          </a:p>
          <a:p>
            <a:pPr marL="424180" indent="-182880">
              <a:lnSpc>
                <a:spcPct val="100000"/>
              </a:lnSpc>
              <a:spcBef>
                <a:spcPts val="480"/>
              </a:spcBef>
              <a:buClr>
                <a:srgbClr val="7F7F7F"/>
              </a:buClr>
              <a:buFont typeface="Arial MT"/>
              <a:buChar char="•"/>
              <a:tabLst>
                <a:tab pos="424180" algn="l"/>
              </a:tabLst>
            </a:pPr>
            <a:r>
              <a:rPr sz="1600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Horizontal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upstream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–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downstream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processes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their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chains</a:t>
            </a:r>
            <a:endParaRPr sz="1600" dirty="0">
              <a:latin typeface="Calibri"/>
              <a:cs typeface="Calibri"/>
            </a:endParaRPr>
          </a:p>
          <a:p>
            <a:pPr marL="424180" indent="-182880">
              <a:lnSpc>
                <a:spcPct val="100000"/>
              </a:lnSpc>
              <a:spcBef>
                <a:spcPts val="505"/>
              </a:spcBef>
              <a:buClr>
                <a:srgbClr val="7F7F7F"/>
              </a:buClr>
              <a:buFont typeface="Arial MT"/>
              <a:buChar char="•"/>
              <a:tabLst>
                <a:tab pos="424180" algn="l"/>
              </a:tabLst>
            </a:pPr>
            <a:r>
              <a:rPr sz="1600" u="sng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Vertical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main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processes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 sub-processes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A70081D-D459-4132-A741-866E4F63D07D}"/>
              </a:ext>
            </a:extLst>
          </p:cNvPr>
          <p:cNvSpPr txBox="1"/>
          <p:nvPr/>
        </p:nvSpPr>
        <p:spPr>
          <a:xfrm>
            <a:off x="311150" y="2133600"/>
            <a:ext cx="9957953" cy="452495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en-US" sz="1600" spc="-10" dirty="0">
                <a:solidFill>
                  <a:srgbClr val="404040"/>
                </a:solidFill>
                <a:latin typeface="Calibri"/>
                <a:cs typeface="Calibri"/>
              </a:rPr>
              <a:t>For a process architecture, there are 3 types of relationship: 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en-US" sz="1600" spc="-10" dirty="0">
                <a:solidFill>
                  <a:srgbClr val="404040"/>
                </a:solidFill>
                <a:latin typeface="Calibri"/>
                <a:cs typeface="Calibri"/>
              </a:rPr>
              <a:t>Sequence, Decomposition and Specialization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endParaRPr lang="en-US" sz="1600" spc="-1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en-US" sz="1600" spc="-10" dirty="0">
                <a:solidFill>
                  <a:srgbClr val="404040"/>
                </a:solidFill>
                <a:latin typeface="Calibri"/>
                <a:cs typeface="Calibri"/>
              </a:rPr>
              <a:t>Sequence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en-US" sz="1600" spc="-10" dirty="0">
                <a:solidFill>
                  <a:srgbClr val="404040"/>
                </a:solidFill>
                <a:latin typeface="Calibri"/>
                <a:cs typeface="Calibri"/>
              </a:rPr>
              <a:t>- Called horizontal relationship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en-US" sz="1600" spc="-10" dirty="0">
                <a:solidFill>
                  <a:srgbClr val="404040"/>
                </a:solidFill>
                <a:latin typeface="Calibri"/>
                <a:cs typeface="Calibri"/>
              </a:rPr>
              <a:t>- Output of one process is input to another process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endParaRPr lang="en-US" sz="1600" spc="-1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en-US" sz="1600" spc="-10" dirty="0">
                <a:solidFill>
                  <a:srgbClr val="404040"/>
                </a:solidFill>
                <a:latin typeface="Calibri"/>
                <a:cs typeface="Calibri"/>
              </a:rPr>
              <a:t>Decomposition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en-US" sz="1600" spc="-10" dirty="0">
                <a:solidFill>
                  <a:srgbClr val="404040"/>
                </a:solidFill>
                <a:latin typeface="Calibri"/>
                <a:cs typeface="Calibri"/>
              </a:rPr>
              <a:t>- This relationship describes that one process has been decomposed into one or more detailed sub-processes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endParaRPr lang="en-US" sz="1600" spc="-1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en-US" sz="1600" spc="-10" dirty="0">
                <a:solidFill>
                  <a:srgbClr val="404040"/>
                </a:solidFill>
                <a:latin typeface="Calibri"/>
                <a:cs typeface="Calibri"/>
              </a:rPr>
              <a:t>Specialization 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en-US" sz="1600" spc="-10" dirty="0">
                <a:solidFill>
                  <a:srgbClr val="404040"/>
                </a:solidFill>
                <a:latin typeface="Calibri"/>
                <a:cs typeface="Calibri"/>
              </a:rPr>
              <a:t>- This relationship shows that there exists several variants of a generic process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en-US" sz="1600" spc="-10" dirty="0">
                <a:solidFill>
                  <a:srgbClr val="404040"/>
                </a:solidFill>
                <a:latin typeface="Calibri"/>
                <a:cs typeface="Calibri"/>
              </a:rPr>
              <a:t>- Ex: generic process of handling job applications in a multi-national company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lang="en-US" sz="1600" spc="-10" dirty="0">
                <a:solidFill>
                  <a:srgbClr val="404040"/>
                </a:solidFill>
                <a:latin typeface="Calibri"/>
                <a:cs typeface="Calibri"/>
              </a:rPr>
              <a:t>- There may be different way of handling job application in Belgium and in Germany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E0EDD8-9223-41DC-897B-FE9DBABB5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0" y="15090"/>
            <a:ext cx="5257800" cy="364250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8386" y="3216965"/>
            <a:ext cx="8714740" cy="2435860"/>
            <a:chOff x="998386" y="3216965"/>
            <a:chExt cx="8714740" cy="2435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632" y="4385944"/>
              <a:ext cx="8521934" cy="9861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6324" y="4067910"/>
              <a:ext cx="8698865" cy="1577340"/>
            </a:xfrm>
            <a:custGeom>
              <a:avLst/>
              <a:gdLst/>
              <a:ahLst/>
              <a:cxnLst/>
              <a:rect l="l" t="t" r="r" b="b"/>
              <a:pathLst>
                <a:path w="8698865" h="1577339">
                  <a:moveTo>
                    <a:pt x="0" y="0"/>
                  </a:moveTo>
                  <a:lnTo>
                    <a:pt x="8242086" y="0"/>
                  </a:lnTo>
                  <a:lnTo>
                    <a:pt x="8698491" y="788383"/>
                  </a:lnTo>
                  <a:lnTo>
                    <a:pt x="8242086" y="1576757"/>
                  </a:lnTo>
                  <a:lnTo>
                    <a:pt x="0" y="1576757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414651" y="3223315"/>
              <a:ext cx="1356995" cy="1243330"/>
            </a:xfrm>
            <a:custGeom>
              <a:avLst/>
              <a:gdLst/>
              <a:ahLst/>
              <a:cxnLst/>
              <a:rect l="l" t="t" r="r" b="b"/>
              <a:pathLst>
                <a:path w="1356995" h="1243329">
                  <a:moveTo>
                    <a:pt x="565221" y="680909"/>
                  </a:moveTo>
                  <a:lnTo>
                    <a:pt x="226087" y="680909"/>
                  </a:lnTo>
                  <a:lnTo>
                    <a:pt x="224750" y="1242829"/>
                  </a:lnTo>
                  <a:lnTo>
                    <a:pt x="565221" y="680909"/>
                  </a:lnTo>
                  <a:close/>
                </a:path>
                <a:path w="1356995" h="1243329">
                  <a:moveTo>
                    <a:pt x="1243045" y="0"/>
                  </a:moveTo>
                  <a:lnTo>
                    <a:pt x="113485" y="0"/>
                  </a:lnTo>
                  <a:lnTo>
                    <a:pt x="69311" y="8918"/>
                  </a:lnTo>
                  <a:lnTo>
                    <a:pt x="33239" y="33239"/>
                  </a:lnTo>
                  <a:lnTo>
                    <a:pt x="8918" y="69312"/>
                  </a:lnTo>
                  <a:lnTo>
                    <a:pt x="0" y="113487"/>
                  </a:lnTo>
                  <a:lnTo>
                    <a:pt x="0" y="567424"/>
                  </a:lnTo>
                  <a:lnTo>
                    <a:pt x="8918" y="611596"/>
                  </a:lnTo>
                  <a:lnTo>
                    <a:pt x="33239" y="647669"/>
                  </a:lnTo>
                  <a:lnTo>
                    <a:pt x="69311" y="671990"/>
                  </a:lnTo>
                  <a:lnTo>
                    <a:pt x="113485" y="680909"/>
                  </a:lnTo>
                  <a:lnTo>
                    <a:pt x="1243045" y="680909"/>
                  </a:lnTo>
                  <a:lnTo>
                    <a:pt x="1287219" y="671990"/>
                  </a:lnTo>
                  <a:lnTo>
                    <a:pt x="1323291" y="647669"/>
                  </a:lnTo>
                  <a:lnTo>
                    <a:pt x="1347613" y="611596"/>
                  </a:lnTo>
                  <a:lnTo>
                    <a:pt x="1356530" y="567424"/>
                  </a:lnTo>
                  <a:lnTo>
                    <a:pt x="1356531" y="113487"/>
                  </a:lnTo>
                  <a:lnTo>
                    <a:pt x="1347613" y="69312"/>
                  </a:lnTo>
                  <a:lnTo>
                    <a:pt x="1323291" y="33239"/>
                  </a:lnTo>
                  <a:lnTo>
                    <a:pt x="1287219" y="8918"/>
                  </a:lnTo>
                  <a:lnTo>
                    <a:pt x="1243045" y="0"/>
                  </a:lnTo>
                  <a:close/>
                </a:path>
              </a:pathLst>
            </a:custGeom>
            <a:solidFill>
              <a:srgbClr val="DEEF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414651" y="3223315"/>
              <a:ext cx="1356995" cy="1243330"/>
            </a:xfrm>
            <a:custGeom>
              <a:avLst/>
              <a:gdLst/>
              <a:ahLst/>
              <a:cxnLst/>
              <a:rect l="l" t="t" r="r" b="b"/>
              <a:pathLst>
                <a:path w="1356995" h="1243329">
                  <a:moveTo>
                    <a:pt x="0" y="113486"/>
                  </a:moveTo>
                  <a:lnTo>
                    <a:pt x="8918" y="69312"/>
                  </a:lnTo>
                  <a:lnTo>
                    <a:pt x="33239" y="33239"/>
                  </a:lnTo>
                  <a:lnTo>
                    <a:pt x="69312" y="8918"/>
                  </a:lnTo>
                  <a:lnTo>
                    <a:pt x="113486" y="0"/>
                  </a:lnTo>
                  <a:lnTo>
                    <a:pt x="226088" y="0"/>
                  </a:lnTo>
                  <a:lnTo>
                    <a:pt x="565221" y="0"/>
                  </a:lnTo>
                  <a:lnTo>
                    <a:pt x="1243046" y="0"/>
                  </a:lnTo>
                  <a:lnTo>
                    <a:pt x="1287219" y="8918"/>
                  </a:lnTo>
                  <a:lnTo>
                    <a:pt x="1323292" y="33239"/>
                  </a:lnTo>
                  <a:lnTo>
                    <a:pt x="1347613" y="69312"/>
                  </a:lnTo>
                  <a:lnTo>
                    <a:pt x="1356532" y="113486"/>
                  </a:lnTo>
                  <a:lnTo>
                    <a:pt x="1356532" y="397197"/>
                  </a:lnTo>
                  <a:lnTo>
                    <a:pt x="1356532" y="567423"/>
                  </a:lnTo>
                  <a:lnTo>
                    <a:pt x="1347613" y="611596"/>
                  </a:lnTo>
                  <a:lnTo>
                    <a:pt x="1323292" y="647669"/>
                  </a:lnTo>
                  <a:lnTo>
                    <a:pt x="1287219" y="671990"/>
                  </a:lnTo>
                  <a:lnTo>
                    <a:pt x="1243046" y="680909"/>
                  </a:lnTo>
                  <a:lnTo>
                    <a:pt x="565221" y="680909"/>
                  </a:lnTo>
                  <a:lnTo>
                    <a:pt x="224750" y="1242829"/>
                  </a:lnTo>
                  <a:lnTo>
                    <a:pt x="226088" y="680909"/>
                  </a:lnTo>
                  <a:lnTo>
                    <a:pt x="113486" y="680909"/>
                  </a:lnTo>
                  <a:lnTo>
                    <a:pt x="69312" y="671990"/>
                  </a:lnTo>
                  <a:lnTo>
                    <a:pt x="33239" y="647669"/>
                  </a:lnTo>
                  <a:lnTo>
                    <a:pt x="8918" y="611596"/>
                  </a:lnTo>
                  <a:lnTo>
                    <a:pt x="0" y="567422"/>
                  </a:lnTo>
                  <a:lnTo>
                    <a:pt x="0" y="397197"/>
                  </a:lnTo>
                  <a:lnTo>
                    <a:pt x="0" y="11348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42934" y="1002284"/>
            <a:ext cx="8439150" cy="3313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9925" marR="5080" indent="-182880" algn="just">
              <a:lnSpc>
                <a:spcPct val="100000"/>
              </a:lnSpc>
              <a:spcBef>
                <a:spcPts val="100"/>
              </a:spcBef>
              <a:buClr>
                <a:srgbClr val="7F7F7F"/>
              </a:buClr>
              <a:buFont typeface="Arial MT"/>
              <a:buChar char="•"/>
              <a:tabLst>
                <a:tab pos="67056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Chain of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processes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organization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performs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deliver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value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customers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stakeholders</a:t>
            </a:r>
            <a:endParaRPr sz="2400" dirty="0">
              <a:latin typeface="Calibri"/>
              <a:cs typeface="Calibri"/>
            </a:endParaRPr>
          </a:p>
          <a:p>
            <a:pPr marL="669925" marR="514350" indent="-182880" algn="just">
              <a:lnSpc>
                <a:spcPct val="99200"/>
              </a:lnSpc>
              <a:spcBef>
                <a:spcPts val="645"/>
              </a:spcBef>
              <a:buClr>
                <a:srgbClr val="7F7F7F"/>
              </a:buClr>
              <a:buFont typeface="Arial MT"/>
              <a:buChar char="•"/>
              <a:tabLst>
                <a:tab pos="670560" algn="l"/>
              </a:tabLst>
            </a:pP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More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generally,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mechanism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group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high-level business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processes according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order relation (can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applied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core,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support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management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processes)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 dirty="0">
              <a:latin typeface="Calibri"/>
              <a:cs typeface="Calibri"/>
            </a:endParaRPr>
          </a:p>
          <a:p>
            <a:pPr marL="2687955" marR="4975225" indent="-47625">
              <a:lnSpc>
                <a:spcPct val="102200"/>
              </a:lnSpc>
            </a:pPr>
            <a:r>
              <a:rPr sz="1800" spc="25" dirty="0">
                <a:latin typeface="Calibri"/>
                <a:cs typeface="Calibri"/>
              </a:rPr>
              <a:t>bu</a:t>
            </a:r>
            <a:r>
              <a:rPr sz="1800" spc="20" dirty="0">
                <a:latin typeface="Calibri"/>
                <a:cs typeface="Calibri"/>
              </a:rPr>
              <a:t>s</a:t>
            </a:r>
            <a:r>
              <a:rPr sz="1800" spc="10" dirty="0">
                <a:latin typeface="Calibri"/>
                <a:cs typeface="Calibri"/>
              </a:rPr>
              <a:t>i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15" dirty="0">
                <a:latin typeface="Calibri"/>
                <a:cs typeface="Calibri"/>
              </a:rPr>
              <a:t>e</a:t>
            </a:r>
            <a:r>
              <a:rPr sz="1800" spc="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  </a:t>
            </a:r>
            <a:r>
              <a:rPr sz="1800" spc="10" dirty="0">
                <a:latin typeface="Calibri"/>
                <a:cs typeface="Calibri"/>
              </a:rPr>
              <a:t>process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Procure-to-service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98452" y="297180"/>
            <a:ext cx="35617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0" dirty="0"/>
              <a:t>Value </a:t>
            </a:r>
            <a:r>
              <a:rPr sz="3200" dirty="0"/>
              <a:t>chain</a:t>
            </a:r>
            <a:r>
              <a:rPr sz="3200" spc="-20" dirty="0"/>
              <a:t> </a:t>
            </a:r>
            <a:r>
              <a:rPr sz="3200" dirty="0"/>
              <a:t>modeling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152135" y="4411896"/>
            <a:ext cx="8027670" cy="2066925"/>
            <a:chOff x="1152135" y="4411896"/>
            <a:chExt cx="8027670" cy="2066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135" y="4411896"/>
              <a:ext cx="8027363" cy="85480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62162" y="4916361"/>
              <a:ext cx="1331595" cy="1556385"/>
            </a:xfrm>
            <a:custGeom>
              <a:avLst/>
              <a:gdLst/>
              <a:ahLst/>
              <a:cxnLst/>
              <a:rect l="l" t="t" r="r" b="b"/>
              <a:pathLst>
                <a:path w="1331595" h="1556385">
                  <a:moveTo>
                    <a:pt x="1209790" y="827171"/>
                  </a:moveTo>
                  <a:lnTo>
                    <a:pt x="121434" y="827171"/>
                  </a:lnTo>
                  <a:lnTo>
                    <a:pt x="74167" y="836714"/>
                  </a:lnTo>
                  <a:lnTo>
                    <a:pt x="35567" y="862738"/>
                  </a:lnTo>
                  <a:lnTo>
                    <a:pt x="9543" y="901338"/>
                  </a:lnTo>
                  <a:lnTo>
                    <a:pt x="0" y="948604"/>
                  </a:lnTo>
                  <a:lnTo>
                    <a:pt x="0" y="1434334"/>
                  </a:lnTo>
                  <a:lnTo>
                    <a:pt x="9543" y="1481602"/>
                  </a:lnTo>
                  <a:lnTo>
                    <a:pt x="35567" y="1520202"/>
                  </a:lnTo>
                  <a:lnTo>
                    <a:pt x="74167" y="1546227"/>
                  </a:lnTo>
                  <a:lnTo>
                    <a:pt x="121434" y="1555770"/>
                  </a:lnTo>
                  <a:lnTo>
                    <a:pt x="1209790" y="1555770"/>
                  </a:lnTo>
                  <a:lnTo>
                    <a:pt x="1257058" y="1546227"/>
                  </a:lnTo>
                  <a:lnTo>
                    <a:pt x="1295657" y="1520202"/>
                  </a:lnTo>
                  <a:lnTo>
                    <a:pt x="1321682" y="1481602"/>
                  </a:lnTo>
                  <a:lnTo>
                    <a:pt x="1331225" y="1434334"/>
                  </a:lnTo>
                  <a:lnTo>
                    <a:pt x="1331225" y="948604"/>
                  </a:lnTo>
                  <a:lnTo>
                    <a:pt x="1321682" y="901338"/>
                  </a:lnTo>
                  <a:lnTo>
                    <a:pt x="1295657" y="862738"/>
                  </a:lnTo>
                  <a:lnTo>
                    <a:pt x="1257058" y="836714"/>
                  </a:lnTo>
                  <a:lnTo>
                    <a:pt x="1209790" y="827171"/>
                  </a:lnTo>
                  <a:close/>
                </a:path>
                <a:path w="1331595" h="1556385">
                  <a:moveTo>
                    <a:pt x="427630" y="0"/>
                  </a:moveTo>
                  <a:lnTo>
                    <a:pt x="221871" y="827171"/>
                  </a:lnTo>
                  <a:lnTo>
                    <a:pt x="554677" y="827171"/>
                  </a:lnTo>
                  <a:lnTo>
                    <a:pt x="427630" y="0"/>
                  </a:lnTo>
                  <a:close/>
                </a:path>
              </a:pathLst>
            </a:custGeom>
            <a:solidFill>
              <a:srgbClr val="DEEF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2162" y="4916361"/>
              <a:ext cx="1331595" cy="1556385"/>
            </a:xfrm>
            <a:custGeom>
              <a:avLst/>
              <a:gdLst/>
              <a:ahLst/>
              <a:cxnLst/>
              <a:rect l="l" t="t" r="r" b="b"/>
              <a:pathLst>
                <a:path w="1331595" h="1556385">
                  <a:moveTo>
                    <a:pt x="0" y="948606"/>
                  </a:moveTo>
                  <a:lnTo>
                    <a:pt x="9542" y="901338"/>
                  </a:lnTo>
                  <a:lnTo>
                    <a:pt x="35567" y="862739"/>
                  </a:lnTo>
                  <a:lnTo>
                    <a:pt x="74167" y="836714"/>
                  </a:lnTo>
                  <a:lnTo>
                    <a:pt x="121435" y="827171"/>
                  </a:lnTo>
                  <a:lnTo>
                    <a:pt x="221870" y="827171"/>
                  </a:lnTo>
                  <a:lnTo>
                    <a:pt x="427629" y="0"/>
                  </a:lnTo>
                  <a:lnTo>
                    <a:pt x="554677" y="827171"/>
                  </a:lnTo>
                  <a:lnTo>
                    <a:pt x="1209790" y="827171"/>
                  </a:lnTo>
                  <a:lnTo>
                    <a:pt x="1257058" y="836714"/>
                  </a:lnTo>
                  <a:lnTo>
                    <a:pt x="1295657" y="862739"/>
                  </a:lnTo>
                  <a:lnTo>
                    <a:pt x="1321682" y="901338"/>
                  </a:lnTo>
                  <a:lnTo>
                    <a:pt x="1331225" y="948606"/>
                  </a:lnTo>
                  <a:lnTo>
                    <a:pt x="1331225" y="1130754"/>
                  </a:lnTo>
                  <a:lnTo>
                    <a:pt x="1331225" y="1434335"/>
                  </a:lnTo>
                  <a:lnTo>
                    <a:pt x="1321682" y="1481603"/>
                  </a:lnTo>
                  <a:lnTo>
                    <a:pt x="1295657" y="1520203"/>
                  </a:lnTo>
                  <a:lnTo>
                    <a:pt x="1257058" y="1546227"/>
                  </a:lnTo>
                  <a:lnTo>
                    <a:pt x="1209790" y="1555770"/>
                  </a:lnTo>
                  <a:lnTo>
                    <a:pt x="554677" y="1555770"/>
                  </a:lnTo>
                  <a:lnTo>
                    <a:pt x="221870" y="1555770"/>
                  </a:lnTo>
                  <a:lnTo>
                    <a:pt x="121435" y="1555770"/>
                  </a:lnTo>
                  <a:lnTo>
                    <a:pt x="74167" y="1546227"/>
                  </a:lnTo>
                  <a:lnTo>
                    <a:pt x="35567" y="1520203"/>
                  </a:lnTo>
                  <a:lnTo>
                    <a:pt x="9542" y="1481603"/>
                  </a:lnTo>
                  <a:lnTo>
                    <a:pt x="0" y="1434335"/>
                  </a:lnTo>
                  <a:lnTo>
                    <a:pt x="0" y="1130754"/>
                  </a:lnTo>
                  <a:lnTo>
                    <a:pt x="0" y="94860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46236" y="5796788"/>
            <a:ext cx="76009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07314">
              <a:lnSpc>
                <a:spcPct val="101099"/>
              </a:lnSpc>
              <a:spcBef>
                <a:spcPts val="75"/>
              </a:spcBef>
            </a:pPr>
            <a:r>
              <a:rPr sz="1800" spc="5" dirty="0">
                <a:latin typeface="Calibri"/>
                <a:cs typeface="Calibri"/>
              </a:rPr>
              <a:t>order 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15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ti</a:t>
            </a:r>
            <a:r>
              <a:rPr sz="1800" spc="2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350" y="246549"/>
            <a:ext cx="8664282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200" dirty="0"/>
              <a:t>Guidelines </a:t>
            </a:r>
            <a:r>
              <a:rPr sz="3200" spc="-15" dirty="0"/>
              <a:t>to </a:t>
            </a:r>
            <a:r>
              <a:rPr sz="3200" spc="-5" dirty="0"/>
              <a:t>identify </a:t>
            </a:r>
            <a:r>
              <a:rPr sz="3200" spc="-15" dirty="0"/>
              <a:t>horizontal </a:t>
            </a:r>
            <a:r>
              <a:rPr sz="3200" spc="-5" dirty="0"/>
              <a:t>boundaries </a:t>
            </a:r>
            <a:r>
              <a:rPr sz="3200" dirty="0"/>
              <a:t>in </a:t>
            </a:r>
            <a:r>
              <a:rPr sz="3200" spc="-710" dirty="0"/>
              <a:t> </a:t>
            </a:r>
            <a:r>
              <a:rPr sz="3200" spc="-10" dirty="0"/>
              <a:t>value </a:t>
            </a:r>
            <a:r>
              <a:rPr sz="3200" dirty="0"/>
              <a:t>chains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9450" y="1326816"/>
            <a:ext cx="8244205" cy="208280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434975" indent="-422275">
              <a:lnSpc>
                <a:spcPct val="100000"/>
              </a:lnSpc>
              <a:spcBef>
                <a:spcPts val="845"/>
              </a:spcBef>
              <a:buClr>
                <a:srgbClr val="7F7F7F"/>
              </a:buClr>
              <a:buAutoNum type="arabicPeriod"/>
              <a:tabLst>
                <a:tab pos="434340" algn="l"/>
                <a:tab pos="43497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Change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key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business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object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endParaRPr sz="2800" dirty="0">
              <a:latin typeface="Calibri"/>
              <a:cs typeface="Calibri"/>
            </a:endParaRPr>
          </a:p>
          <a:p>
            <a:pPr marL="434975" indent="-422275">
              <a:lnSpc>
                <a:spcPct val="100000"/>
              </a:lnSpc>
              <a:spcBef>
                <a:spcPts val="740"/>
              </a:spcBef>
              <a:buClr>
                <a:srgbClr val="7F7F7F"/>
              </a:buClr>
              <a:buAutoNum type="arabicPeriod"/>
              <a:tabLst>
                <a:tab pos="434340" algn="l"/>
                <a:tab pos="43497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Change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of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granularity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of main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business</a:t>
            </a:r>
            <a:r>
              <a:rPr sz="2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object</a:t>
            </a:r>
            <a:endParaRPr sz="2800" dirty="0">
              <a:latin typeface="Calibri"/>
              <a:cs typeface="Calibri"/>
            </a:endParaRPr>
          </a:p>
          <a:p>
            <a:pPr marL="434975" indent="-422275">
              <a:lnSpc>
                <a:spcPct val="100000"/>
              </a:lnSpc>
              <a:spcBef>
                <a:spcPts val="650"/>
              </a:spcBef>
              <a:buClr>
                <a:srgbClr val="7F7F7F"/>
              </a:buClr>
              <a:buAutoNum type="arabicPeriod"/>
              <a:tabLst>
                <a:tab pos="434340" algn="l"/>
                <a:tab pos="43497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Change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 frequency/time</a:t>
            </a:r>
            <a:endParaRPr sz="2800" dirty="0">
              <a:latin typeface="Calibri"/>
              <a:cs typeface="Calibri"/>
            </a:endParaRPr>
          </a:p>
          <a:p>
            <a:pPr marL="434975" indent="-422275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AutoNum type="arabicPeriod"/>
              <a:tabLst>
                <a:tab pos="434340" algn="l"/>
                <a:tab pos="43497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Change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intermediate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outcome/resolution/objective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34880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Example:</a:t>
            </a:r>
            <a:r>
              <a:rPr sz="3200" spc="-25" dirty="0"/>
              <a:t> </a:t>
            </a:r>
            <a:r>
              <a:rPr sz="3200" spc="-10" dirty="0"/>
              <a:t>value</a:t>
            </a:r>
            <a:r>
              <a:rPr sz="3200" spc="-35" dirty="0"/>
              <a:t> </a:t>
            </a:r>
            <a:r>
              <a:rPr sz="3200" dirty="0"/>
              <a:t>chain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799" y="4093805"/>
            <a:ext cx="8521934" cy="9861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937149" y="2056184"/>
            <a:ext cx="4817110" cy="1957705"/>
            <a:chOff x="2937149" y="2056184"/>
            <a:chExt cx="4817110" cy="19577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934" y="2056184"/>
              <a:ext cx="4762743" cy="100970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24133" y="3031821"/>
              <a:ext cx="1619885" cy="972185"/>
            </a:xfrm>
            <a:custGeom>
              <a:avLst/>
              <a:gdLst/>
              <a:ahLst/>
              <a:cxnLst/>
              <a:rect l="l" t="t" r="r" b="b"/>
              <a:pathLst>
                <a:path w="1619884" h="972185">
                  <a:moveTo>
                    <a:pt x="0" y="0"/>
                  </a:moveTo>
                  <a:lnTo>
                    <a:pt x="1619479" y="97214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2946674" y="3117720"/>
              <a:ext cx="1604010" cy="852169"/>
            </a:xfrm>
            <a:custGeom>
              <a:avLst/>
              <a:gdLst/>
              <a:ahLst/>
              <a:cxnLst/>
              <a:rect l="l" t="t" r="r" b="b"/>
              <a:pathLst>
                <a:path w="1604010" h="852170">
                  <a:moveTo>
                    <a:pt x="1603506" y="0"/>
                  </a:moveTo>
                  <a:lnTo>
                    <a:pt x="0" y="85204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23676" y="900683"/>
            <a:ext cx="1576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Wholesaler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Core</a:t>
            </a:r>
            <a:r>
              <a:rPr sz="2000" u="sng" spc="-7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processes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6353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/>
              <a:t>Typical</a:t>
            </a:r>
            <a:r>
              <a:rPr sz="3200" spc="-10" dirty="0"/>
              <a:t> value</a:t>
            </a:r>
            <a:r>
              <a:rPr sz="3200" spc="-15" dirty="0"/>
              <a:t> </a:t>
            </a:r>
            <a:r>
              <a:rPr sz="3200" dirty="0"/>
              <a:t>chains</a:t>
            </a:r>
            <a:r>
              <a:rPr sz="3200" spc="-10" dirty="0"/>
              <a:t> </a:t>
            </a:r>
            <a:r>
              <a:rPr sz="3200" spc="-25" dirty="0"/>
              <a:t>for</a:t>
            </a:r>
            <a:r>
              <a:rPr sz="3200" spc="-15" dirty="0"/>
              <a:t> </a:t>
            </a:r>
            <a:r>
              <a:rPr sz="3200" spc="-20" dirty="0"/>
              <a:t>core</a:t>
            </a:r>
            <a:r>
              <a:rPr sz="3200" spc="-15" dirty="0"/>
              <a:t> </a:t>
            </a:r>
            <a:r>
              <a:rPr sz="3200" spc="-10" dirty="0"/>
              <a:t>processes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335840" y="3413105"/>
            <a:ext cx="548005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5"/>
              </a:lnSpc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er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4216" y="5586857"/>
            <a:ext cx="5334274" cy="92079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89570" y="3280375"/>
            <a:ext cx="5461635" cy="2197735"/>
            <a:chOff x="3289570" y="3280375"/>
            <a:chExt cx="5461635" cy="21977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8475" y="4108727"/>
              <a:ext cx="5258070" cy="838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9570" y="3280375"/>
              <a:ext cx="5461280" cy="11049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9570" y="4436360"/>
              <a:ext cx="5423179" cy="104145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26552" y="1084580"/>
            <a:ext cx="5925820" cy="540212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25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Think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around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three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main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steps:</a:t>
            </a:r>
            <a:endParaRPr sz="2400" dirty="0">
              <a:latin typeface="Calibri"/>
              <a:cs typeface="Calibri"/>
            </a:endParaRPr>
          </a:p>
          <a:p>
            <a:pPr marL="645160" indent="-182880">
              <a:lnSpc>
                <a:spcPct val="100000"/>
              </a:lnSpc>
              <a:spcBef>
                <a:spcPts val="520"/>
              </a:spcBef>
              <a:buClr>
                <a:srgbClr val="7F7F7F"/>
              </a:buClr>
              <a:buFont typeface="Arial MT"/>
              <a:buChar char="•"/>
              <a:tabLst>
                <a:tab pos="645160" algn="l"/>
              </a:tabLst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Imagine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(design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new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product/service)</a:t>
            </a:r>
            <a:endParaRPr sz="2000" dirty="0">
              <a:latin typeface="Calibri"/>
              <a:cs typeface="Calibri"/>
            </a:endParaRPr>
          </a:p>
          <a:p>
            <a:pPr marL="645160" indent="-182880">
              <a:lnSpc>
                <a:spcPct val="100000"/>
              </a:lnSpc>
              <a:spcBef>
                <a:spcPts val="475"/>
              </a:spcBef>
              <a:buClr>
                <a:srgbClr val="7F7F7F"/>
              </a:buClr>
              <a:buFont typeface="Arial MT"/>
              <a:buChar char="•"/>
              <a:tabLst>
                <a:tab pos="645160" algn="l"/>
              </a:tabLst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Build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(source,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assemble,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deliver product/service)</a:t>
            </a:r>
            <a:endParaRPr sz="2000" dirty="0">
              <a:latin typeface="Calibri"/>
              <a:cs typeface="Calibri"/>
            </a:endParaRPr>
          </a:p>
          <a:p>
            <a:pPr marL="645160" indent="-182880">
              <a:lnSpc>
                <a:spcPct val="100000"/>
              </a:lnSpc>
              <a:spcBef>
                <a:spcPts val="505"/>
              </a:spcBef>
              <a:buClr>
                <a:srgbClr val="7F7F7F"/>
              </a:buClr>
              <a:buFont typeface="Arial MT"/>
              <a:buChar char="•"/>
              <a:tabLst>
                <a:tab pos="645160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Sell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(market,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sell,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service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product/service)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 marL="133985">
              <a:lnSpc>
                <a:spcPts val="2685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133985">
              <a:lnSpc>
                <a:spcPts val="2685"/>
              </a:lnSpc>
            </a:pPr>
            <a:r>
              <a:rPr lang="en-US" sz="2400" dirty="0">
                <a:latin typeface="Calibri"/>
                <a:cs typeface="Calibri"/>
              </a:rPr>
              <a:t>Stocked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/>
                <a:cs typeface="Calibri"/>
              </a:rPr>
              <a:t>Products: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215900">
              <a:lnSpc>
                <a:spcPct val="100000"/>
              </a:lnSpc>
              <a:spcBef>
                <a:spcPts val="1580"/>
              </a:spcBef>
            </a:pPr>
            <a:r>
              <a:rPr lang="en-US" sz="2000" spc="-20" dirty="0">
                <a:solidFill>
                  <a:srgbClr val="404040"/>
                </a:solidFill>
                <a:latin typeface="Calibri"/>
                <a:cs typeface="Calibri"/>
              </a:rPr>
              <a:t>MTO</a:t>
            </a:r>
            <a:endParaRPr lang="en-US" sz="2000" dirty="0">
              <a:latin typeface="Calibri"/>
              <a:cs typeface="Calibri"/>
            </a:endParaRPr>
          </a:p>
          <a:p>
            <a:pPr marL="215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products: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 marL="215900">
              <a:lnSpc>
                <a:spcPct val="100000"/>
              </a:lnSpc>
              <a:spcBef>
                <a:spcPts val="1655"/>
              </a:spcBef>
            </a:pP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ETO</a:t>
            </a:r>
            <a:endParaRPr sz="2000" dirty="0">
              <a:latin typeface="Calibri"/>
              <a:cs typeface="Calibri"/>
            </a:endParaRPr>
          </a:p>
          <a:p>
            <a:pPr marL="2159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products: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62197" y="3995420"/>
            <a:ext cx="397510" cy="18332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Specializations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01076" y="3328789"/>
            <a:ext cx="119380" cy="3218815"/>
          </a:xfrm>
          <a:custGeom>
            <a:avLst/>
            <a:gdLst/>
            <a:ahLst/>
            <a:cxnLst/>
            <a:rect l="l" t="t" r="r" b="b"/>
            <a:pathLst>
              <a:path w="119379" h="3218815">
                <a:moveTo>
                  <a:pt x="0" y="0"/>
                </a:moveTo>
                <a:lnTo>
                  <a:pt x="46371" y="780"/>
                </a:lnTo>
                <a:lnTo>
                  <a:pt x="84239" y="2907"/>
                </a:lnTo>
                <a:lnTo>
                  <a:pt x="109770" y="6063"/>
                </a:lnTo>
                <a:lnTo>
                  <a:pt x="119132" y="9928"/>
                </a:lnTo>
                <a:lnTo>
                  <a:pt x="119132" y="3208263"/>
                </a:lnTo>
                <a:lnTo>
                  <a:pt x="109770" y="3212127"/>
                </a:lnTo>
                <a:lnTo>
                  <a:pt x="84239" y="3215283"/>
                </a:lnTo>
                <a:lnTo>
                  <a:pt x="46371" y="3217410"/>
                </a:lnTo>
                <a:lnTo>
                  <a:pt x="0" y="321819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256336"/>
            <a:ext cx="6946900" cy="10083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3200" spc="-10" dirty="0"/>
              <a:t>Example:</a:t>
            </a:r>
            <a:r>
              <a:rPr sz="3200" spc="-5" dirty="0"/>
              <a:t> </a:t>
            </a:r>
            <a:r>
              <a:rPr sz="3200" spc="-10" dirty="0"/>
              <a:t>value </a:t>
            </a:r>
            <a:r>
              <a:rPr sz="3200" dirty="0"/>
              <a:t>chains</a:t>
            </a:r>
            <a:r>
              <a:rPr sz="3200" spc="-10" dirty="0"/>
              <a:t> </a:t>
            </a:r>
            <a:r>
              <a:rPr sz="3200" spc="-25" dirty="0"/>
              <a:t>for</a:t>
            </a:r>
            <a:r>
              <a:rPr sz="3200" spc="-15" dirty="0"/>
              <a:t> </a:t>
            </a:r>
            <a:r>
              <a:rPr sz="3200" dirty="0"/>
              <a:t>service</a:t>
            </a:r>
            <a:r>
              <a:rPr sz="3200" spc="-10" dirty="0"/>
              <a:t> provider</a:t>
            </a:r>
            <a:endParaRPr sz="3200" dirty="0"/>
          </a:p>
          <a:p>
            <a:pPr marL="836930">
              <a:lnSpc>
                <a:spcPct val="100000"/>
              </a:lnSpc>
              <a:spcBef>
                <a:spcPts val="575"/>
              </a:spcBef>
            </a:pP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b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service</a:t>
            </a:r>
            <a:r>
              <a:rPr sz="2000" b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provider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27680" y="1902250"/>
            <a:ext cx="1053465" cy="4107179"/>
            <a:chOff x="8127680" y="1902250"/>
            <a:chExt cx="1053465" cy="4107179"/>
          </a:xfrm>
        </p:grpSpPr>
        <p:sp>
          <p:nvSpPr>
            <p:cNvPr id="4" name="object 4"/>
            <p:cNvSpPr/>
            <p:nvPr/>
          </p:nvSpPr>
          <p:spPr>
            <a:xfrm>
              <a:off x="8133081" y="1907650"/>
              <a:ext cx="1042669" cy="4096385"/>
            </a:xfrm>
            <a:custGeom>
              <a:avLst/>
              <a:gdLst/>
              <a:ahLst/>
              <a:cxnLst/>
              <a:rect l="l" t="t" r="r" b="b"/>
              <a:pathLst>
                <a:path w="1042670" h="4096385">
                  <a:moveTo>
                    <a:pt x="1042234" y="0"/>
                  </a:moveTo>
                  <a:lnTo>
                    <a:pt x="0" y="0"/>
                  </a:lnTo>
                  <a:lnTo>
                    <a:pt x="0" y="4096240"/>
                  </a:lnTo>
                  <a:lnTo>
                    <a:pt x="1042234" y="4096240"/>
                  </a:lnTo>
                  <a:lnTo>
                    <a:pt x="1042234" y="0"/>
                  </a:lnTo>
                  <a:close/>
                </a:path>
              </a:pathLst>
            </a:custGeom>
            <a:solidFill>
              <a:srgbClr val="F3802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8133078" y="1907648"/>
              <a:ext cx="1042669" cy="4096385"/>
            </a:xfrm>
            <a:custGeom>
              <a:avLst/>
              <a:gdLst/>
              <a:ahLst/>
              <a:cxnLst/>
              <a:rect l="l" t="t" r="r" b="b"/>
              <a:pathLst>
                <a:path w="1042670" h="4096385">
                  <a:moveTo>
                    <a:pt x="0" y="4096241"/>
                  </a:moveTo>
                  <a:lnTo>
                    <a:pt x="1042234" y="4096241"/>
                  </a:lnTo>
                  <a:lnTo>
                    <a:pt x="1042234" y="0"/>
                  </a:lnTo>
                  <a:lnTo>
                    <a:pt x="0" y="0"/>
                  </a:lnTo>
                  <a:lnTo>
                    <a:pt x="0" y="4096241"/>
                  </a:lnTo>
                  <a:close/>
                </a:path>
              </a:pathLst>
            </a:custGeom>
            <a:ln w="107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385585" y="1903920"/>
            <a:ext cx="549275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latin typeface="Calibri"/>
                <a:cs typeface="Calibri"/>
              </a:rPr>
              <a:t>Service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499343" y="1902250"/>
            <a:ext cx="1053465" cy="4107179"/>
            <a:chOff x="6499343" y="1902250"/>
            <a:chExt cx="1053465" cy="4107179"/>
          </a:xfrm>
        </p:grpSpPr>
        <p:sp>
          <p:nvSpPr>
            <p:cNvPr id="8" name="object 8"/>
            <p:cNvSpPr/>
            <p:nvPr/>
          </p:nvSpPr>
          <p:spPr>
            <a:xfrm>
              <a:off x="6504742" y="1907650"/>
              <a:ext cx="1042669" cy="4096385"/>
            </a:xfrm>
            <a:custGeom>
              <a:avLst/>
              <a:gdLst/>
              <a:ahLst/>
              <a:cxnLst/>
              <a:rect l="l" t="t" r="r" b="b"/>
              <a:pathLst>
                <a:path w="1042670" h="4096385">
                  <a:moveTo>
                    <a:pt x="1042234" y="0"/>
                  </a:moveTo>
                  <a:lnTo>
                    <a:pt x="0" y="0"/>
                  </a:lnTo>
                  <a:lnTo>
                    <a:pt x="0" y="4096240"/>
                  </a:lnTo>
                  <a:lnTo>
                    <a:pt x="1042234" y="4096240"/>
                  </a:lnTo>
                  <a:lnTo>
                    <a:pt x="1042234" y="0"/>
                  </a:lnTo>
                  <a:close/>
                </a:path>
              </a:pathLst>
            </a:custGeom>
            <a:solidFill>
              <a:srgbClr val="F5A56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6504740" y="1907648"/>
              <a:ext cx="1042669" cy="4096385"/>
            </a:xfrm>
            <a:custGeom>
              <a:avLst/>
              <a:gdLst/>
              <a:ahLst/>
              <a:cxnLst/>
              <a:rect l="l" t="t" r="r" b="b"/>
              <a:pathLst>
                <a:path w="1042670" h="4096385">
                  <a:moveTo>
                    <a:pt x="0" y="4096241"/>
                  </a:moveTo>
                  <a:lnTo>
                    <a:pt x="1042234" y="4096241"/>
                  </a:lnTo>
                  <a:lnTo>
                    <a:pt x="1042234" y="0"/>
                  </a:lnTo>
                  <a:lnTo>
                    <a:pt x="0" y="0"/>
                  </a:lnTo>
                  <a:lnTo>
                    <a:pt x="0" y="4096241"/>
                  </a:lnTo>
                  <a:close/>
                </a:path>
              </a:pathLst>
            </a:custGeom>
            <a:ln w="107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58893" y="1899033"/>
            <a:ext cx="539115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20" dirty="0">
                <a:latin typeface="Calibri"/>
                <a:cs typeface="Calibri"/>
              </a:rPr>
              <a:t>D</a:t>
            </a:r>
            <a:r>
              <a:rPr sz="1400" spc="-35" dirty="0">
                <a:latin typeface="Calibri"/>
                <a:cs typeface="Calibri"/>
              </a:rPr>
              <a:t>e</a:t>
            </a:r>
            <a:r>
              <a:rPr sz="1400" spc="25" dirty="0">
                <a:latin typeface="Calibri"/>
                <a:cs typeface="Calibri"/>
              </a:rPr>
              <a:t>l</a:t>
            </a:r>
            <a:r>
              <a:rPr sz="1400" spc="-15" dirty="0">
                <a:latin typeface="Calibri"/>
                <a:cs typeface="Calibri"/>
              </a:rPr>
              <a:t>iv</a:t>
            </a:r>
            <a:r>
              <a:rPr sz="1400" spc="5" dirty="0">
                <a:latin typeface="Calibri"/>
                <a:cs typeface="Calibri"/>
              </a:rPr>
              <a:t>er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70407" y="1902250"/>
            <a:ext cx="1053465" cy="4107179"/>
            <a:chOff x="4870407" y="1902250"/>
            <a:chExt cx="1053465" cy="4107179"/>
          </a:xfrm>
        </p:grpSpPr>
        <p:sp>
          <p:nvSpPr>
            <p:cNvPr id="12" name="object 12"/>
            <p:cNvSpPr/>
            <p:nvPr/>
          </p:nvSpPr>
          <p:spPr>
            <a:xfrm>
              <a:off x="4875806" y="1907650"/>
              <a:ext cx="1042669" cy="4096385"/>
            </a:xfrm>
            <a:custGeom>
              <a:avLst/>
              <a:gdLst/>
              <a:ahLst/>
              <a:cxnLst/>
              <a:rect l="l" t="t" r="r" b="b"/>
              <a:pathLst>
                <a:path w="1042670" h="4096385">
                  <a:moveTo>
                    <a:pt x="1042234" y="0"/>
                  </a:moveTo>
                  <a:lnTo>
                    <a:pt x="0" y="0"/>
                  </a:lnTo>
                  <a:lnTo>
                    <a:pt x="0" y="4096240"/>
                  </a:lnTo>
                  <a:lnTo>
                    <a:pt x="1042234" y="4096240"/>
                  </a:lnTo>
                  <a:lnTo>
                    <a:pt x="1042234" y="0"/>
                  </a:lnTo>
                  <a:close/>
                </a:path>
              </a:pathLst>
            </a:custGeom>
            <a:solidFill>
              <a:srgbClr val="F9C4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875805" y="1907648"/>
              <a:ext cx="1042669" cy="4096385"/>
            </a:xfrm>
            <a:custGeom>
              <a:avLst/>
              <a:gdLst/>
              <a:ahLst/>
              <a:cxnLst/>
              <a:rect l="l" t="t" r="r" b="b"/>
              <a:pathLst>
                <a:path w="1042670" h="4096385">
                  <a:moveTo>
                    <a:pt x="0" y="4096241"/>
                  </a:moveTo>
                  <a:lnTo>
                    <a:pt x="1042234" y="4096241"/>
                  </a:lnTo>
                  <a:lnTo>
                    <a:pt x="1042234" y="0"/>
                  </a:lnTo>
                  <a:lnTo>
                    <a:pt x="0" y="0"/>
                  </a:lnTo>
                  <a:lnTo>
                    <a:pt x="0" y="4096241"/>
                  </a:lnTo>
                  <a:close/>
                </a:path>
              </a:pathLst>
            </a:custGeom>
            <a:ln w="107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02205" y="1903920"/>
            <a:ext cx="394970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20" dirty="0">
                <a:latin typeface="Calibri"/>
                <a:cs typeface="Calibri"/>
              </a:rPr>
              <a:t>S</a:t>
            </a:r>
            <a:r>
              <a:rPr sz="1400" spc="-15" dirty="0">
                <a:latin typeface="Calibri"/>
                <a:cs typeface="Calibri"/>
              </a:rPr>
              <a:t>al</a:t>
            </a:r>
            <a:r>
              <a:rPr sz="1400" spc="10" dirty="0">
                <a:latin typeface="Calibri"/>
                <a:cs typeface="Calibri"/>
              </a:rPr>
              <a:t>es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42070" y="1902250"/>
            <a:ext cx="1053465" cy="4107179"/>
            <a:chOff x="3242070" y="1902250"/>
            <a:chExt cx="1053465" cy="4107179"/>
          </a:xfrm>
        </p:grpSpPr>
        <p:sp>
          <p:nvSpPr>
            <p:cNvPr id="16" name="object 16"/>
            <p:cNvSpPr/>
            <p:nvPr/>
          </p:nvSpPr>
          <p:spPr>
            <a:xfrm>
              <a:off x="3247469" y="1907650"/>
              <a:ext cx="1042669" cy="4096385"/>
            </a:xfrm>
            <a:custGeom>
              <a:avLst/>
              <a:gdLst/>
              <a:ahLst/>
              <a:cxnLst/>
              <a:rect l="l" t="t" r="r" b="b"/>
              <a:pathLst>
                <a:path w="1042670" h="4096385">
                  <a:moveTo>
                    <a:pt x="1042234" y="0"/>
                  </a:moveTo>
                  <a:lnTo>
                    <a:pt x="0" y="0"/>
                  </a:lnTo>
                  <a:lnTo>
                    <a:pt x="0" y="4096240"/>
                  </a:lnTo>
                  <a:lnTo>
                    <a:pt x="1042234" y="4096240"/>
                  </a:lnTo>
                  <a:lnTo>
                    <a:pt x="1042234" y="0"/>
                  </a:lnTo>
                  <a:close/>
                </a:path>
              </a:pathLst>
            </a:custGeom>
            <a:solidFill>
              <a:srgbClr val="FBD7B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247468" y="1907648"/>
              <a:ext cx="1042669" cy="4096385"/>
            </a:xfrm>
            <a:custGeom>
              <a:avLst/>
              <a:gdLst/>
              <a:ahLst/>
              <a:cxnLst/>
              <a:rect l="l" t="t" r="r" b="b"/>
              <a:pathLst>
                <a:path w="1042670" h="4096385">
                  <a:moveTo>
                    <a:pt x="0" y="4096241"/>
                  </a:moveTo>
                  <a:lnTo>
                    <a:pt x="1042234" y="4096241"/>
                  </a:lnTo>
                  <a:lnTo>
                    <a:pt x="1042234" y="0"/>
                  </a:lnTo>
                  <a:lnTo>
                    <a:pt x="0" y="0"/>
                  </a:lnTo>
                  <a:lnTo>
                    <a:pt x="0" y="4096241"/>
                  </a:lnTo>
                  <a:close/>
                </a:path>
              </a:pathLst>
            </a:custGeom>
            <a:ln w="107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91000" y="1903920"/>
            <a:ext cx="559435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-5" dirty="0">
                <a:latin typeface="Calibri"/>
                <a:cs typeface="Calibri"/>
              </a:rPr>
              <a:t>Ma</a:t>
            </a:r>
            <a:r>
              <a:rPr sz="1400" spc="35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k</a:t>
            </a:r>
            <a:r>
              <a:rPr sz="1400" spc="5" dirty="0">
                <a:latin typeface="Calibri"/>
                <a:cs typeface="Calibri"/>
              </a:rPr>
              <a:t>et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13658" y="1902250"/>
            <a:ext cx="1053465" cy="4107179"/>
            <a:chOff x="1613658" y="1902250"/>
            <a:chExt cx="1053465" cy="4107179"/>
          </a:xfrm>
        </p:grpSpPr>
        <p:sp>
          <p:nvSpPr>
            <p:cNvPr id="20" name="object 20"/>
            <p:cNvSpPr/>
            <p:nvPr/>
          </p:nvSpPr>
          <p:spPr>
            <a:xfrm>
              <a:off x="1619056" y="1907650"/>
              <a:ext cx="1042669" cy="4096385"/>
            </a:xfrm>
            <a:custGeom>
              <a:avLst/>
              <a:gdLst/>
              <a:ahLst/>
              <a:cxnLst/>
              <a:rect l="l" t="t" r="r" b="b"/>
              <a:pathLst>
                <a:path w="1042669" h="4096385">
                  <a:moveTo>
                    <a:pt x="1042234" y="0"/>
                  </a:moveTo>
                  <a:lnTo>
                    <a:pt x="0" y="0"/>
                  </a:lnTo>
                  <a:lnTo>
                    <a:pt x="0" y="4096240"/>
                  </a:lnTo>
                  <a:lnTo>
                    <a:pt x="1042234" y="4096240"/>
                  </a:lnTo>
                  <a:lnTo>
                    <a:pt x="1042234" y="0"/>
                  </a:lnTo>
                  <a:close/>
                </a:path>
              </a:pathLst>
            </a:custGeom>
            <a:solidFill>
              <a:srgbClr val="FCEBD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619056" y="1907648"/>
              <a:ext cx="1042669" cy="4096385"/>
            </a:xfrm>
            <a:custGeom>
              <a:avLst/>
              <a:gdLst/>
              <a:ahLst/>
              <a:cxnLst/>
              <a:rect l="l" t="t" r="r" b="b"/>
              <a:pathLst>
                <a:path w="1042669" h="4096385">
                  <a:moveTo>
                    <a:pt x="0" y="4096241"/>
                  </a:moveTo>
                  <a:lnTo>
                    <a:pt x="1042234" y="4096241"/>
                  </a:lnTo>
                  <a:lnTo>
                    <a:pt x="1042234" y="0"/>
                  </a:lnTo>
                  <a:lnTo>
                    <a:pt x="0" y="0"/>
                  </a:lnTo>
                  <a:lnTo>
                    <a:pt x="0" y="4096241"/>
                  </a:lnTo>
                  <a:close/>
                </a:path>
              </a:pathLst>
            </a:custGeom>
            <a:ln w="107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82871" y="1903920"/>
            <a:ext cx="514984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20" dirty="0">
                <a:latin typeface="Calibri"/>
                <a:cs typeface="Calibri"/>
              </a:rPr>
              <a:t>D</a:t>
            </a:r>
            <a:r>
              <a:rPr sz="1400" spc="-35" dirty="0">
                <a:latin typeface="Calibri"/>
                <a:cs typeface="Calibri"/>
              </a:rPr>
              <a:t>e</a:t>
            </a:r>
            <a:r>
              <a:rPr sz="1400" spc="20" dirty="0">
                <a:latin typeface="Calibri"/>
                <a:cs typeface="Calibri"/>
              </a:rPr>
              <a:t>s</a:t>
            </a:r>
            <a:r>
              <a:rPr sz="1400" spc="-15" dirty="0">
                <a:latin typeface="Calibri"/>
                <a:cs typeface="Calibri"/>
              </a:rPr>
              <a:t>i</a:t>
            </a:r>
            <a:r>
              <a:rPr sz="1400" spc="5" dirty="0">
                <a:latin typeface="Calibri"/>
                <a:cs typeface="Calibri"/>
              </a:rPr>
              <a:t>g</a:t>
            </a:r>
            <a:r>
              <a:rPr sz="1400" spc="10" dirty="0">
                <a:latin typeface="Calibri"/>
                <a:cs typeface="Calibri"/>
              </a:rPr>
              <a:t>n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12492" y="2447461"/>
            <a:ext cx="8095615" cy="2977515"/>
            <a:chOff x="1412492" y="2447461"/>
            <a:chExt cx="8095615" cy="2977515"/>
          </a:xfrm>
        </p:grpSpPr>
        <p:sp>
          <p:nvSpPr>
            <p:cNvPr id="24" name="object 24"/>
            <p:cNvSpPr/>
            <p:nvPr/>
          </p:nvSpPr>
          <p:spPr>
            <a:xfrm>
              <a:off x="1421460" y="2456430"/>
              <a:ext cx="8077834" cy="538480"/>
            </a:xfrm>
            <a:custGeom>
              <a:avLst/>
              <a:gdLst/>
              <a:ahLst/>
              <a:cxnLst/>
              <a:rect l="l" t="t" r="r" b="b"/>
              <a:pathLst>
                <a:path w="8077834" h="538480">
                  <a:moveTo>
                    <a:pt x="7816874" y="0"/>
                  </a:moveTo>
                  <a:lnTo>
                    <a:pt x="0" y="0"/>
                  </a:lnTo>
                  <a:lnTo>
                    <a:pt x="0" y="538074"/>
                  </a:lnTo>
                  <a:lnTo>
                    <a:pt x="7816874" y="538074"/>
                  </a:lnTo>
                  <a:lnTo>
                    <a:pt x="8077443" y="269036"/>
                  </a:lnTo>
                  <a:lnTo>
                    <a:pt x="7816874" y="0"/>
                  </a:lnTo>
                  <a:close/>
                </a:path>
              </a:pathLst>
            </a:custGeom>
            <a:solidFill>
              <a:srgbClr val="A5D5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21460" y="2456429"/>
              <a:ext cx="8077834" cy="538480"/>
            </a:xfrm>
            <a:custGeom>
              <a:avLst/>
              <a:gdLst/>
              <a:ahLst/>
              <a:cxnLst/>
              <a:rect l="l" t="t" r="r" b="b"/>
              <a:pathLst>
                <a:path w="8077834" h="538480">
                  <a:moveTo>
                    <a:pt x="0" y="0"/>
                  </a:moveTo>
                  <a:lnTo>
                    <a:pt x="7816870" y="0"/>
                  </a:lnTo>
                  <a:lnTo>
                    <a:pt x="8077440" y="269037"/>
                  </a:lnTo>
                  <a:lnTo>
                    <a:pt x="7816870" y="538074"/>
                  </a:lnTo>
                  <a:lnTo>
                    <a:pt x="0" y="538074"/>
                  </a:lnTo>
                  <a:lnTo>
                    <a:pt x="0" y="0"/>
                  </a:lnTo>
                  <a:close/>
                </a:path>
              </a:pathLst>
            </a:custGeom>
            <a:ln w="179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21460" y="3263541"/>
              <a:ext cx="8077834" cy="538480"/>
            </a:xfrm>
            <a:custGeom>
              <a:avLst/>
              <a:gdLst/>
              <a:ahLst/>
              <a:cxnLst/>
              <a:rect l="l" t="t" r="r" b="b"/>
              <a:pathLst>
                <a:path w="8077834" h="538479">
                  <a:moveTo>
                    <a:pt x="7816874" y="0"/>
                  </a:moveTo>
                  <a:lnTo>
                    <a:pt x="0" y="0"/>
                  </a:lnTo>
                  <a:lnTo>
                    <a:pt x="0" y="538074"/>
                  </a:lnTo>
                  <a:lnTo>
                    <a:pt x="7816874" y="538074"/>
                  </a:lnTo>
                  <a:lnTo>
                    <a:pt x="8077443" y="269036"/>
                  </a:lnTo>
                  <a:lnTo>
                    <a:pt x="7816874" y="0"/>
                  </a:lnTo>
                  <a:close/>
                </a:path>
              </a:pathLst>
            </a:custGeom>
            <a:solidFill>
              <a:srgbClr val="A5D5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421460" y="3263541"/>
              <a:ext cx="8077834" cy="538480"/>
            </a:xfrm>
            <a:custGeom>
              <a:avLst/>
              <a:gdLst/>
              <a:ahLst/>
              <a:cxnLst/>
              <a:rect l="l" t="t" r="r" b="b"/>
              <a:pathLst>
                <a:path w="8077834" h="538479">
                  <a:moveTo>
                    <a:pt x="0" y="0"/>
                  </a:moveTo>
                  <a:lnTo>
                    <a:pt x="7816870" y="0"/>
                  </a:lnTo>
                  <a:lnTo>
                    <a:pt x="8077440" y="269037"/>
                  </a:lnTo>
                  <a:lnTo>
                    <a:pt x="7816870" y="538074"/>
                  </a:lnTo>
                  <a:lnTo>
                    <a:pt x="0" y="538074"/>
                  </a:lnTo>
                  <a:lnTo>
                    <a:pt x="0" y="0"/>
                  </a:lnTo>
                  <a:close/>
                </a:path>
              </a:pathLst>
            </a:custGeom>
            <a:ln w="179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21460" y="4070653"/>
              <a:ext cx="8077834" cy="538480"/>
            </a:xfrm>
            <a:custGeom>
              <a:avLst/>
              <a:gdLst/>
              <a:ahLst/>
              <a:cxnLst/>
              <a:rect l="l" t="t" r="r" b="b"/>
              <a:pathLst>
                <a:path w="8077834" h="538479">
                  <a:moveTo>
                    <a:pt x="7816874" y="0"/>
                  </a:moveTo>
                  <a:lnTo>
                    <a:pt x="0" y="0"/>
                  </a:lnTo>
                  <a:lnTo>
                    <a:pt x="0" y="538059"/>
                  </a:lnTo>
                  <a:lnTo>
                    <a:pt x="7816874" y="538059"/>
                  </a:lnTo>
                  <a:lnTo>
                    <a:pt x="8077443" y="269036"/>
                  </a:lnTo>
                  <a:lnTo>
                    <a:pt x="7816874" y="0"/>
                  </a:lnTo>
                  <a:close/>
                </a:path>
              </a:pathLst>
            </a:custGeom>
            <a:solidFill>
              <a:srgbClr val="A5D5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421460" y="4070652"/>
              <a:ext cx="8077834" cy="538480"/>
            </a:xfrm>
            <a:custGeom>
              <a:avLst/>
              <a:gdLst/>
              <a:ahLst/>
              <a:cxnLst/>
              <a:rect l="l" t="t" r="r" b="b"/>
              <a:pathLst>
                <a:path w="8077834" h="538479">
                  <a:moveTo>
                    <a:pt x="0" y="0"/>
                  </a:moveTo>
                  <a:lnTo>
                    <a:pt x="7816870" y="0"/>
                  </a:lnTo>
                  <a:lnTo>
                    <a:pt x="8077440" y="269037"/>
                  </a:lnTo>
                  <a:lnTo>
                    <a:pt x="7816870" y="538059"/>
                  </a:lnTo>
                  <a:lnTo>
                    <a:pt x="0" y="538059"/>
                  </a:lnTo>
                  <a:lnTo>
                    <a:pt x="0" y="0"/>
                  </a:lnTo>
                  <a:close/>
                </a:path>
              </a:pathLst>
            </a:custGeom>
            <a:ln w="179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21460" y="4877749"/>
              <a:ext cx="8077834" cy="538480"/>
            </a:xfrm>
            <a:custGeom>
              <a:avLst/>
              <a:gdLst/>
              <a:ahLst/>
              <a:cxnLst/>
              <a:rect l="l" t="t" r="r" b="b"/>
              <a:pathLst>
                <a:path w="8077834" h="538479">
                  <a:moveTo>
                    <a:pt x="7816874" y="0"/>
                  </a:moveTo>
                  <a:lnTo>
                    <a:pt x="0" y="0"/>
                  </a:lnTo>
                  <a:lnTo>
                    <a:pt x="0" y="538074"/>
                  </a:lnTo>
                  <a:lnTo>
                    <a:pt x="7816874" y="538074"/>
                  </a:lnTo>
                  <a:lnTo>
                    <a:pt x="8077443" y="269036"/>
                  </a:lnTo>
                  <a:lnTo>
                    <a:pt x="7816874" y="0"/>
                  </a:lnTo>
                  <a:close/>
                </a:path>
              </a:pathLst>
            </a:custGeom>
            <a:solidFill>
              <a:srgbClr val="A5D5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21460" y="4877749"/>
              <a:ext cx="8077834" cy="538480"/>
            </a:xfrm>
            <a:custGeom>
              <a:avLst/>
              <a:gdLst/>
              <a:ahLst/>
              <a:cxnLst/>
              <a:rect l="l" t="t" r="r" b="b"/>
              <a:pathLst>
                <a:path w="8077834" h="538479">
                  <a:moveTo>
                    <a:pt x="0" y="0"/>
                  </a:moveTo>
                  <a:lnTo>
                    <a:pt x="7816870" y="0"/>
                  </a:lnTo>
                  <a:lnTo>
                    <a:pt x="8077440" y="269037"/>
                  </a:lnTo>
                  <a:lnTo>
                    <a:pt x="7816870" y="538074"/>
                  </a:lnTo>
                  <a:lnTo>
                    <a:pt x="0" y="538074"/>
                  </a:lnTo>
                  <a:lnTo>
                    <a:pt x="0" y="0"/>
                  </a:lnTo>
                  <a:close/>
                </a:path>
              </a:pathLst>
            </a:custGeom>
            <a:ln w="179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46783" y="2524171"/>
            <a:ext cx="3297554" cy="2774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100" b="1" spc="10" dirty="0">
                <a:latin typeface="Calibri"/>
                <a:cs typeface="Calibri"/>
              </a:rPr>
              <a:t>Systems</a:t>
            </a:r>
            <a:r>
              <a:rPr sz="2100" b="1" spc="-40" dirty="0">
                <a:latin typeface="Calibri"/>
                <a:cs typeface="Calibri"/>
              </a:rPr>
              <a:t> </a:t>
            </a:r>
            <a:r>
              <a:rPr sz="2100" b="1" spc="5" dirty="0">
                <a:latin typeface="Calibri"/>
                <a:cs typeface="Calibri"/>
              </a:rPr>
              <a:t>Integration</a:t>
            </a:r>
            <a:endParaRPr sz="2100" dirty="0">
              <a:latin typeface="Calibri"/>
              <a:cs typeface="Calibri"/>
            </a:endParaRPr>
          </a:p>
          <a:p>
            <a:pPr marL="675640" marR="668655" indent="1270" algn="ctr">
              <a:lnSpc>
                <a:spcPts val="6470"/>
              </a:lnSpc>
              <a:spcBef>
                <a:spcPts val="770"/>
              </a:spcBef>
            </a:pPr>
            <a:r>
              <a:rPr sz="2100" b="1" spc="5" dirty="0">
                <a:latin typeface="Calibri"/>
                <a:cs typeface="Calibri"/>
              </a:rPr>
              <a:t>Outsourcing </a:t>
            </a:r>
            <a:r>
              <a:rPr sz="2100" b="1" spc="10" dirty="0">
                <a:latin typeface="Calibri"/>
                <a:cs typeface="Calibri"/>
              </a:rPr>
              <a:t> </a:t>
            </a:r>
            <a:r>
              <a:rPr sz="2100" b="1" spc="5" dirty="0">
                <a:latin typeface="Calibri"/>
                <a:cs typeface="Calibri"/>
              </a:rPr>
              <a:t>Network</a:t>
            </a:r>
            <a:r>
              <a:rPr sz="2100" b="1" spc="-55" dirty="0">
                <a:latin typeface="Calibri"/>
                <a:cs typeface="Calibri"/>
              </a:rPr>
              <a:t> </a:t>
            </a:r>
            <a:r>
              <a:rPr sz="2100" b="1" spc="5" dirty="0">
                <a:latin typeface="Calibri"/>
                <a:cs typeface="Calibri"/>
              </a:rPr>
              <a:t>Services</a:t>
            </a:r>
            <a:endParaRPr sz="2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100" b="1" spc="5" dirty="0">
                <a:latin typeface="Calibri"/>
                <a:cs typeface="Calibri"/>
              </a:rPr>
              <a:t>Enterprise</a:t>
            </a:r>
            <a:r>
              <a:rPr sz="2100" b="1" spc="-15" dirty="0">
                <a:latin typeface="Calibri"/>
                <a:cs typeface="Calibri"/>
              </a:rPr>
              <a:t> </a:t>
            </a:r>
            <a:r>
              <a:rPr sz="2100" b="1" spc="5" dirty="0">
                <a:latin typeface="Calibri"/>
                <a:cs typeface="Calibri"/>
              </a:rPr>
              <a:t>Server</a:t>
            </a:r>
            <a:r>
              <a:rPr sz="2100" b="1" spc="-15" dirty="0">
                <a:latin typeface="Calibri"/>
                <a:cs typeface="Calibri"/>
              </a:rPr>
              <a:t> </a:t>
            </a:r>
            <a:r>
              <a:rPr sz="2100" b="1" spc="5" dirty="0">
                <a:latin typeface="Calibri"/>
                <a:cs typeface="Calibri"/>
              </a:rPr>
              <a:t>Technology</a:t>
            </a:r>
            <a:endParaRPr sz="21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4383" y="1025652"/>
            <a:ext cx="2481580" cy="520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Support</a:t>
            </a:r>
            <a:r>
              <a:rPr sz="2000" u="sng" spc="-3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processes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HR: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Accounting: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 marR="5080">
              <a:lnSpc>
                <a:spcPct val="200000"/>
              </a:lnSpc>
            </a:pPr>
            <a:r>
              <a:rPr sz="2000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Management</a:t>
            </a:r>
            <a:r>
              <a:rPr sz="2000" u="sng" spc="-8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processes </a:t>
            </a:r>
            <a:r>
              <a:rPr sz="2000" spc="-43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Suppliers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management: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 marL="12700" marR="1021080">
              <a:lnSpc>
                <a:spcPct val="100000"/>
              </a:lnSpc>
              <a:spcBef>
                <a:spcPts val="1870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Risk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eme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2601" y="205739"/>
            <a:ext cx="72053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Example:</a:t>
            </a:r>
            <a:r>
              <a:rPr sz="3200" spc="-5" dirty="0"/>
              <a:t> </a:t>
            </a:r>
            <a:r>
              <a:rPr sz="3200" spc="-10" dirty="0"/>
              <a:t>value </a:t>
            </a:r>
            <a:r>
              <a:rPr sz="3200" dirty="0"/>
              <a:t>chain</a:t>
            </a:r>
            <a:r>
              <a:rPr sz="3200" spc="-5" dirty="0"/>
              <a:t> of</a:t>
            </a:r>
            <a:r>
              <a:rPr sz="3200" spc="-10" dirty="0"/>
              <a:t> non-core processes</a:t>
            </a:r>
            <a:endParaRPr sz="3200" dirty="0"/>
          </a:p>
        </p:txBody>
      </p:sp>
      <p:grpSp>
        <p:nvGrpSpPr>
          <p:cNvPr id="4" name="object 4"/>
          <p:cNvGrpSpPr/>
          <p:nvPr/>
        </p:nvGrpSpPr>
        <p:grpSpPr>
          <a:xfrm>
            <a:off x="3056586" y="1352669"/>
            <a:ext cx="5922010" cy="2301240"/>
            <a:chOff x="3056586" y="1352669"/>
            <a:chExt cx="5922010" cy="23012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6586" y="1352669"/>
              <a:ext cx="5921396" cy="11513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1461" y="2460585"/>
              <a:ext cx="5771642" cy="119271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5443" y="5413564"/>
            <a:ext cx="5459086" cy="9878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3445" y="4264691"/>
            <a:ext cx="4217141" cy="9356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150" y="513080"/>
            <a:ext cx="10210800" cy="5799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1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chain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of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CC0000"/>
                </a:solidFill>
                <a:latin typeface="Calibri"/>
                <a:cs typeface="Calibri"/>
              </a:rPr>
              <a:t>events</a:t>
            </a:r>
            <a:r>
              <a:rPr sz="1600" i="1" spc="-5" dirty="0">
                <a:latin typeface="Calibri"/>
                <a:cs typeface="Calibri"/>
              </a:rPr>
              <a:t>,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CC0000"/>
                </a:solidFill>
                <a:latin typeface="Calibri"/>
                <a:cs typeface="Calibri"/>
              </a:rPr>
              <a:t>activities</a:t>
            </a:r>
            <a:r>
              <a:rPr sz="1600" i="1" spc="-1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and</a:t>
            </a:r>
            <a:r>
              <a:rPr sz="1600" i="1" spc="-15" dirty="0"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CC0000"/>
                </a:solidFill>
                <a:latin typeface="Calibri"/>
                <a:cs typeface="Calibri"/>
              </a:rPr>
              <a:t>decisions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i="1" spc="-10" dirty="0">
                <a:latin typeface="Calibri"/>
                <a:cs typeface="Calibri"/>
              </a:rPr>
              <a:t>...involving</a:t>
            </a:r>
            <a:r>
              <a:rPr sz="1600" i="1" spc="-1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1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number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of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CC0000"/>
                </a:solidFill>
                <a:latin typeface="Calibri"/>
                <a:cs typeface="Calibri"/>
              </a:rPr>
              <a:t>actors</a:t>
            </a:r>
            <a:r>
              <a:rPr sz="1600" i="1" spc="-1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and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CC0000"/>
                </a:solidFill>
                <a:latin typeface="Calibri"/>
                <a:cs typeface="Calibri"/>
              </a:rPr>
              <a:t>objects</a:t>
            </a:r>
            <a:r>
              <a:rPr sz="1600" i="1" dirty="0">
                <a:latin typeface="Calibri"/>
                <a:cs typeface="Calibri"/>
              </a:rPr>
              <a:t>,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600" i="1" spc="-5" dirty="0">
                <a:latin typeface="Calibri"/>
                <a:cs typeface="Calibri"/>
              </a:rPr>
              <a:t>…triggered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by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CC0000"/>
                </a:solidFill>
                <a:latin typeface="Calibri"/>
                <a:cs typeface="Calibri"/>
              </a:rPr>
              <a:t>need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600" i="1" dirty="0">
                <a:latin typeface="Calibri"/>
                <a:cs typeface="Calibri"/>
              </a:rPr>
              <a:t>and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leading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spc="-20" dirty="0">
                <a:latin typeface="Calibri"/>
                <a:cs typeface="Calibri"/>
              </a:rPr>
              <a:t>to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an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i="1" spc="-10" dirty="0">
                <a:solidFill>
                  <a:srgbClr val="CC0000"/>
                </a:solidFill>
                <a:latin typeface="Calibri"/>
                <a:cs typeface="Calibri"/>
              </a:rPr>
              <a:t>outcome</a:t>
            </a:r>
            <a:r>
              <a:rPr sz="1600" i="1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that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is </a:t>
            </a:r>
            <a:r>
              <a:rPr sz="1600" i="1" dirty="0">
                <a:latin typeface="Calibri"/>
                <a:cs typeface="Calibri"/>
              </a:rPr>
              <a:t>of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CC0000"/>
                </a:solidFill>
                <a:latin typeface="Calibri"/>
                <a:cs typeface="Calibri"/>
              </a:rPr>
              <a:t>value</a:t>
            </a:r>
            <a:r>
              <a:rPr sz="1600" i="1" spc="-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1600" i="1" spc="-20" dirty="0">
                <a:latin typeface="Calibri"/>
                <a:cs typeface="Calibri"/>
              </a:rPr>
              <a:t>to</a:t>
            </a:r>
            <a:r>
              <a:rPr sz="1600" i="1" dirty="0">
                <a:latin typeface="Calibri"/>
                <a:cs typeface="Calibri"/>
              </a:rPr>
              <a:t> a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spc="-30" dirty="0">
                <a:solidFill>
                  <a:srgbClr val="CC0000"/>
                </a:solidFill>
                <a:latin typeface="Calibri"/>
                <a:cs typeface="Calibri"/>
              </a:rPr>
              <a:t>customer</a:t>
            </a:r>
            <a:r>
              <a:rPr sz="1600" i="1" spc="-3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83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Examples:</a:t>
            </a:r>
            <a:endParaRPr lang="en-US" sz="1600" spc="-10" dirty="0">
              <a:latin typeface="Calibri"/>
              <a:cs typeface="Calibri"/>
            </a:endParaRPr>
          </a:p>
          <a:p>
            <a:pPr marL="298450" indent="-285750">
              <a:lnSpc>
                <a:spcPts val="283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/>
                <a:cs typeface="Calibri"/>
              </a:rPr>
              <a:t>Quote-to-order </a:t>
            </a:r>
          </a:p>
          <a:p>
            <a:pPr marL="755650" lvl="1" indent="-285750">
              <a:lnSpc>
                <a:spcPts val="283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/>
                <a:cs typeface="Calibri"/>
              </a:rPr>
              <a:t>Starts when supplier received Request for Quote(RFQ) from customer and ends when the customer purchase order based on received quote. The combination of quote-to-order and order-to-cash is quote-to-cash</a:t>
            </a:r>
            <a:endParaRPr sz="1600" dirty="0">
              <a:latin typeface="Calibri"/>
              <a:cs typeface="Calibri"/>
            </a:endParaRPr>
          </a:p>
          <a:p>
            <a:pPr marL="328930" indent="-316230">
              <a:lnSpc>
                <a:spcPts val="2830"/>
              </a:lnSpc>
              <a:buFont typeface="Arial MT"/>
              <a:buChar char="•"/>
              <a:tabLst>
                <a:tab pos="328295" algn="l"/>
                <a:tab pos="328930" algn="l"/>
              </a:tabLst>
            </a:pPr>
            <a:r>
              <a:rPr sz="1600" spc="-15" dirty="0">
                <a:latin typeface="Calibri"/>
                <a:cs typeface="Calibri"/>
              </a:rPr>
              <a:t>Order-to-Cash</a:t>
            </a:r>
            <a:endParaRPr lang="en-US" sz="1600" spc="-15" dirty="0">
              <a:latin typeface="Calibri"/>
              <a:cs typeface="Calibri"/>
            </a:endParaRPr>
          </a:p>
          <a:p>
            <a:pPr marL="786130" lvl="1" indent="-316230">
              <a:lnSpc>
                <a:spcPts val="2830"/>
              </a:lnSpc>
              <a:buFont typeface="Arial MT"/>
              <a:buChar char="•"/>
              <a:tabLst>
                <a:tab pos="328295" algn="l"/>
                <a:tab pos="328930" algn="l"/>
              </a:tabLst>
            </a:pPr>
            <a:r>
              <a:rPr lang="en-US" sz="1600" spc="-15" dirty="0">
                <a:latin typeface="Calibri"/>
                <a:cs typeface="Calibri"/>
              </a:rPr>
              <a:t>Starts when customer places an order and ends when order placed has been received and payment has been paid</a:t>
            </a:r>
            <a:endParaRPr sz="1600" dirty="0">
              <a:latin typeface="Calibri"/>
              <a:cs typeface="Calibri"/>
            </a:endParaRPr>
          </a:p>
          <a:p>
            <a:pPr marL="328930" indent="-31623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328295" algn="l"/>
                <a:tab pos="328930" algn="l"/>
              </a:tabLst>
            </a:pPr>
            <a:r>
              <a:rPr sz="1600" spc="-20" dirty="0">
                <a:latin typeface="Calibri"/>
                <a:cs typeface="Calibri"/>
              </a:rPr>
              <a:t>Procure-to-Pay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(aka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Purchase-to-Pay)</a:t>
            </a:r>
            <a:endParaRPr lang="en-US" sz="1600" spc="-15" dirty="0">
              <a:latin typeface="Calibri"/>
              <a:cs typeface="Calibri"/>
            </a:endParaRPr>
          </a:p>
          <a:p>
            <a:pPr marL="786130" lvl="1" indent="-316230">
              <a:spcBef>
                <a:spcPts val="20"/>
              </a:spcBef>
              <a:buFont typeface="Arial MT"/>
              <a:buChar char="•"/>
              <a:tabLst>
                <a:tab pos="328295" algn="l"/>
                <a:tab pos="328930" algn="l"/>
              </a:tabLst>
            </a:pPr>
            <a:r>
              <a:rPr lang="en-US" sz="1600" spc="-15" dirty="0">
                <a:latin typeface="Calibri"/>
                <a:cs typeface="Calibri"/>
              </a:rPr>
              <a:t>Starts when someone from company determines that given product needs to be purchased and ends when product has been delivered and payment has been made </a:t>
            </a:r>
            <a:endParaRPr sz="1600" dirty="0">
              <a:latin typeface="Calibri"/>
              <a:cs typeface="Calibri"/>
            </a:endParaRPr>
          </a:p>
          <a:p>
            <a:pPr marL="328930" indent="-31623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28295" algn="l"/>
                <a:tab pos="328930" algn="l"/>
              </a:tabLst>
            </a:pPr>
            <a:r>
              <a:rPr sz="1600" spc="-10" dirty="0">
                <a:latin typeface="Calibri"/>
                <a:cs typeface="Calibri"/>
              </a:rPr>
              <a:t>Application-to-Approval</a:t>
            </a:r>
            <a:endParaRPr lang="en-US" sz="1600" spc="-10" dirty="0">
              <a:latin typeface="Calibri"/>
              <a:cs typeface="Calibri"/>
            </a:endParaRPr>
          </a:p>
          <a:p>
            <a:pPr marL="786130" lvl="1" indent="-316230">
              <a:spcBef>
                <a:spcPts val="25"/>
              </a:spcBef>
              <a:buFont typeface="Arial MT"/>
              <a:buChar char="•"/>
              <a:tabLst>
                <a:tab pos="328295" algn="l"/>
                <a:tab pos="328930" algn="l"/>
              </a:tabLst>
            </a:pPr>
            <a:r>
              <a:rPr lang="en-US" sz="1600" spc="-10" dirty="0">
                <a:latin typeface="Calibri"/>
                <a:cs typeface="Calibri"/>
              </a:rPr>
              <a:t>Starts when someone applies for benefit or privilege and ends when benefit or privilege has either granted or denied</a:t>
            </a:r>
            <a:endParaRPr sz="1600" dirty="0">
              <a:latin typeface="Calibri"/>
              <a:cs typeface="Calibri"/>
            </a:endParaRPr>
          </a:p>
          <a:p>
            <a:pPr marL="328930" indent="-31623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28295" algn="l"/>
                <a:tab pos="328930" algn="l"/>
              </a:tabLst>
            </a:pPr>
            <a:r>
              <a:rPr sz="1600" spc="-10" dirty="0">
                <a:latin typeface="Calibri"/>
                <a:cs typeface="Calibri"/>
              </a:rPr>
              <a:t>Issue-to-Resolution</a:t>
            </a:r>
            <a:endParaRPr lang="en-US" sz="1600" spc="-10" dirty="0">
              <a:latin typeface="Calibri"/>
              <a:cs typeface="Calibri"/>
            </a:endParaRPr>
          </a:p>
          <a:p>
            <a:pPr marL="786130" lvl="1" indent="-316230">
              <a:spcBef>
                <a:spcPts val="25"/>
              </a:spcBef>
              <a:buFont typeface="Arial MT"/>
              <a:buChar char="•"/>
              <a:tabLst>
                <a:tab pos="328295" algn="l"/>
                <a:tab pos="328930" algn="l"/>
              </a:tabLst>
            </a:pPr>
            <a:r>
              <a:rPr lang="en-US" sz="1600" dirty="0">
                <a:latin typeface="Calibri"/>
                <a:cs typeface="Calibri"/>
              </a:rPr>
              <a:t>Starts when customer raises some issue and ends when both customer and supplier agrees that the issue has been resolved 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035" y="0"/>
            <a:ext cx="3739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</a:t>
            </a:r>
            <a:r>
              <a:rPr sz="3200" spc="-20" dirty="0"/>
              <a:t> </a:t>
            </a:r>
            <a:r>
              <a:rPr sz="3200" dirty="0"/>
              <a:t>business</a:t>
            </a:r>
            <a:r>
              <a:rPr sz="3200" spc="-20" dirty="0"/>
              <a:t> </a:t>
            </a:r>
            <a:r>
              <a:rPr sz="3200" spc="-15" dirty="0"/>
              <a:t>process</a:t>
            </a:r>
            <a:r>
              <a:rPr sz="3200" spc="-20" dirty="0"/>
              <a:t> </a:t>
            </a:r>
            <a:r>
              <a:rPr sz="3200" dirty="0"/>
              <a:t>is…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2479" y="1245212"/>
            <a:ext cx="5701665" cy="2524125"/>
            <a:chOff x="2522479" y="1245212"/>
            <a:chExt cx="5701665" cy="2524125"/>
          </a:xfrm>
        </p:grpSpPr>
        <p:sp>
          <p:nvSpPr>
            <p:cNvPr id="3" name="object 3"/>
            <p:cNvSpPr/>
            <p:nvPr/>
          </p:nvSpPr>
          <p:spPr>
            <a:xfrm>
              <a:off x="2528829" y="1251562"/>
              <a:ext cx="5688965" cy="2511425"/>
            </a:xfrm>
            <a:custGeom>
              <a:avLst/>
              <a:gdLst/>
              <a:ahLst/>
              <a:cxnLst/>
              <a:rect l="l" t="t" r="r" b="b"/>
              <a:pathLst>
                <a:path w="5688965" h="2511425">
                  <a:moveTo>
                    <a:pt x="2844311" y="0"/>
                  </a:moveTo>
                  <a:lnTo>
                    <a:pt x="0" y="2510904"/>
                  </a:lnTo>
                  <a:lnTo>
                    <a:pt x="5688623" y="2510904"/>
                  </a:lnTo>
                  <a:lnTo>
                    <a:pt x="2844311" y="0"/>
                  </a:lnTo>
                  <a:close/>
                </a:path>
              </a:pathLst>
            </a:custGeom>
            <a:solidFill>
              <a:srgbClr val="BDDF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2528829" y="1251562"/>
              <a:ext cx="5688965" cy="2511425"/>
            </a:xfrm>
            <a:custGeom>
              <a:avLst/>
              <a:gdLst/>
              <a:ahLst/>
              <a:cxnLst/>
              <a:rect l="l" t="t" r="r" b="b"/>
              <a:pathLst>
                <a:path w="5688965" h="2511425">
                  <a:moveTo>
                    <a:pt x="0" y="2510904"/>
                  </a:moveTo>
                  <a:lnTo>
                    <a:pt x="2844311" y="0"/>
                  </a:lnTo>
                  <a:lnTo>
                    <a:pt x="5688623" y="2510904"/>
                  </a:lnTo>
                  <a:lnTo>
                    <a:pt x="0" y="251090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867808" y="1842848"/>
              <a:ext cx="1036319" cy="433070"/>
            </a:xfrm>
            <a:custGeom>
              <a:avLst/>
              <a:gdLst/>
              <a:ahLst/>
              <a:cxnLst/>
              <a:rect l="l" t="t" r="r" b="b"/>
              <a:pathLst>
                <a:path w="1036320" h="433069">
                  <a:moveTo>
                    <a:pt x="1036205" y="0"/>
                  </a:moveTo>
                  <a:lnTo>
                    <a:pt x="0" y="0"/>
                  </a:lnTo>
                  <a:lnTo>
                    <a:pt x="0" y="432993"/>
                  </a:lnTo>
                  <a:lnTo>
                    <a:pt x="1036205" y="432993"/>
                  </a:lnTo>
                  <a:lnTo>
                    <a:pt x="1036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4867808" y="1842848"/>
              <a:ext cx="1036319" cy="433070"/>
            </a:xfrm>
            <a:custGeom>
              <a:avLst/>
              <a:gdLst/>
              <a:ahLst/>
              <a:cxnLst/>
              <a:rect l="l" t="t" r="r" b="b"/>
              <a:pathLst>
                <a:path w="1036320" h="433069">
                  <a:moveTo>
                    <a:pt x="0" y="0"/>
                  </a:moveTo>
                  <a:lnTo>
                    <a:pt x="1036205" y="0"/>
                  </a:lnTo>
                  <a:lnTo>
                    <a:pt x="1036205" y="432994"/>
                  </a:lnTo>
                  <a:lnTo>
                    <a:pt x="0" y="43299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74158" y="1821179"/>
            <a:ext cx="1023619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5400" marR="19685" indent="1701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latin typeface="Calibri"/>
                <a:cs typeface="Calibri"/>
              </a:rPr>
              <a:t>Strategic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157351" y="2427503"/>
            <a:ext cx="1153160" cy="414655"/>
            <a:chOff x="4157351" y="2427503"/>
            <a:chExt cx="1153160" cy="414655"/>
          </a:xfrm>
        </p:grpSpPr>
        <p:sp>
          <p:nvSpPr>
            <p:cNvPr id="9" name="object 9"/>
            <p:cNvSpPr/>
            <p:nvPr/>
          </p:nvSpPr>
          <p:spPr>
            <a:xfrm>
              <a:off x="4163701" y="2433853"/>
              <a:ext cx="1140460" cy="401955"/>
            </a:xfrm>
            <a:custGeom>
              <a:avLst/>
              <a:gdLst/>
              <a:ahLst/>
              <a:cxnLst/>
              <a:rect l="l" t="t" r="r" b="b"/>
              <a:pathLst>
                <a:path w="1140460" h="401955">
                  <a:moveTo>
                    <a:pt x="1140302" y="0"/>
                  </a:moveTo>
                  <a:lnTo>
                    <a:pt x="0" y="0"/>
                  </a:lnTo>
                  <a:lnTo>
                    <a:pt x="0" y="401881"/>
                  </a:lnTo>
                  <a:lnTo>
                    <a:pt x="1140302" y="401881"/>
                  </a:lnTo>
                  <a:lnTo>
                    <a:pt x="1140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163701" y="2433853"/>
              <a:ext cx="1140460" cy="401955"/>
            </a:xfrm>
            <a:custGeom>
              <a:avLst/>
              <a:gdLst/>
              <a:ahLst/>
              <a:cxnLst/>
              <a:rect l="l" t="t" r="r" b="b"/>
              <a:pathLst>
                <a:path w="1140460" h="401955">
                  <a:moveTo>
                    <a:pt x="0" y="0"/>
                  </a:moveTo>
                  <a:lnTo>
                    <a:pt x="1140302" y="0"/>
                  </a:lnTo>
                  <a:lnTo>
                    <a:pt x="1140302" y="401882"/>
                  </a:lnTo>
                  <a:lnTo>
                    <a:pt x="0" y="4018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70051" y="2406396"/>
            <a:ext cx="1127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Warehouse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70051" y="2622803"/>
            <a:ext cx="1127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0740" y="2990208"/>
            <a:ext cx="1153795" cy="40132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80"/>
              </a:lnSpc>
            </a:pPr>
            <a:r>
              <a:rPr sz="1400" spc="-5" dirty="0">
                <a:latin typeface="Calibri"/>
                <a:cs typeface="Calibri"/>
              </a:rPr>
              <a:t>Suppliers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ts val="1655"/>
              </a:lnSpc>
              <a:spcBef>
                <a:spcPts val="25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22479" y="3835060"/>
            <a:ext cx="5701665" cy="1296035"/>
            <a:chOff x="2522479" y="3835060"/>
            <a:chExt cx="5701665" cy="1296035"/>
          </a:xfrm>
        </p:grpSpPr>
        <p:sp>
          <p:nvSpPr>
            <p:cNvPr id="15" name="object 15"/>
            <p:cNvSpPr/>
            <p:nvPr/>
          </p:nvSpPr>
          <p:spPr>
            <a:xfrm>
              <a:off x="2528829" y="3841410"/>
              <a:ext cx="5688965" cy="1283335"/>
            </a:xfrm>
            <a:custGeom>
              <a:avLst/>
              <a:gdLst/>
              <a:ahLst/>
              <a:cxnLst/>
              <a:rect l="l" t="t" r="r" b="b"/>
              <a:pathLst>
                <a:path w="5688965" h="1283335">
                  <a:moveTo>
                    <a:pt x="5688623" y="0"/>
                  </a:moveTo>
                  <a:lnTo>
                    <a:pt x="0" y="0"/>
                  </a:lnTo>
                  <a:lnTo>
                    <a:pt x="0" y="1283148"/>
                  </a:lnTo>
                  <a:lnTo>
                    <a:pt x="5688623" y="1283148"/>
                  </a:lnTo>
                  <a:lnTo>
                    <a:pt x="5688623" y="0"/>
                  </a:lnTo>
                  <a:close/>
                </a:path>
              </a:pathLst>
            </a:custGeom>
            <a:solidFill>
              <a:srgbClr val="ECAD8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28829" y="3841410"/>
              <a:ext cx="5688965" cy="1283335"/>
            </a:xfrm>
            <a:custGeom>
              <a:avLst/>
              <a:gdLst/>
              <a:ahLst/>
              <a:cxnLst/>
              <a:rect l="l" t="t" r="r" b="b"/>
              <a:pathLst>
                <a:path w="5688965" h="1283335">
                  <a:moveTo>
                    <a:pt x="0" y="0"/>
                  </a:moveTo>
                  <a:lnTo>
                    <a:pt x="5688623" y="0"/>
                  </a:lnTo>
                  <a:lnTo>
                    <a:pt x="5688623" y="1283149"/>
                  </a:lnTo>
                  <a:lnTo>
                    <a:pt x="0" y="12831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412090" y="2423866"/>
            <a:ext cx="1116330" cy="41211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20"/>
              </a:lnSpc>
            </a:pPr>
            <a:r>
              <a:rPr sz="1400" spc="-5" dirty="0">
                <a:latin typeface="Calibri"/>
                <a:cs typeface="Calibri"/>
              </a:rPr>
              <a:t>Logistics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9535" y="3456940"/>
            <a:ext cx="20212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Calibri"/>
                <a:cs typeface="Calibri"/>
              </a:rPr>
              <a:t>Management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processes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51653" y="4150939"/>
            <a:ext cx="4277995" cy="501650"/>
            <a:chOff x="3351653" y="4150939"/>
            <a:chExt cx="4277995" cy="501650"/>
          </a:xfrm>
        </p:grpSpPr>
        <p:sp>
          <p:nvSpPr>
            <p:cNvPr id="20" name="object 20"/>
            <p:cNvSpPr/>
            <p:nvPr/>
          </p:nvSpPr>
          <p:spPr>
            <a:xfrm>
              <a:off x="3358003" y="4157289"/>
              <a:ext cx="4265295" cy="488950"/>
            </a:xfrm>
            <a:custGeom>
              <a:avLst/>
              <a:gdLst/>
              <a:ahLst/>
              <a:cxnLst/>
              <a:rect l="l" t="t" r="r" b="b"/>
              <a:pathLst>
                <a:path w="4265295" h="488950">
                  <a:moveTo>
                    <a:pt x="4020367" y="0"/>
                  </a:moveTo>
                  <a:lnTo>
                    <a:pt x="0" y="0"/>
                  </a:lnTo>
                  <a:lnTo>
                    <a:pt x="0" y="488735"/>
                  </a:lnTo>
                  <a:lnTo>
                    <a:pt x="4020367" y="488735"/>
                  </a:lnTo>
                  <a:lnTo>
                    <a:pt x="4264731" y="244369"/>
                  </a:lnTo>
                  <a:lnTo>
                    <a:pt x="4020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58003" y="4157289"/>
              <a:ext cx="4265295" cy="488950"/>
            </a:xfrm>
            <a:custGeom>
              <a:avLst/>
              <a:gdLst/>
              <a:ahLst/>
              <a:cxnLst/>
              <a:rect l="l" t="t" r="r" b="b"/>
              <a:pathLst>
                <a:path w="4265295" h="488950">
                  <a:moveTo>
                    <a:pt x="0" y="0"/>
                  </a:moveTo>
                  <a:lnTo>
                    <a:pt x="4020368" y="0"/>
                  </a:lnTo>
                  <a:lnTo>
                    <a:pt x="4264732" y="244370"/>
                  </a:lnTo>
                  <a:lnTo>
                    <a:pt x="4020368" y="488736"/>
                  </a:lnTo>
                  <a:lnTo>
                    <a:pt x="0" y="4887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46111" y="4268723"/>
            <a:ext cx="1365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</a:t>
            </a:r>
            <a:r>
              <a:rPr sz="1400" spc="-10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o-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10" dirty="0">
                <a:latin typeface="Calibri"/>
                <a:cs typeface="Calibri"/>
              </a:rPr>
              <a:t>r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ce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22477" y="5185727"/>
            <a:ext cx="5701665" cy="885190"/>
            <a:chOff x="2522477" y="5185727"/>
            <a:chExt cx="5701665" cy="885190"/>
          </a:xfrm>
        </p:grpSpPr>
        <p:sp>
          <p:nvSpPr>
            <p:cNvPr id="24" name="object 24"/>
            <p:cNvSpPr/>
            <p:nvPr/>
          </p:nvSpPr>
          <p:spPr>
            <a:xfrm>
              <a:off x="2528827" y="5192077"/>
              <a:ext cx="5688965" cy="872490"/>
            </a:xfrm>
            <a:custGeom>
              <a:avLst/>
              <a:gdLst/>
              <a:ahLst/>
              <a:cxnLst/>
              <a:rect l="l" t="t" r="r" b="b"/>
              <a:pathLst>
                <a:path w="5688965" h="872489">
                  <a:moveTo>
                    <a:pt x="5688623" y="0"/>
                  </a:moveTo>
                  <a:lnTo>
                    <a:pt x="0" y="0"/>
                  </a:lnTo>
                  <a:lnTo>
                    <a:pt x="0" y="871903"/>
                  </a:lnTo>
                  <a:lnTo>
                    <a:pt x="5688623" y="871903"/>
                  </a:lnTo>
                  <a:lnTo>
                    <a:pt x="5688623" y="0"/>
                  </a:lnTo>
                  <a:close/>
                </a:path>
              </a:pathLst>
            </a:custGeom>
            <a:solidFill>
              <a:srgbClr val="C5E67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528827" y="5192077"/>
              <a:ext cx="5688965" cy="872490"/>
            </a:xfrm>
            <a:custGeom>
              <a:avLst/>
              <a:gdLst/>
              <a:ahLst/>
              <a:cxnLst/>
              <a:rect l="l" t="t" r="r" b="b"/>
              <a:pathLst>
                <a:path w="5688965" h="872489">
                  <a:moveTo>
                    <a:pt x="0" y="0"/>
                  </a:moveTo>
                  <a:lnTo>
                    <a:pt x="5688623" y="0"/>
                  </a:lnTo>
                  <a:lnTo>
                    <a:pt x="5688623" y="871903"/>
                  </a:lnTo>
                  <a:lnTo>
                    <a:pt x="0" y="87190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947327" y="5344478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580"/>
              </a:spcBef>
            </a:pPr>
            <a:r>
              <a:rPr sz="1400" spc="-5" dirty="0">
                <a:latin typeface="Calibri"/>
                <a:cs typeface="Calibri"/>
              </a:rPr>
              <a:t>Finance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43797" y="5342191"/>
            <a:ext cx="1129665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15"/>
              </a:lnSpc>
            </a:pPr>
            <a:r>
              <a:rPr sz="1400" spc="-5" dirty="0">
                <a:latin typeface="Calibri"/>
                <a:cs typeface="Calibri"/>
              </a:rPr>
              <a:t>Indirect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ts val="1595"/>
              </a:lnSpc>
              <a:spcBef>
                <a:spcPts val="25"/>
              </a:spcBef>
            </a:pPr>
            <a:r>
              <a:rPr sz="1400" spc="-10" dirty="0">
                <a:latin typeface="Calibri"/>
                <a:cs typeface="Calibri"/>
              </a:rPr>
              <a:t>procurement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25855" y="5342191"/>
            <a:ext cx="90170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400" spc="-5" dirty="0">
                <a:latin typeface="Calibri"/>
                <a:cs typeface="Calibri"/>
              </a:rPr>
              <a:t>IT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935071" y="5335841"/>
            <a:ext cx="951230" cy="398145"/>
            <a:chOff x="6935071" y="5335841"/>
            <a:chExt cx="951230" cy="398145"/>
          </a:xfrm>
        </p:grpSpPr>
        <p:sp>
          <p:nvSpPr>
            <p:cNvPr id="30" name="object 30"/>
            <p:cNvSpPr/>
            <p:nvPr/>
          </p:nvSpPr>
          <p:spPr>
            <a:xfrm>
              <a:off x="6941421" y="5342191"/>
              <a:ext cx="938530" cy="385445"/>
            </a:xfrm>
            <a:custGeom>
              <a:avLst/>
              <a:gdLst/>
              <a:ahLst/>
              <a:cxnLst/>
              <a:rect l="l" t="t" r="r" b="b"/>
              <a:pathLst>
                <a:path w="938529" h="385445">
                  <a:moveTo>
                    <a:pt x="938489" y="0"/>
                  </a:moveTo>
                  <a:lnTo>
                    <a:pt x="0" y="0"/>
                  </a:lnTo>
                  <a:lnTo>
                    <a:pt x="0" y="385396"/>
                  </a:lnTo>
                  <a:lnTo>
                    <a:pt x="938489" y="385396"/>
                  </a:lnTo>
                  <a:lnTo>
                    <a:pt x="938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941421" y="5342191"/>
              <a:ext cx="938530" cy="385445"/>
            </a:xfrm>
            <a:custGeom>
              <a:avLst/>
              <a:gdLst/>
              <a:ahLst/>
              <a:cxnLst/>
              <a:rect l="l" t="t" r="r" b="b"/>
              <a:pathLst>
                <a:path w="938529" h="385445">
                  <a:moveTo>
                    <a:pt x="0" y="0"/>
                  </a:moveTo>
                  <a:lnTo>
                    <a:pt x="938490" y="0"/>
                  </a:lnTo>
                  <a:lnTo>
                    <a:pt x="938490" y="385397"/>
                  </a:lnTo>
                  <a:lnTo>
                    <a:pt x="0" y="38539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293985" y="5402579"/>
            <a:ext cx="2336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HR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607567" y="4798060"/>
            <a:ext cx="1283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ibri"/>
                <a:cs typeface="Calibri"/>
              </a:rPr>
              <a:t>Core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processes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34298" y="5791708"/>
            <a:ext cx="15703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alibri"/>
                <a:cs typeface="Calibri"/>
              </a:rPr>
              <a:t>Support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processes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40199" y="261213"/>
            <a:ext cx="7458709" cy="10007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3200" spc="-10" dirty="0"/>
              <a:t>Example:</a:t>
            </a:r>
            <a:r>
              <a:rPr sz="3200" spc="5" dirty="0"/>
              <a:t> </a:t>
            </a:r>
            <a:r>
              <a:rPr sz="3200" spc="-15" dirty="0"/>
              <a:t>process</a:t>
            </a:r>
            <a:r>
              <a:rPr sz="3200" spc="-5" dirty="0"/>
              <a:t> </a:t>
            </a:r>
            <a:r>
              <a:rPr sz="3200" spc="-15" dirty="0"/>
              <a:t>architecture</a:t>
            </a:r>
            <a:r>
              <a:rPr sz="3200" dirty="0"/>
              <a:t> &amp; </a:t>
            </a:r>
            <a:r>
              <a:rPr sz="3200" spc="-10" dirty="0"/>
              <a:t>value</a:t>
            </a:r>
            <a:r>
              <a:rPr sz="3200" spc="-5" dirty="0"/>
              <a:t> </a:t>
            </a:r>
            <a:r>
              <a:rPr sz="3200" dirty="0"/>
              <a:t>chains</a:t>
            </a:r>
          </a:p>
          <a:p>
            <a:pPr marL="836930">
              <a:lnSpc>
                <a:spcPct val="100000"/>
              </a:lnSpc>
              <a:spcBef>
                <a:spcPts val="555"/>
              </a:spcBef>
            </a:pP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Wholesaler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12090" y="2975204"/>
            <a:ext cx="1116330" cy="43307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95"/>
              </a:lnSpc>
            </a:pPr>
            <a:r>
              <a:rPr sz="1400" spc="-5" dirty="0">
                <a:latin typeface="Calibri"/>
                <a:cs typeface="Calibri"/>
              </a:rPr>
              <a:t>Demand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729193" y="3810802"/>
            <a:ext cx="1805939" cy="1723389"/>
            <a:chOff x="7729193" y="3810802"/>
            <a:chExt cx="1805939" cy="1723389"/>
          </a:xfrm>
        </p:grpSpPr>
        <p:sp>
          <p:nvSpPr>
            <p:cNvPr id="38" name="object 38"/>
            <p:cNvSpPr/>
            <p:nvPr/>
          </p:nvSpPr>
          <p:spPr>
            <a:xfrm>
              <a:off x="7735543" y="3817152"/>
              <a:ext cx="1793239" cy="1710689"/>
            </a:xfrm>
            <a:custGeom>
              <a:avLst/>
              <a:gdLst/>
              <a:ahLst/>
              <a:cxnLst/>
              <a:rect l="l" t="t" r="r" b="b"/>
              <a:pathLst>
                <a:path w="1793240" h="1710689">
                  <a:moveTo>
                    <a:pt x="934584" y="1232602"/>
                  </a:moveTo>
                  <a:lnTo>
                    <a:pt x="566647" y="1232602"/>
                  </a:lnTo>
                  <a:lnTo>
                    <a:pt x="0" y="1710543"/>
                  </a:lnTo>
                  <a:lnTo>
                    <a:pt x="934584" y="1232602"/>
                  </a:lnTo>
                  <a:close/>
                </a:path>
                <a:path w="1793240" h="1710689">
                  <a:moveTo>
                    <a:pt x="1587666" y="0"/>
                  </a:moveTo>
                  <a:lnTo>
                    <a:pt x="526793" y="0"/>
                  </a:lnTo>
                  <a:lnTo>
                    <a:pt x="479688" y="5425"/>
                  </a:lnTo>
                  <a:lnTo>
                    <a:pt x="436446" y="20881"/>
                  </a:lnTo>
                  <a:lnTo>
                    <a:pt x="398302" y="45132"/>
                  </a:lnTo>
                  <a:lnTo>
                    <a:pt x="366487" y="76947"/>
                  </a:lnTo>
                  <a:lnTo>
                    <a:pt x="342236" y="115092"/>
                  </a:lnTo>
                  <a:lnTo>
                    <a:pt x="326781" y="158333"/>
                  </a:lnTo>
                  <a:lnTo>
                    <a:pt x="321355" y="205439"/>
                  </a:lnTo>
                  <a:lnTo>
                    <a:pt x="321356" y="1027168"/>
                  </a:lnTo>
                  <a:lnTo>
                    <a:pt x="326781" y="1074269"/>
                  </a:lnTo>
                  <a:lnTo>
                    <a:pt x="342236" y="1117511"/>
                  </a:lnTo>
                  <a:lnTo>
                    <a:pt x="366487" y="1155655"/>
                  </a:lnTo>
                  <a:lnTo>
                    <a:pt x="398302" y="1187470"/>
                  </a:lnTo>
                  <a:lnTo>
                    <a:pt x="436446" y="1211721"/>
                  </a:lnTo>
                  <a:lnTo>
                    <a:pt x="479688" y="1227176"/>
                  </a:lnTo>
                  <a:lnTo>
                    <a:pt x="526793" y="1232602"/>
                  </a:lnTo>
                  <a:lnTo>
                    <a:pt x="1587666" y="1232602"/>
                  </a:lnTo>
                  <a:lnTo>
                    <a:pt x="1634771" y="1227176"/>
                  </a:lnTo>
                  <a:lnTo>
                    <a:pt x="1678012" y="1211721"/>
                  </a:lnTo>
                  <a:lnTo>
                    <a:pt x="1716157" y="1187470"/>
                  </a:lnTo>
                  <a:lnTo>
                    <a:pt x="1747971" y="1155655"/>
                  </a:lnTo>
                  <a:lnTo>
                    <a:pt x="1772223" y="1117511"/>
                  </a:lnTo>
                  <a:lnTo>
                    <a:pt x="1787678" y="1074269"/>
                  </a:lnTo>
                  <a:lnTo>
                    <a:pt x="1793103" y="1027168"/>
                  </a:lnTo>
                  <a:lnTo>
                    <a:pt x="1793104" y="205439"/>
                  </a:lnTo>
                  <a:lnTo>
                    <a:pt x="1787678" y="158333"/>
                  </a:lnTo>
                  <a:lnTo>
                    <a:pt x="1772223" y="115092"/>
                  </a:lnTo>
                  <a:lnTo>
                    <a:pt x="1747971" y="76947"/>
                  </a:lnTo>
                  <a:lnTo>
                    <a:pt x="1716157" y="45132"/>
                  </a:lnTo>
                  <a:lnTo>
                    <a:pt x="1678012" y="20881"/>
                  </a:lnTo>
                  <a:lnTo>
                    <a:pt x="1634771" y="5425"/>
                  </a:lnTo>
                  <a:lnTo>
                    <a:pt x="1587666" y="0"/>
                  </a:lnTo>
                  <a:close/>
                </a:path>
              </a:pathLst>
            </a:custGeom>
            <a:solidFill>
              <a:srgbClr val="DEEF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735543" y="3817152"/>
              <a:ext cx="1793239" cy="1710689"/>
            </a:xfrm>
            <a:custGeom>
              <a:avLst/>
              <a:gdLst/>
              <a:ahLst/>
              <a:cxnLst/>
              <a:rect l="l" t="t" r="r" b="b"/>
              <a:pathLst>
                <a:path w="1793240" h="1710689">
                  <a:moveTo>
                    <a:pt x="321356" y="205438"/>
                  </a:moveTo>
                  <a:lnTo>
                    <a:pt x="326781" y="158333"/>
                  </a:lnTo>
                  <a:lnTo>
                    <a:pt x="342236" y="115091"/>
                  </a:lnTo>
                  <a:lnTo>
                    <a:pt x="366488" y="76947"/>
                  </a:lnTo>
                  <a:lnTo>
                    <a:pt x="398303" y="45132"/>
                  </a:lnTo>
                  <a:lnTo>
                    <a:pt x="436447" y="20880"/>
                  </a:lnTo>
                  <a:lnTo>
                    <a:pt x="479689" y="5425"/>
                  </a:lnTo>
                  <a:lnTo>
                    <a:pt x="526794" y="0"/>
                  </a:lnTo>
                  <a:lnTo>
                    <a:pt x="566647" y="0"/>
                  </a:lnTo>
                  <a:lnTo>
                    <a:pt x="934584" y="0"/>
                  </a:lnTo>
                  <a:lnTo>
                    <a:pt x="1587667" y="0"/>
                  </a:lnTo>
                  <a:lnTo>
                    <a:pt x="1634771" y="5425"/>
                  </a:lnTo>
                  <a:lnTo>
                    <a:pt x="1678013" y="20880"/>
                  </a:lnTo>
                  <a:lnTo>
                    <a:pt x="1716157" y="45132"/>
                  </a:lnTo>
                  <a:lnTo>
                    <a:pt x="1747972" y="76947"/>
                  </a:lnTo>
                  <a:lnTo>
                    <a:pt x="1772224" y="115091"/>
                  </a:lnTo>
                  <a:lnTo>
                    <a:pt x="1787679" y="158333"/>
                  </a:lnTo>
                  <a:lnTo>
                    <a:pt x="1793105" y="205438"/>
                  </a:lnTo>
                  <a:lnTo>
                    <a:pt x="1793105" y="719018"/>
                  </a:lnTo>
                  <a:lnTo>
                    <a:pt x="1793105" y="1027169"/>
                  </a:lnTo>
                  <a:lnTo>
                    <a:pt x="1787679" y="1074268"/>
                  </a:lnTo>
                  <a:lnTo>
                    <a:pt x="1772224" y="1117510"/>
                  </a:lnTo>
                  <a:lnTo>
                    <a:pt x="1747972" y="1155654"/>
                  </a:lnTo>
                  <a:lnTo>
                    <a:pt x="1716157" y="1187469"/>
                  </a:lnTo>
                  <a:lnTo>
                    <a:pt x="1678013" y="1211721"/>
                  </a:lnTo>
                  <a:lnTo>
                    <a:pt x="1634771" y="1227176"/>
                  </a:lnTo>
                  <a:lnTo>
                    <a:pt x="1587667" y="1232602"/>
                  </a:lnTo>
                  <a:lnTo>
                    <a:pt x="934584" y="1232602"/>
                  </a:lnTo>
                  <a:lnTo>
                    <a:pt x="0" y="1710544"/>
                  </a:lnTo>
                  <a:lnTo>
                    <a:pt x="566647" y="1232602"/>
                  </a:lnTo>
                  <a:lnTo>
                    <a:pt x="526794" y="1232602"/>
                  </a:lnTo>
                  <a:lnTo>
                    <a:pt x="479689" y="1227176"/>
                  </a:lnTo>
                  <a:lnTo>
                    <a:pt x="436447" y="1211721"/>
                  </a:lnTo>
                  <a:lnTo>
                    <a:pt x="398303" y="1187469"/>
                  </a:lnTo>
                  <a:lnTo>
                    <a:pt x="366488" y="1155654"/>
                  </a:lnTo>
                  <a:lnTo>
                    <a:pt x="342236" y="1117510"/>
                  </a:lnTo>
                  <a:lnTo>
                    <a:pt x="326781" y="1074268"/>
                  </a:lnTo>
                  <a:lnTo>
                    <a:pt x="321356" y="1027164"/>
                  </a:lnTo>
                  <a:lnTo>
                    <a:pt x="321356" y="719018"/>
                  </a:lnTo>
                  <a:lnTo>
                    <a:pt x="321356" y="20543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269183" y="3894835"/>
            <a:ext cx="1045210" cy="8699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algn="ctr">
              <a:lnSpc>
                <a:spcPct val="103899"/>
              </a:lnSpc>
              <a:spcBef>
                <a:spcPts val="15"/>
              </a:spcBef>
            </a:pPr>
            <a:r>
              <a:rPr sz="1800" b="1" spc="5" dirty="0">
                <a:latin typeface="Calibri"/>
                <a:cs typeface="Calibri"/>
              </a:rPr>
              <a:t>Box</a:t>
            </a:r>
            <a:r>
              <a:rPr sz="1800" spc="5" dirty="0">
                <a:latin typeface="Calibri"/>
                <a:cs typeface="Calibri"/>
              </a:rPr>
              <a:t>: </a:t>
            </a:r>
            <a:r>
              <a:rPr sz="1800" spc="10" dirty="0">
                <a:latin typeface="Calibri"/>
                <a:cs typeface="Calibri"/>
              </a:rPr>
              <a:t> groups 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25" dirty="0">
                <a:latin typeface="Calibri"/>
                <a:cs typeface="Calibri"/>
              </a:rPr>
              <a:t>o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e</a:t>
            </a:r>
            <a:r>
              <a:rPr sz="1800" spc="20" dirty="0">
                <a:latin typeface="Calibri"/>
                <a:cs typeface="Calibri"/>
              </a:rPr>
              <a:t>ss</a:t>
            </a:r>
            <a:r>
              <a:rPr sz="1800" spc="15" dirty="0">
                <a:latin typeface="Calibri"/>
                <a:cs typeface="Calibri"/>
              </a:rPr>
              <a:t>e</a:t>
            </a:r>
            <a:r>
              <a:rPr sz="1800" spc="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/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196793" y="4745228"/>
            <a:ext cx="1189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Calibri"/>
                <a:cs typeface="Calibri"/>
              </a:rPr>
              <a:t>value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chains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649473" y="3719099"/>
            <a:ext cx="1854200" cy="1026160"/>
            <a:chOff x="1649473" y="3719099"/>
            <a:chExt cx="1854200" cy="1026160"/>
          </a:xfrm>
        </p:grpSpPr>
        <p:sp>
          <p:nvSpPr>
            <p:cNvPr id="43" name="object 43"/>
            <p:cNvSpPr/>
            <p:nvPr/>
          </p:nvSpPr>
          <p:spPr>
            <a:xfrm>
              <a:off x="1655823" y="3725449"/>
              <a:ext cx="1841500" cy="1013460"/>
            </a:xfrm>
            <a:custGeom>
              <a:avLst/>
              <a:gdLst/>
              <a:ahLst/>
              <a:cxnLst/>
              <a:rect l="l" t="t" r="r" b="b"/>
              <a:pathLst>
                <a:path w="1841500" h="1013460">
                  <a:moveTo>
                    <a:pt x="1309183" y="0"/>
                  </a:moveTo>
                  <a:lnTo>
                    <a:pt x="168818" y="0"/>
                  </a:lnTo>
                  <a:lnTo>
                    <a:pt x="123939" y="6030"/>
                  </a:lnTo>
                  <a:lnTo>
                    <a:pt x="83612" y="23048"/>
                  </a:lnTo>
                  <a:lnTo>
                    <a:pt x="49445" y="49445"/>
                  </a:lnTo>
                  <a:lnTo>
                    <a:pt x="23048" y="83612"/>
                  </a:lnTo>
                  <a:lnTo>
                    <a:pt x="6030" y="123939"/>
                  </a:lnTo>
                  <a:lnTo>
                    <a:pt x="0" y="168818"/>
                  </a:lnTo>
                  <a:lnTo>
                    <a:pt x="0" y="844075"/>
                  </a:lnTo>
                  <a:lnTo>
                    <a:pt x="6030" y="888949"/>
                  </a:lnTo>
                  <a:lnTo>
                    <a:pt x="23048" y="929276"/>
                  </a:lnTo>
                  <a:lnTo>
                    <a:pt x="49445" y="963443"/>
                  </a:lnTo>
                  <a:lnTo>
                    <a:pt x="83612" y="989840"/>
                  </a:lnTo>
                  <a:lnTo>
                    <a:pt x="123939" y="1006858"/>
                  </a:lnTo>
                  <a:lnTo>
                    <a:pt x="168818" y="1012888"/>
                  </a:lnTo>
                  <a:lnTo>
                    <a:pt x="1309183" y="1012888"/>
                  </a:lnTo>
                  <a:lnTo>
                    <a:pt x="1354061" y="1006858"/>
                  </a:lnTo>
                  <a:lnTo>
                    <a:pt x="1394388" y="989840"/>
                  </a:lnTo>
                  <a:lnTo>
                    <a:pt x="1428554" y="963443"/>
                  </a:lnTo>
                  <a:lnTo>
                    <a:pt x="1454951" y="929276"/>
                  </a:lnTo>
                  <a:lnTo>
                    <a:pt x="1471970" y="888949"/>
                  </a:lnTo>
                  <a:lnTo>
                    <a:pt x="1478009" y="844071"/>
                  </a:lnTo>
                  <a:lnTo>
                    <a:pt x="1841469" y="685887"/>
                  </a:lnTo>
                  <a:lnTo>
                    <a:pt x="1478000" y="590852"/>
                  </a:lnTo>
                  <a:lnTo>
                    <a:pt x="1478000" y="168818"/>
                  </a:lnTo>
                  <a:lnTo>
                    <a:pt x="1471970" y="123939"/>
                  </a:lnTo>
                  <a:lnTo>
                    <a:pt x="1454951" y="83612"/>
                  </a:lnTo>
                  <a:lnTo>
                    <a:pt x="1428554" y="49445"/>
                  </a:lnTo>
                  <a:lnTo>
                    <a:pt x="1394388" y="23048"/>
                  </a:lnTo>
                  <a:lnTo>
                    <a:pt x="1354061" y="6030"/>
                  </a:lnTo>
                  <a:lnTo>
                    <a:pt x="1309183" y="0"/>
                  </a:lnTo>
                  <a:close/>
                </a:path>
              </a:pathLst>
            </a:custGeom>
            <a:solidFill>
              <a:srgbClr val="DEEF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5823" y="3725449"/>
              <a:ext cx="1841500" cy="1013460"/>
            </a:xfrm>
            <a:custGeom>
              <a:avLst/>
              <a:gdLst/>
              <a:ahLst/>
              <a:cxnLst/>
              <a:rect l="l" t="t" r="r" b="b"/>
              <a:pathLst>
                <a:path w="1841500" h="1013460">
                  <a:moveTo>
                    <a:pt x="0" y="168817"/>
                  </a:moveTo>
                  <a:lnTo>
                    <a:pt x="6030" y="123939"/>
                  </a:lnTo>
                  <a:lnTo>
                    <a:pt x="23048" y="83612"/>
                  </a:lnTo>
                  <a:lnTo>
                    <a:pt x="49445" y="49445"/>
                  </a:lnTo>
                  <a:lnTo>
                    <a:pt x="83612" y="23048"/>
                  </a:lnTo>
                  <a:lnTo>
                    <a:pt x="123939" y="6030"/>
                  </a:lnTo>
                  <a:lnTo>
                    <a:pt x="168817" y="0"/>
                  </a:lnTo>
                  <a:lnTo>
                    <a:pt x="862166" y="0"/>
                  </a:lnTo>
                  <a:lnTo>
                    <a:pt x="1231667" y="0"/>
                  </a:lnTo>
                  <a:lnTo>
                    <a:pt x="1309182" y="0"/>
                  </a:lnTo>
                  <a:lnTo>
                    <a:pt x="1354060" y="6030"/>
                  </a:lnTo>
                  <a:lnTo>
                    <a:pt x="1394387" y="23048"/>
                  </a:lnTo>
                  <a:lnTo>
                    <a:pt x="1428554" y="49445"/>
                  </a:lnTo>
                  <a:lnTo>
                    <a:pt x="1454951" y="83612"/>
                  </a:lnTo>
                  <a:lnTo>
                    <a:pt x="1471969" y="123939"/>
                  </a:lnTo>
                  <a:lnTo>
                    <a:pt x="1478000" y="168817"/>
                  </a:lnTo>
                  <a:lnTo>
                    <a:pt x="1478000" y="590851"/>
                  </a:lnTo>
                  <a:lnTo>
                    <a:pt x="1841469" y="685887"/>
                  </a:lnTo>
                  <a:lnTo>
                    <a:pt x="1478000" y="844074"/>
                  </a:lnTo>
                  <a:lnTo>
                    <a:pt x="1471969" y="888949"/>
                  </a:lnTo>
                  <a:lnTo>
                    <a:pt x="1454951" y="929276"/>
                  </a:lnTo>
                  <a:lnTo>
                    <a:pt x="1428554" y="963443"/>
                  </a:lnTo>
                  <a:lnTo>
                    <a:pt x="1394387" y="989840"/>
                  </a:lnTo>
                  <a:lnTo>
                    <a:pt x="1354060" y="1006858"/>
                  </a:lnTo>
                  <a:lnTo>
                    <a:pt x="1309182" y="1012889"/>
                  </a:lnTo>
                  <a:lnTo>
                    <a:pt x="1231667" y="1012889"/>
                  </a:lnTo>
                  <a:lnTo>
                    <a:pt x="862166" y="1012889"/>
                  </a:lnTo>
                  <a:lnTo>
                    <a:pt x="168817" y="1012889"/>
                  </a:lnTo>
                  <a:lnTo>
                    <a:pt x="123939" y="1006858"/>
                  </a:lnTo>
                  <a:lnTo>
                    <a:pt x="83612" y="989840"/>
                  </a:lnTo>
                  <a:lnTo>
                    <a:pt x="49445" y="963443"/>
                  </a:lnTo>
                  <a:lnTo>
                    <a:pt x="23048" y="929276"/>
                  </a:lnTo>
                  <a:lnTo>
                    <a:pt x="6030" y="888949"/>
                  </a:lnTo>
                  <a:lnTo>
                    <a:pt x="0" y="844071"/>
                  </a:lnTo>
                  <a:lnTo>
                    <a:pt x="0" y="590851"/>
                  </a:lnTo>
                  <a:lnTo>
                    <a:pt x="0" y="16881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844881" y="3791204"/>
            <a:ext cx="1096645" cy="87312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 indent="101600" algn="just">
              <a:lnSpc>
                <a:spcPct val="104400"/>
              </a:lnSpc>
              <a:spcBef>
                <a:spcPts val="5"/>
              </a:spcBef>
            </a:pPr>
            <a:r>
              <a:rPr sz="1800" b="1" spc="10" dirty="0">
                <a:latin typeface="Calibri"/>
                <a:cs typeface="Calibri"/>
              </a:rPr>
              <a:t>Chevron</a:t>
            </a:r>
            <a:r>
              <a:rPr sz="1800" spc="10" dirty="0">
                <a:latin typeface="Calibri"/>
                <a:cs typeface="Calibri"/>
              </a:rPr>
              <a:t>: 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collapsed 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value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chain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97363" y="3950613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585"/>
              </a:spcBef>
            </a:pPr>
            <a:r>
              <a:rPr sz="1400" spc="-5" dirty="0">
                <a:latin typeface="Calibri"/>
                <a:cs typeface="Calibri"/>
              </a:rPr>
              <a:t>Sales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377515" y="3961292"/>
            <a:ext cx="1129665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15"/>
              </a:lnSpc>
            </a:pPr>
            <a:r>
              <a:rPr sz="1400" spc="-5" dirty="0">
                <a:latin typeface="Calibri"/>
                <a:cs typeface="Calibri"/>
              </a:rPr>
              <a:t>Direct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ts val="1595"/>
              </a:lnSpc>
              <a:spcBef>
                <a:spcPts val="25"/>
              </a:spcBef>
            </a:pPr>
            <a:r>
              <a:rPr sz="1400" spc="-10" dirty="0">
                <a:latin typeface="Calibri"/>
                <a:cs typeface="Calibri"/>
              </a:rPr>
              <a:t>procurement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54719" y="3950611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85"/>
              </a:spcBef>
            </a:pPr>
            <a:r>
              <a:rPr sz="1400" spc="-5" dirty="0">
                <a:latin typeface="Calibri"/>
                <a:cs typeface="Calibri"/>
              </a:rPr>
              <a:t>Distribution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672818" y="4589204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575"/>
              </a:spcBef>
            </a:pPr>
            <a:r>
              <a:rPr sz="1400" spc="-5" dirty="0">
                <a:latin typeface="Calibri"/>
                <a:cs typeface="Calibri"/>
              </a:rPr>
              <a:t>Service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15462" y="4589204"/>
            <a:ext cx="923290" cy="3854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575"/>
              </a:spcBef>
            </a:pPr>
            <a:r>
              <a:rPr sz="1400" spc="-10" dirty="0">
                <a:latin typeface="Calibri"/>
                <a:cs typeface="Calibri"/>
              </a:rPr>
              <a:t>Marketing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09981"/>
            <a:ext cx="6912609" cy="92138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200" spc="-10" dirty="0"/>
              <a:t>Alternative:</a:t>
            </a:r>
            <a:r>
              <a:rPr sz="3200" dirty="0"/>
              <a:t> </a:t>
            </a:r>
            <a:r>
              <a:rPr sz="3200" spc="-15" dirty="0"/>
              <a:t>process</a:t>
            </a:r>
            <a:r>
              <a:rPr sz="3200" spc="-5" dirty="0"/>
              <a:t> </a:t>
            </a:r>
            <a:r>
              <a:rPr sz="3200" spc="-15" dirty="0"/>
              <a:t>architecture </a:t>
            </a:r>
            <a:r>
              <a:rPr sz="3200" dirty="0"/>
              <a:t>–</a:t>
            </a:r>
            <a:r>
              <a:rPr sz="3200" spc="5" dirty="0"/>
              <a:t> </a:t>
            </a:r>
            <a:r>
              <a:rPr sz="3200" spc="-10" dirty="0"/>
              <a:t>groups</a:t>
            </a:r>
            <a:endParaRPr sz="3200" dirty="0"/>
          </a:p>
          <a:p>
            <a:pPr marL="895985">
              <a:lnSpc>
                <a:spcPct val="100000"/>
              </a:lnSpc>
              <a:spcBef>
                <a:spcPts val="310"/>
              </a:spcBef>
            </a:pPr>
            <a:r>
              <a:rPr sz="2000" b="1" spc="-5" dirty="0">
                <a:solidFill>
                  <a:srgbClr val="000000"/>
                </a:solidFill>
                <a:latin typeface="Calibri"/>
                <a:cs typeface="Calibri"/>
              </a:rPr>
              <a:t>Consultancy</a:t>
            </a:r>
            <a:r>
              <a:rPr sz="2000" b="1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00"/>
                </a:solidFill>
                <a:latin typeface="Calibri"/>
                <a:cs typeface="Calibri"/>
              </a:rPr>
              <a:t>Firm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0830" y="1736588"/>
            <a:ext cx="885825" cy="3568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30" dirty="0">
                <a:latin typeface="Arial"/>
                <a:cs typeface="Arial"/>
              </a:rPr>
              <a:t>Management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50" b="1" spc="25" dirty="0">
                <a:latin typeface="Arial"/>
                <a:cs typeface="Arial"/>
              </a:rPr>
              <a:t>processes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75126" y="1480468"/>
            <a:ext cx="5703570" cy="807720"/>
            <a:chOff x="2775126" y="1480468"/>
            <a:chExt cx="5703570" cy="807720"/>
          </a:xfrm>
        </p:grpSpPr>
        <p:sp>
          <p:nvSpPr>
            <p:cNvPr id="5" name="object 5"/>
            <p:cNvSpPr/>
            <p:nvPr/>
          </p:nvSpPr>
          <p:spPr>
            <a:xfrm>
              <a:off x="2778936" y="1484278"/>
              <a:ext cx="5695950" cy="800100"/>
            </a:xfrm>
            <a:custGeom>
              <a:avLst/>
              <a:gdLst/>
              <a:ahLst/>
              <a:cxnLst/>
              <a:rect l="l" t="t" r="r" b="b"/>
              <a:pathLst>
                <a:path w="5695950" h="800100">
                  <a:moveTo>
                    <a:pt x="5650282" y="0"/>
                  </a:moveTo>
                  <a:lnTo>
                    <a:pt x="45203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45" y="772351"/>
                  </a:lnTo>
                  <a:lnTo>
                    <a:pt x="13221" y="786472"/>
                  </a:lnTo>
                  <a:lnTo>
                    <a:pt x="27587" y="796003"/>
                  </a:lnTo>
                  <a:lnTo>
                    <a:pt x="45203" y="799501"/>
                  </a:lnTo>
                  <a:lnTo>
                    <a:pt x="5650282" y="799501"/>
                  </a:lnTo>
                  <a:lnTo>
                    <a:pt x="5667854" y="796003"/>
                  </a:lnTo>
                  <a:lnTo>
                    <a:pt x="5682224" y="786472"/>
                  </a:lnTo>
                  <a:lnTo>
                    <a:pt x="5691924" y="772351"/>
                  </a:lnTo>
                  <a:lnTo>
                    <a:pt x="5695483" y="755084"/>
                  </a:lnTo>
                  <a:lnTo>
                    <a:pt x="5695483" y="44416"/>
                  </a:lnTo>
                  <a:lnTo>
                    <a:pt x="5691924" y="27108"/>
                  </a:lnTo>
                  <a:lnTo>
                    <a:pt x="5682224" y="12992"/>
                  </a:lnTo>
                  <a:lnTo>
                    <a:pt x="5667854" y="3484"/>
                  </a:lnTo>
                  <a:lnTo>
                    <a:pt x="5650282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778936" y="1484278"/>
              <a:ext cx="5695950" cy="800100"/>
            </a:xfrm>
            <a:custGeom>
              <a:avLst/>
              <a:gdLst/>
              <a:ahLst/>
              <a:cxnLst/>
              <a:rect l="l" t="t" r="r" b="b"/>
              <a:pathLst>
                <a:path w="5695950" h="800100">
                  <a:moveTo>
                    <a:pt x="45202" y="799501"/>
                  </a:moveTo>
                  <a:lnTo>
                    <a:pt x="5650281" y="799501"/>
                  </a:lnTo>
                  <a:lnTo>
                    <a:pt x="5667854" y="796003"/>
                  </a:lnTo>
                  <a:lnTo>
                    <a:pt x="5682224" y="786472"/>
                  </a:lnTo>
                  <a:lnTo>
                    <a:pt x="5691924" y="772351"/>
                  </a:lnTo>
                  <a:lnTo>
                    <a:pt x="5695484" y="755084"/>
                  </a:lnTo>
                  <a:lnTo>
                    <a:pt x="5695484" y="44416"/>
                  </a:lnTo>
                  <a:lnTo>
                    <a:pt x="5691924" y="27108"/>
                  </a:lnTo>
                  <a:lnTo>
                    <a:pt x="5682224" y="12991"/>
                  </a:lnTo>
                  <a:lnTo>
                    <a:pt x="5667854" y="3483"/>
                  </a:lnTo>
                  <a:lnTo>
                    <a:pt x="5650281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45" y="772351"/>
                  </a:lnTo>
                  <a:lnTo>
                    <a:pt x="13221" y="786472"/>
                  </a:lnTo>
                  <a:lnTo>
                    <a:pt x="27587" y="796003"/>
                  </a:lnTo>
                  <a:lnTo>
                    <a:pt x="45202" y="799501"/>
                  </a:lnTo>
                  <a:close/>
                </a:path>
              </a:pathLst>
            </a:custGeom>
            <a:ln w="71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2959745" y="1661944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858843" y="0"/>
                  </a:moveTo>
                  <a:lnTo>
                    <a:pt x="45203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1"/>
                  </a:lnTo>
                  <a:lnTo>
                    <a:pt x="3545" y="417018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3" y="444167"/>
                  </a:lnTo>
                  <a:lnTo>
                    <a:pt x="858843" y="444167"/>
                  </a:lnTo>
                  <a:lnTo>
                    <a:pt x="876415" y="440669"/>
                  </a:lnTo>
                  <a:lnTo>
                    <a:pt x="890786" y="431138"/>
                  </a:lnTo>
                  <a:lnTo>
                    <a:pt x="900486" y="417018"/>
                  </a:lnTo>
                  <a:lnTo>
                    <a:pt x="904045" y="399751"/>
                  </a:lnTo>
                  <a:lnTo>
                    <a:pt x="904045" y="44416"/>
                  </a:lnTo>
                  <a:lnTo>
                    <a:pt x="900486" y="27108"/>
                  </a:lnTo>
                  <a:lnTo>
                    <a:pt x="890786" y="12992"/>
                  </a:lnTo>
                  <a:lnTo>
                    <a:pt x="876415" y="3484"/>
                  </a:lnTo>
                  <a:lnTo>
                    <a:pt x="8588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2959745" y="1661945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69"/>
                  </a:lnTo>
                  <a:lnTo>
                    <a:pt x="890785" y="431138"/>
                  </a:lnTo>
                  <a:lnTo>
                    <a:pt x="900485" y="417017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17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96059" y="1681896"/>
            <a:ext cx="432434" cy="383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1.1</a:t>
            </a:r>
            <a:endParaRPr sz="800" dirty="0">
              <a:latin typeface="Arial MT"/>
              <a:cs typeface="Arial MT"/>
            </a:endParaRPr>
          </a:p>
          <a:p>
            <a:pPr marL="12700" marR="5080" indent="2540" algn="ctr">
              <a:lnSpc>
                <a:spcPts val="930"/>
              </a:lnSpc>
              <a:spcBef>
                <a:spcPts val="45"/>
              </a:spcBef>
            </a:pPr>
            <a:r>
              <a:rPr sz="800" dirty="0">
                <a:latin typeface="Arial MT"/>
                <a:cs typeface="Arial MT"/>
              </a:rPr>
              <a:t>Pl</a:t>
            </a:r>
            <a:r>
              <a:rPr sz="800" spc="-35" dirty="0">
                <a:latin typeface="Arial MT"/>
                <a:cs typeface="Arial MT"/>
              </a:rPr>
              <a:t>a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he  </a:t>
            </a:r>
            <a:r>
              <a:rPr sz="800" dirty="0">
                <a:latin typeface="Arial MT"/>
                <a:cs typeface="Arial MT"/>
              </a:rPr>
              <a:t>B</a:t>
            </a:r>
            <a:r>
              <a:rPr sz="800" spc="-35" dirty="0">
                <a:latin typeface="Arial MT"/>
                <a:cs typeface="Arial MT"/>
              </a:rPr>
              <a:t>u</a:t>
            </a:r>
            <a:r>
              <a:rPr sz="800" spc="10" dirty="0">
                <a:latin typeface="Arial MT"/>
                <a:cs typeface="Arial MT"/>
              </a:rPr>
              <a:t>s</a:t>
            </a:r>
            <a:r>
              <a:rPr sz="800" spc="-5" dirty="0">
                <a:latin typeface="Arial MT"/>
                <a:cs typeface="Arial MT"/>
              </a:rPr>
              <a:t>i</a:t>
            </a:r>
            <a:r>
              <a:rPr sz="800" spc="-3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e</a:t>
            </a:r>
            <a:r>
              <a:rPr sz="800" spc="-20" dirty="0">
                <a:latin typeface="Arial MT"/>
                <a:cs typeface="Arial MT"/>
              </a:rPr>
              <a:t>s</a:t>
            </a:r>
            <a:r>
              <a:rPr sz="800" dirty="0">
                <a:latin typeface="Arial MT"/>
                <a:cs typeface="Arial MT"/>
              </a:rPr>
              <a:t>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4040789" y="1658135"/>
            <a:ext cx="911860" cy="452120"/>
            <a:chOff x="4040789" y="1658135"/>
            <a:chExt cx="911860" cy="452120"/>
          </a:xfrm>
        </p:grpSpPr>
        <p:sp>
          <p:nvSpPr>
            <p:cNvPr id="11" name="object 11"/>
            <p:cNvSpPr/>
            <p:nvPr/>
          </p:nvSpPr>
          <p:spPr>
            <a:xfrm>
              <a:off x="4044599" y="1661944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858843" y="0"/>
                  </a:moveTo>
                  <a:lnTo>
                    <a:pt x="45203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1"/>
                  </a:lnTo>
                  <a:lnTo>
                    <a:pt x="3545" y="417018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3" y="444167"/>
                  </a:lnTo>
                  <a:lnTo>
                    <a:pt x="858843" y="444167"/>
                  </a:lnTo>
                  <a:lnTo>
                    <a:pt x="876415" y="440669"/>
                  </a:lnTo>
                  <a:lnTo>
                    <a:pt x="890786" y="431138"/>
                  </a:lnTo>
                  <a:lnTo>
                    <a:pt x="900486" y="417018"/>
                  </a:lnTo>
                  <a:lnTo>
                    <a:pt x="904045" y="399751"/>
                  </a:lnTo>
                  <a:lnTo>
                    <a:pt x="904045" y="44416"/>
                  </a:lnTo>
                  <a:lnTo>
                    <a:pt x="900486" y="27108"/>
                  </a:lnTo>
                  <a:lnTo>
                    <a:pt x="890786" y="12992"/>
                  </a:lnTo>
                  <a:lnTo>
                    <a:pt x="876415" y="3484"/>
                  </a:lnTo>
                  <a:lnTo>
                    <a:pt x="8588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4599" y="1661945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69"/>
                  </a:lnTo>
                  <a:lnTo>
                    <a:pt x="890785" y="431138"/>
                  </a:lnTo>
                  <a:lnTo>
                    <a:pt x="900485" y="417017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17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36615" y="1681896"/>
            <a:ext cx="521970" cy="383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05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1.2</a:t>
            </a:r>
            <a:endParaRPr sz="800" dirty="0">
              <a:latin typeface="Arial MT"/>
              <a:cs typeface="Arial MT"/>
            </a:endParaRPr>
          </a:p>
          <a:p>
            <a:pPr marL="12700" marR="5080" algn="ctr">
              <a:lnSpc>
                <a:spcPts val="930"/>
              </a:lnSpc>
              <a:spcBef>
                <a:spcPts val="45"/>
              </a:spcBef>
            </a:pPr>
            <a:r>
              <a:rPr sz="800" dirty="0">
                <a:latin typeface="Arial MT"/>
                <a:cs typeface="Arial MT"/>
              </a:rPr>
              <a:t>G</a:t>
            </a:r>
            <a:r>
              <a:rPr sz="800" spc="-35" dirty="0">
                <a:latin typeface="Arial MT"/>
                <a:cs typeface="Arial MT"/>
              </a:rPr>
              <a:t>o</a:t>
            </a:r>
            <a:r>
              <a:rPr sz="800" spc="10" dirty="0">
                <a:latin typeface="Arial MT"/>
                <a:cs typeface="Arial MT"/>
              </a:rPr>
              <a:t>v</a:t>
            </a:r>
            <a:r>
              <a:rPr sz="800" spc="-30" dirty="0">
                <a:latin typeface="Arial MT"/>
                <a:cs typeface="Arial MT"/>
              </a:rPr>
              <a:t>e</a:t>
            </a:r>
            <a:r>
              <a:rPr sz="800" dirty="0">
                <a:latin typeface="Arial MT"/>
                <a:cs typeface="Arial MT"/>
              </a:rPr>
              <a:t>rn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spc="-30" dirty="0">
                <a:latin typeface="Arial MT"/>
                <a:cs typeface="Arial MT"/>
              </a:rPr>
              <a:t>h</a:t>
            </a:r>
            <a:r>
              <a:rPr sz="800" dirty="0">
                <a:latin typeface="Arial MT"/>
                <a:cs typeface="Arial MT"/>
              </a:rPr>
              <a:t>e  </a:t>
            </a:r>
            <a:r>
              <a:rPr sz="800" spc="-10" dirty="0">
                <a:latin typeface="Arial MT"/>
                <a:cs typeface="Arial MT"/>
              </a:rPr>
              <a:t>Business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25643" y="1658135"/>
            <a:ext cx="3171825" cy="452120"/>
            <a:chOff x="5125643" y="1658135"/>
            <a:chExt cx="3171825" cy="452120"/>
          </a:xfrm>
        </p:grpSpPr>
        <p:sp>
          <p:nvSpPr>
            <p:cNvPr id="15" name="object 15"/>
            <p:cNvSpPr/>
            <p:nvPr/>
          </p:nvSpPr>
          <p:spPr>
            <a:xfrm>
              <a:off x="5129453" y="1661944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858842" y="0"/>
                  </a:moveTo>
                  <a:lnTo>
                    <a:pt x="45201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1"/>
                  </a:lnTo>
                  <a:lnTo>
                    <a:pt x="3545" y="417018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1" y="444167"/>
                  </a:lnTo>
                  <a:lnTo>
                    <a:pt x="858842" y="444167"/>
                  </a:lnTo>
                  <a:lnTo>
                    <a:pt x="876415" y="440669"/>
                  </a:lnTo>
                  <a:lnTo>
                    <a:pt x="890786" y="431138"/>
                  </a:lnTo>
                  <a:lnTo>
                    <a:pt x="900485" y="417018"/>
                  </a:lnTo>
                  <a:lnTo>
                    <a:pt x="904045" y="399751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6" y="12992"/>
                  </a:lnTo>
                  <a:lnTo>
                    <a:pt x="876415" y="3484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129453" y="1661945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69"/>
                  </a:lnTo>
                  <a:lnTo>
                    <a:pt x="890785" y="431138"/>
                  </a:lnTo>
                  <a:lnTo>
                    <a:pt x="900485" y="417017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17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389465" y="1661944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40" h="444500">
                  <a:moveTo>
                    <a:pt x="858843" y="0"/>
                  </a:moveTo>
                  <a:lnTo>
                    <a:pt x="45203" y="0"/>
                  </a:lnTo>
                  <a:lnTo>
                    <a:pt x="27630" y="3484"/>
                  </a:lnTo>
                  <a:lnTo>
                    <a:pt x="13259" y="12992"/>
                  </a:lnTo>
                  <a:lnTo>
                    <a:pt x="3559" y="27108"/>
                  </a:lnTo>
                  <a:lnTo>
                    <a:pt x="0" y="44416"/>
                  </a:lnTo>
                  <a:lnTo>
                    <a:pt x="0" y="399751"/>
                  </a:lnTo>
                  <a:lnTo>
                    <a:pt x="3559" y="417018"/>
                  </a:lnTo>
                  <a:lnTo>
                    <a:pt x="13259" y="431138"/>
                  </a:lnTo>
                  <a:lnTo>
                    <a:pt x="27630" y="440669"/>
                  </a:lnTo>
                  <a:lnTo>
                    <a:pt x="45203" y="444167"/>
                  </a:lnTo>
                  <a:lnTo>
                    <a:pt x="858843" y="444167"/>
                  </a:lnTo>
                  <a:lnTo>
                    <a:pt x="876458" y="440669"/>
                  </a:lnTo>
                  <a:lnTo>
                    <a:pt x="890824" y="431138"/>
                  </a:lnTo>
                  <a:lnTo>
                    <a:pt x="900500" y="417018"/>
                  </a:lnTo>
                  <a:lnTo>
                    <a:pt x="904045" y="399751"/>
                  </a:lnTo>
                  <a:lnTo>
                    <a:pt x="904045" y="44416"/>
                  </a:lnTo>
                  <a:lnTo>
                    <a:pt x="900500" y="27108"/>
                  </a:lnTo>
                  <a:lnTo>
                    <a:pt x="890824" y="12992"/>
                  </a:lnTo>
                  <a:lnTo>
                    <a:pt x="876458" y="3484"/>
                  </a:lnTo>
                  <a:lnTo>
                    <a:pt x="8588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389466" y="1661945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40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57" y="440669"/>
                  </a:lnTo>
                  <a:lnTo>
                    <a:pt x="890823" y="431138"/>
                  </a:lnTo>
                  <a:lnTo>
                    <a:pt x="900499" y="417017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99" y="27108"/>
                  </a:lnTo>
                  <a:lnTo>
                    <a:pt x="890823" y="12991"/>
                  </a:lnTo>
                  <a:lnTo>
                    <a:pt x="876457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629" y="3483"/>
                  </a:lnTo>
                  <a:lnTo>
                    <a:pt x="13259" y="12991"/>
                  </a:lnTo>
                  <a:lnTo>
                    <a:pt x="3559" y="2710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59" y="417017"/>
                  </a:lnTo>
                  <a:lnTo>
                    <a:pt x="13259" y="431138"/>
                  </a:lnTo>
                  <a:lnTo>
                    <a:pt x="27629" y="440669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571939" y="1681896"/>
            <a:ext cx="544195" cy="383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05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1.5</a:t>
            </a:r>
            <a:endParaRPr sz="800" dirty="0">
              <a:latin typeface="Arial MT"/>
              <a:cs typeface="Arial MT"/>
            </a:endParaRPr>
          </a:p>
          <a:p>
            <a:pPr marL="12700" marR="5080" algn="ctr">
              <a:lnSpc>
                <a:spcPts val="930"/>
              </a:lnSpc>
              <a:spcBef>
                <a:spcPts val="45"/>
              </a:spcBef>
            </a:pPr>
            <a:r>
              <a:rPr sz="800" spc="-15" dirty="0">
                <a:latin typeface="Arial MT"/>
                <a:cs typeface="Arial MT"/>
              </a:rPr>
              <a:t>C</a:t>
            </a:r>
            <a:r>
              <a:rPr sz="800" spc="-5" dirty="0">
                <a:latin typeface="Arial MT"/>
                <a:cs typeface="Arial MT"/>
              </a:rPr>
              <a:t>ha</a:t>
            </a:r>
            <a:r>
              <a:rPr sz="800" spc="-35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g</a:t>
            </a:r>
            <a:r>
              <a:rPr sz="800" dirty="0">
                <a:latin typeface="Arial MT"/>
                <a:cs typeface="Arial MT"/>
              </a:rPr>
              <a:t>e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spc="-30" dirty="0">
                <a:latin typeface="Arial MT"/>
                <a:cs typeface="Arial MT"/>
              </a:rPr>
              <a:t>h</a:t>
            </a:r>
            <a:r>
              <a:rPr sz="800" dirty="0">
                <a:latin typeface="Arial MT"/>
                <a:cs typeface="Arial MT"/>
              </a:rPr>
              <a:t>e  </a:t>
            </a:r>
            <a:r>
              <a:rPr sz="800" spc="-10" dirty="0">
                <a:latin typeface="Arial MT"/>
                <a:cs typeface="Arial MT"/>
              </a:rPr>
              <a:t>Business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55700" y="1658135"/>
            <a:ext cx="911860" cy="459105"/>
            <a:chOff x="6255700" y="1658135"/>
            <a:chExt cx="911860" cy="459105"/>
          </a:xfrm>
        </p:grpSpPr>
        <p:sp>
          <p:nvSpPr>
            <p:cNvPr id="21" name="object 21"/>
            <p:cNvSpPr/>
            <p:nvPr/>
          </p:nvSpPr>
          <p:spPr>
            <a:xfrm>
              <a:off x="6259510" y="1661944"/>
              <a:ext cx="904240" cy="451484"/>
            </a:xfrm>
            <a:custGeom>
              <a:avLst/>
              <a:gdLst/>
              <a:ahLst/>
              <a:cxnLst/>
              <a:rect l="l" t="t" r="r" b="b"/>
              <a:pathLst>
                <a:path w="904240" h="451485">
                  <a:moveTo>
                    <a:pt x="858843" y="0"/>
                  </a:moveTo>
                  <a:lnTo>
                    <a:pt x="45203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406857"/>
                  </a:lnTo>
                  <a:lnTo>
                    <a:pt x="3545" y="424124"/>
                  </a:lnTo>
                  <a:lnTo>
                    <a:pt x="13221" y="438245"/>
                  </a:lnTo>
                  <a:lnTo>
                    <a:pt x="27587" y="447776"/>
                  </a:lnTo>
                  <a:lnTo>
                    <a:pt x="45203" y="451274"/>
                  </a:lnTo>
                  <a:lnTo>
                    <a:pt x="858843" y="451274"/>
                  </a:lnTo>
                  <a:lnTo>
                    <a:pt x="876415" y="447776"/>
                  </a:lnTo>
                  <a:lnTo>
                    <a:pt x="890786" y="438245"/>
                  </a:lnTo>
                  <a:lnTo>
                    <a:pt x="900486" y="424124"/>
                  </a:lnTo>
                  <a:lnTo>
                    <a:pt x="904045" y="406857"/>
                  </a:lnTo>
                  <a:lnTo>
                    <a:pt x="904045" y="44416"/>
                  </a:lnTo>
                  <a:lnTo>
                    <a:pt x="900486" y="27108"/>
                  </a:lnTo>
                  <a:lnTo>
                    <a:pt x="890786" y="12992"/>
                  </a:lnTo>
                  <a:lnTo>
                    <a:pt x="876415" y="3484"/>
                  </a:lnTo>
                  <a:lnTo>
                    <a:pt x="8588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59510" y="1661945"/>
              <a:ext cx="904240" cy="451484"/>
            </a:xfrm>
            <a:custGeom>
              <a:avLst/>
              <a:gdLst/>
              <a:ahLst/>
              <a:cxnLst/>
              <a:rect l="l" t="t" r="r" b="b"/>
              <a:pathLst>
                <a:path w="904240" h="451485">
                  <a:moveTo>
                    <a:pt x="45202" y="451274"/>
                  </a:moveTo>
                  <a:lnTo>
                    <a:pt x="858842" y="451274"/>
                  </a:lnTo>
                  <a:lnTo>
                    <a:pt x="876415" y="447776"/>
                  </a:lnTo>
                  <a:lnTo>
                    <a:pt x="890785" y="438245"/>
                  </a:lnTo>
                  <a:lnTo>
                    <a:pt x="900485" y="424124"/>
                  </a:lnTo>
                  <a:lnTo>
                    <a:pt x="904045" y="406857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406857"/>
                  </a:lnTo>
                  <a:lnTo>
                    <a:pt x="3545" y="424124"/>
                  </a:lnTo>
                  <a:lnTo>
                    <a:pt x="13221" y="438245"/>
                  </a:lnTo>
                  <a:lnTo>
                    <a:pt x="27587" y="447776"/>
                  </a:lnTo>
                  <a:lnTo>
                    <a:pt x="45202" y="451274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309993" y="1685884"/>
            <a:ext cx="807085" cy="383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05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1.4</a:t>
            </a:r>
            <a:endParaRPr sz="800" dirty="0">
              <a:latin typeface="Arial MT"/>
              <a:cs typeface="Arial MT"/>
            </a:endParaRPr>
          </a:p>
          <a:p>
            <a:pPr algn="ctr">
              <a:lnSpc>
                <a:spcPts val="935"/>
              </a:lnSpc>
            </a:pPr>
            <a:r>
              <a:rPr sz="800" spc="-10" dirty="0">
                <a:latin typeface="Arial MT"/>
                <a:cs typeface="Arial MT"/>
              </a:rPr>
              <a:t>D</a:t>
            </a:r>
            <a:r>
              <a:rPr sz="800" spc="-5" dirty="0">
                <a:latin typeface="Arial MT"/>
                <a:cs typeface="Arial MT"/>
              </a:rPr>
              <a:t>e</a:t>
            </a:r>
            <a:r>
              <a:rPr sz="800" spc="-20" dirty="0">
                <a:latin typeface="Arial MT"/>
                <a:cs typeface="Arial MT"/>
              </a:rPr>
              <a:t>v</a:t>
            </a:r>
            <a:r>
              <a:rPr sz="800" spc="-5" dirty="0">
                <a:latin typeface="Arial MT"/>
                <a:cs typeface="Arial MT"/>
              </a:rPr>
              <a:t>elo</a:t>
            </a:r>
            <a:r>
              <a:rPr sz="800" dirty="0">
                <a:latin typeface="Arial MT"/>
                <a:cs typeface="Arial MT"/>
              </a:rPr>
              <a:t>p</a:t>
            </a:r>
            <a:r>
              <a:rPr sz="800" spc="-2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M</a:t>
            </a:r>
            <a:r>
              <a:rPr sz="800" spc="-5" dirty="0">
                <a:latin typeface="Arial MT"/>
                <a:cs typeface="Arial MT"/>
              </a:rPr>
              <a:t>e</a:t>
            </a:r>
            <a:r>
              <a:rPr sz="800" spc="-2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ho</a:t>
            </a:r>
            <a:r>
              <a:rPr sz="800" spc="-35" dirty="0">
                <a:latin typeface="Arial MT"/>
                <a:cs typeface="Arial MT"/>
              </a:rPr>
              <a:t>d</a:t>
            </a:r>
            <a:r>
              <a:rPr sz="800" dirty="0">
                <a:latin typeface="Arial MT"/>
                <a:cs typeface="Arial MT"/>
              </a:rPr>
              <a:t>s</a:t>
            </a:r>
          </a:p>
          <a:p>
            <a:pPr marL="3810" algn="ctr">
              <a:lnSpc>
                <a:spcPts val="944"/>
              </a:lnSpc>
            </a:pPr>
            <a:r>
              <a:rPr sz="800" dirty="0">
                <a:latin typeface="Arial MT"/>
                <a:cs typeface="Arial MT"/>
              </a:rPr>
              <a:t>&amp;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S</a:t>
            </a:r>
            <a:r>
              <a:rPr sz="800" spc="-15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a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30" dirty="0">
                <a:latin typeface="Arial MT"/>
                <a:cs typeface="Arial MT"/>
              </a:rPr>
              <a:t>d</a:t>
            </a:r>
            <a:r>
              <a:rPr sz="800" spc="-5" dirty="0">
                <a:latin typeface="Arial MT"/>
                <a:cs typeface="Arial MT"/>
              </a:rPr>
              <a:t>a</a:t>
            </a:r>
            <a:r>
              <a:rPr sz="800" dirty="0">
                <a:latin typeface="Arial MT"/>
                <a:cs typeface="Arial MT"/>
              </a:rPr>
              <a:t>r</a:t>
            </a:r>
            <a:r>
              <a:rPr sz="800" spc="-5" dirty="0">
                <a:latin typeface="Arial MT"/>
                <a:cs typeface="Arial MT"/>
              </a:rPr>
              <a:t>ds</a:t>
            </a:r>
            <a:endParaRPr sz="800" dirty="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24784" y="1489562"/>
            <a:ext cx="673735" cy="575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90"/>
              </a:spcBef>
            </a:pPr>
            <a:r>
              <a:rPr sz="800" b="1" spc="-15" dirty="0">
                <a:latin typeface="Arial"/>
                <a:cs typeface="Arial"/>
              </a:rPr>
              <a:t>M</a:t>
            </a:r>
            <a:r>
              <a:rPr sz="800" b="1" spc="-5" dirty="0">
                <a:latin typeface="Arial"/>
                <a:cs typeface="Arial"/>
              </a:rPr>
              <a:t>a</a:t>
            </a:r>
            <a:r>
              <a:rPr sz="800" b="1" spc="-20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a</a:t>
            </a:r>
            <a:r>
              <a:rPr sz="800" b="1" spc="-20" dirty="0">
                <a:latin typeface="Arial"/>
                <a:cs typeface="Arial"/>
              </a:rPr>
              <a:t>g</a:t>
            </a:r>
            <a:r>
              <a:rPr sz="800" b="1" dirty="0">
                <a:latin typeface="Arial"/>
                <a:cs typeface="Arial"/>
              </a:rPr>
              <a:t>e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b="1" spc="-15" dirty="0">
                <a:latin typeface="Arial"/>
                <a:cs typeface="Arial"/>
              </a:rPr>
              <a:t>F</a:t>
            </a:r>
            <a:r>
              <a:rPr sz="800" b="1" spc="10" dirty="0">
                <a:latin typeface="Arial"/>
                <a:cs typeface="Arial"/>
              </a:rPr>
              <a:t>i</a:t>
            </a:r>
            <a:r>
              <a:rPr sz="800" b="1" spc="-20" dirty="0">
                <a:latin typeface="Arial"/>
                <a:cs typeface="Arial"/>
              </a:rPr>
              <a:t>r</a:t>
            </a:r>
            <a:r>
              <a:rPr sz="800" b="1" dirty="0">
                <a:latin typeface="Arial"/>
                <a:cs typeface="Arial"/>
              </a:rPr>
              <a:t>m</a:t>
            </a:r>
            <a:endParaRPr sz="800" dirty="0">
              <a:latin typeface="Arial"/>
              <a:cs typeface="Arial"/>
            </a:endParaRPr>
          </a:p>
          <a:p>
            <a:pPr marR="147320" algn="ctr">
              <a:lnSpc>
                <a:spcPts val="944"/>
              </a:lnSpc>
              <a:spcBef>
                <a:spcPts val="555"/>
              </a:spcBef>
            </a:pPr>
            <a:r>
              <a:rPr sz="800" spc="-5" dirty="0">
                <a:latin typeface="Arial MT"/>
                <a:cs typeface="Arial MT"/>
              </a:rPr>
              <a:t>1.3</a:t>
            </a:r>
            <a:endParaRPr sz="800" dirty="0">
              <a:latin typeface="Arial MT"/>
              <a:cs typeface="Arial MT"/>
            </a:endParaRPr>
          </a:p>
          <a:p>
            <a:pPr marL="12065" marR="161925" algn="ctr">
              <a:lnSpc>
                <a:spcPts val="930"/>
              </a:lnSpc>
              <a:spcBef>
                <a:spcPts val="45"/>
              </a:spcBef>
            </a:pPr>
            <a:r>
              <a:rPr sz="800" spc="-5" dirty="0">
                <a:latin typeface="Arial MT"/>
                <a:cs typeface="Arial MT"/>
              </a:rPr>
              <a:t>(</a:t>
            </a:r>
            <a:r>
              <a:rPr sz="800" spc="-15" dirty="0">
                <a:latin typeface="Arial MT"/>
                <a:cs typeface="Arial MT"/>
              </a:rPr>
              <a:t>R</a:t>
            </a:r>
            <a:r>
              <a:rPr sz="800" spc="-5" dirty="0">
                <a:latin typeface="Arial MT"/>
                <a:cs typeface="Arial MT"/>
              </a:rPr>
              <a:t>e)de</a:t>
            </a:r>
            <a:r>
              <a:rPr sz="800" spc="-20" dirty="0">
                <a:latin typeface="Arial MT"/>
                <a:cs typeface="Arial MT"/>
              </a:rPr>
              <a:t>s</a:t>
            </a:r>
            <a:r>
              <a:rPr sz="800" spc="-5" dirty="0">
                <a:latin typeface="Arial MT"/>
                <a:cs typeface="Arial MT"/>
              </a:rPr>
              <a:t>i</a:t>
            </a:r>
            <a:r>
              <a:rPr sz="800" spc="-30" dirty="0">
                <a:latin typeface="Arial MT"/>
                <a:cs typeface="Arial MT"/>
              </a:rPr>
              <a:t>g</a:t>
            </a:r>
            <a:r>
              <a:rPr sz="800" dirty="0">
                <a:latin typeface="Arial MT"/>
                <a:cs typeface="Arial MT"/>
              </a:rPr>
              <a:t>n  </a:t>
            </a:r>
            <a:r>
              <a:rPr sz="800" spc="-10" dirty="0">
                <a:latin typeface="Arial MT"/>
                <a:cs typeface="Arial MT"/>
              </a:rPr>
              <a:t>Processes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136744" y="2635303"/>
            <a:ext cx="4709160" cy="807720"/>
            <a:chOff x="3136744" y="2635303"/>
            <a:chExt cx="4709160" cy="807720"/>
          </a:xfrm>
        </p:grpSpPr>
        <p:sp>
          <p:nvSpPr>
            <p:cNvPr id="26" name="object 26"/>
            <p:cNvSpPr/>
            <p:nvPr/>
          </p:nvSpPr>
          <p:spPr>
            <a:xfrm>
              <a:off x="3140555" y="2639113"/>
              <a:ext cx="4701540" cy="800100"/>
            </a:xfrm>
            <a:custGeom>
              <a:avLst/>
              <a:gdLst/>
              <a:ahLst/>
              <a:cxnLst/>
              <a:rect l="l" t="t" r="r" b="b"/>
              <a:pathLst>
                <a:path w="4701540" h="800100">
                  <a:moveTo>
                    <a:pt x="4655831" y="0"/>
                  </a:moveTo>
                  <a:lnTo>
                    <a:pt x="45201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45" y="772351"/>
                  </a:lnTo>
                  <a:lnTo>
                    <a:pt x="13221" y="786472"/>
                  </a:lnTo>
                  <a:lnTo>
                    <a:pt x="27587" y="796003"/>
                  </a:lnTo>
                  <a:lnTo>
                    <a:pt x="45201" y="799501"/>
                  </a:lnTo>
                  <a:lnTo>
                    <a:pt x="4655831" y="799501"/>
                  </a:lnTo>
                  <a:lnTo>
                    <a:pt x="4673404" y="796003"/>
                  </a:lnTo>
                  <a:lnTo>
                    <a:pt x="4687775" y="786472"/>
                  </a:lnTo>
                  <a:lnTo>
                    <a:pt x="4697474" y="772351"/>
                  </a:lnTo>
                  <a:lnTo>
                    <a:pt x="4701034" y="755084"/>
                  </a:lnTo>
                  <a:lnTo>
                    <a:pt x="4701034" y="44416"/>
                  </a:lnTo>
                  <a:lnTo>
                    <a:pt x="4697474" y="27108"/>
                  </a:lnTo>
                  <a:lnTo>
                    <a:pt x="4687775" y="12992"/>
                  </a:lnTo>
                  <a:lnTo>
                    <a:pt x="4673404" y="3484"/>
                  </a:lnTo>
                  <a:lnTo>
                    <a:pt x="465583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140554" y="2639113"/>
              <a:ext cx="4701540" cy="800100"/>
            </a:xfrm>
            <a:custGeom>
              <a:avLst/>
              <a:gdLst/>
              <a:ahLst/>
              <a:cxnLst/>
              <a:rect l="l" t="t" r="r" b="b"/>
              <a:pathLst>
                <a:path w="4701540" h="800100">
                  <a:moveTo>
                    <a:pt x="45202" y="799501"/>
                  </a:moveTo>
                  <a:lnTo>
                    <a:pt x="4655832" y="799501"/>
                  </a:lnTo>
                  <a:lnTo>
                    <a:pt x="4673404" y="796003"/>
                  </a:lnTo>
                  <a:lnTo>
                    <a:pt x="4687775" y="786472"/>
                  </a:lnTo>
                  <a:lnTo>
                    <a:pt x="4697474" y="772351"/>
                  </a:lnTo>
                  <a:lnTo>
                    <a:pt x="4701034" y="755084"/>
                  </a:lnTo>
                  <a:lnTo>
                    <a:pt x="4701034" y="44416"/>
                  </a:lnTo>
                  <a:lnTo>
                    <a:pt x="4697474" y="27108"/>
                  </a:lnTo>
                  <a:lnTo>
                    <a:pt x="4687775" y="12991"/>
                  </a:lnTo>
                  <a:lnTo>
                    <a:pt x="4673404" y="3483"/>
                  </a:lnTo>
                  <a:lnTo>
                    <a:pt x="465583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45" y="772351"/>
                  </a:lnTo>
                  <a:lnTo>
                    <a:pt x="13221" y="786472"/>
                  </a:lnTo>
                  <a:lnTo>
                    <a:pt x="27587" y="796003"/>
                  </a:lnTo>
                  <a:lnTo>
                    <a:pt x="45202" y="799501"/>
                  </a:lnTo>
                  <a:close/>
                </a:path>
              </a:pathLst>
            </a:custGeom>
            <a:ln w="71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321363" y="2816779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39" h="533400">
                  <a:moveTo>
                    <a:pt x="858842" y="0"/>
                  </a:moveTo>
                  <a:lnTo>
                    <a:pt x="45201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45" y="505851"/>
                  </a:lnTo>
                  <a:lnTo>
                    <a:pt x="13221" y="519972"/>
                  </a:lnTo>
                  <a:lnTo>
                    <a:pt x="27587" y="529503"/>
                  </a:lnTo>
                  <a:lnTo>
                    <a:pt x="45201" y="533001"/>
                  </a:lnTo>
                  <a:lnTo>
                    <a:pt x="858842" y="533001"/>
                  </a:lnTo>
                  <a:lnTo>
                    <a:pt x="876415" y="529503"/>
                  </a:lnTo>
                  <a:lnTo>
                    <a:pt x="890786" y="519972"/>
                  </a:lnTo>
                  <a:lnTo>
                    <a:pt x="900485" y="505851"/>
                  </a:lnTo>
                  <a:lnTo>
                    <a:pt x="904045" y="488584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6" y="12992"/>
                  </a:lnTo>
                  <a:lnTo>
                    <a:pt x="876415" y="3484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321363" y="2816780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39" h="533400">
                  <a:moveTo>
                    <a:pt x="45202" y="533000"/>
                  </a:moveTo>
                  <a:lnTo>
                    <a:pt x="858842" y="533000"/>
                  </a:lnTo>
                  <a:lnTo>
                    <a:pt x="876415" y="529503"/>
                  </a:lnTo>
                  <a:lnTo>
                    <a:pt x="890785" y="519971"/>
                  </a:lnTo>
                  <a:lnTo>
                    <a:pt x="900485" y="505851"/>
                  </a:lnTo>
                  <a:lnTo>
                    <a:pt x="904045" y="488584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45" y="505851"/>
                  </a:lnTo>
                  <a:lnTo>
                    <a:pt x="13221" y="519971"/>
                  </a:lnTo>
                  <a:lnTo>
                    <a:pt x="27587" y="529503"/>
                  </a:lnTo>
                  <a:lnTo>
                    <a:pt x="45202" y="533000"/>
                  </a:lnTo>
                  <a:close/>
                </a:path>
              </a:pathLst>
            </a:custGeom>
            <a:ln w="7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507190" y="2455414"/>
            <a:ext cx="7877809" cy="1920239"/>
            <a:chOff x="1507190" y="2455414"/>
            <a:chExt cx="7877809" cy="1920239"/>
          </a:xfrm>
        </p:grpSpPr>
        <p:sp>
          <p:nvSpPr>
            <p:cNvPr id="31" name="object 31"/>
            <p:cNvSpPr/>
            <p:nvPr/>
          </p:nvSpPr>
          <p:spPr>
            <a:xfrm>
              <a:off x="1513223" y="2461446"/>
              <a:ext cx="7865745" cy="0"/>
            </a:xfrm>
            <a:custGeom>
              <a:avLst/>
              <a:gdLst/>
              <a:ahLst/>
              <a:cxnLst/>
              <a:rect l="l" t="t" r="r" b="b"/>
              <a:pathLst>
                <a:path w="7865745">
                  <a:moveTo>
                    <a:pt x="0" y="0"/>
                  </a:moveTo>
                  <a:lnTo>
                    <a:pt x="7865242" y="0"/>
                  </a:lnTo>
                </a:path>
              </a:pathLst>
            </a:custGeom>
            <a:ln w="118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852689" y="3571864"/>
              <a:ext cx="3435985" cy="800100"/>
            </a:xfrm>
            <a:custGeom>
              <a:avLst/>
              <a:gdLst/>
              <a:ahLst/>
              <a:cxnLst/>
              <a:rect l="l" t="t" r="r" b="b"/>
              <a:pathLst>
                <a:path w="3435984" h="800100">
                  <a:moveTo>
                    <a:pt x="3390169" y="0"/>
                  </a:moveTo>
                  <a:lnTo>
                    <a:pt x="45203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45" y="772351"/>
                  </a:lnTo>
                  <a:lnTo>
                    <a:pt x="13221" y="786472"/>
                  </a:lnTo>
                  <a:lnTo>
                    <a:pt x="27587" y="796003"/>
                  </a:lnTo>
                  <a:lnTo>
                    <a:pt x="45203" y="799501"/>
                  </a:lnTo>
                  <a:lnTo>
                    <a:pt x="3390169" y="799501"/>
                  </a:lnTo>
                  <a:lnTo>
                    <a:pt x="3407741" y="796003"/>
                  </a:lnTo>
                  <a:lnTo>
                    <a:pt x="3422112" y="786472"/>
                  </a:lnTo>
                  <a:lnTo>
                    <a:pt x="3431811" y="772351"/>
                  </a:lnTo>
                  <a:lnTo>
                    <a:pt x="3435371" y="755084"/>
                  </a:lnTo>
                  <a:lnTo>
                    <a:pt x="3435371" y="44416"/>
                  </a:lnTo>
                  <a:lnTo>
                    <a:pt x="3431811" y="27108"/>
                  </a:lnTo>
                  <a:lnTo>
                    <a:pt x="3422112" y="12992"/>
                  </a:lnTo>
                  <a:lnTo>
                    <a:pt x="3407741" y="3484"/>
                  </a:lnTo>
                  <a:lnTo>
                    <a:pt x="339016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852689" y="3571865"/>
              <a:ext cx="3435985" cy="800100"/>
            </a:xfrm>
            <a:custGeom>
              <a:avLst/>
              <a:gdLst/>
              <a:ahLst/>
              <a:cxnLst/>
              <a:rect l="l" t="t" r="r" b="b"/>
              <a:pathLst>
                <a:path w="3435984" h="800100">
                  <a:moveTo>
                    <a:pt x="45202" y="799501"/>
                  </a:moveTo>
                  <a:lnTo>
                    <a:pt x="3390169" y="799501"/>
                  </a:lnTo>
                  <a:lnTo>
                    <a:pt x="3407741" y="796003"/>
                  </a:lnTo>
                  <a:lnTo>
                    <a:pt x="3422111" y="786472"/>
                  </a:lnTo>
                  <a:lnTo>
                    <a:pt x="3431811" y="772351"/>
                  </a:lnTo>
                  <a:lnTo>
                    <a:pt x="3435371" y="755084"/>
                  </a:lnTo>
                  <a:lnTo>
                    <a:pt x="3435371" y="44416"/>
                  </a:lnTo>
                  <a:lnTo>
                    <a:pt x="3431811" y="27108"/>
                  </a:lnTo>
                  <a:lnTo>
                    <a:pt x="3422111" y="12991"/>
                  </a:lnTo>
                  <a:lnTo>
                    <a:pt x="3407741" y="3483"/>
                  </a:lnTo>
                  <a:lnTo>
                    <a:pt x="3390169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45" y="772351"/>
                  </a:lnTo>
                  <a:lnTo>
                    <a:pt x="13221" y="786472"/>
                  </a:lnTo>
                  <a:lnTo>
                    <a:pt x="27587" y="796003"/>
                  </a:lnTo>
                  <a:lnTo>
                    <a:pt x="45202" y="799501"/>
                  </a:lnTo>
                  <a:close/>
                </a:path>
              </a:pathLst>
            </a:custGeom>
            <a:ln w="7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033499" y="3749531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40" h="533400">
                  <a:moveTo>
                    <a:pt x="858842" y="0"/>
                  </a:moveTo>
                  <a:lnTo>
                    <a:pt x="45201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45" y="505851"/>
                  </a:lnTo>
                  <a:lnTo>
                    <a:pt x="13221" y="519972"/>
                  </a:lnTo>
                  <a:lnTo>
                    <a:pt x="27587" y="529503"/>
                  </a:lnTo>
                  <a:lnTo>
                    <a:pt x="45201" y="533001"/>
                  </a:lnTo>
                  <a:lnTo>
                    <a:pt x="858842" y="533001"/>
                  </a:lnTo>
                  <a:lnTo>
                    <a:pt x="876414" y="529503"/>
                  </a:lnTo>
                  <a:lnTo>
                    <a:pt x="890785" y="519972"/>
                  </a:lnTo>
                  <a:lnTo>
                    <a:pt x="900484" y="505851"/>
                  </a:lnTo>
                  <a:lnTo>
                    <a:pt x="904044" y="488584"/>
                  </a:lnTo>
                  <a:lnTo>
                    <a:pt x="904044" y="44416"/>
                  </a:lnTo>
                  <a:lnTo>
                    <a:pt x="900484" y="27108"/>
                  </a:lnTo>
                  <a:lnTo>
                    <a:pt x="890785" y="12992"/>
                  </a:lnTo>
                  <a:lnTo>
                    <a:pt x="876414" y="3484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033498" y="3749532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40" h="533400">
                  <a:moveTo>
                    <a:pt x="45202" y="533000"/>
                  </a:moveTo>
                  <a:lnTo>
                    <a:pt x="858842" y="533000"/>
                  </a:lnTo>
                  <a:lnTo>
                    <a:pt x="876415" y="529503"/>
                  </a:lnTo>
                  <a:lnTo>
                    <a:pt x="890785" y="519971"/>
                  </a:lnTo>
                  <a:lnTo>
                    <a:pt x="900485" y="505851"/>
                  </a:lnTo>
                  <a:lnTo>
                    <a:pt x="904045" y="488584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45" y="505851"/>
                  </a:lnTo>
                  <a:lnTo>
                    <a:pt x="13221" y="519971"/>
                  </a:lnTo>
                  <a:lnTo>
                    <a:pt x="27587" y="529503"/>
                  </a:lnTo>
                  <a:lnTo>
                    <a:pt x="45202" y="533000"/>
                  </a:lnTo>
                  <a:close/>
                </a:path>
              </a:pathLst>
            </a:custGeom>
            <a:ln w="7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459940" y="2823051"/>
            <a:ext cx="631190" cy="501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2.1</a:t>
            </a:r>
            <a:endParaRPr sz="800" dirty="0">
              <a:latin typeface="Arial MT"/>
              <a:cs typeface="Arial MT"/>
            </a:endParaRPr>
          </a:p>
          <a:p>
            <a:pPr marL="12700" marR="5080" indent="-1270" algn="ctr">
              <a:lnSpc>
                <a:spcPts val="930"/>
              </a:lnSpc>
              <a:spcBef>
                <a:spcPts val="40"/>
              </a:spcBef>
            </a:pPr>
            <a:r>
              <a:rPr sz="800" spc="-5" dirty="0">
                <a:latin typeface="Arial MT"/>
                <a:cs typeface="Arial MT"/>
              </a:rPr>
              <a:t>Optimize </a:t>
            </a:r>
            <a:r>
              <a:rPr sz="800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Stakeholder 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spc="-15" dirty="0">
                <a:latin typeface="Arial MT"/>
                <a:cs typeface="Arial MT"/>
              </a:rPr>
              <a:t>R</a:t>
            </a:r>
            <a:r>
              <a:rPr sz="800" spc="-5" dirty="0">
                <a:latin typeface="Arial MT"/>
                <a:cs typeface="Arial MT"/>
              </a:rPr>
              <a:t>el</a:t>
            </a:r>
            <a:r>
              <a:rPr sz="800" dirty="0">
                <a:latin typeface="Arial MT"/>
                <a:cs typeface="Arial MT"/>
              </a:rPr>
              <a:t>a</a:t>
            </a:r>
            <a:r>
              <a:rPr sz="800" spc="-2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io</a:t>
            </a:r>
            <a:r>
              <a:rPr sz="800" spc="-30" dirty="0">
                <a:latin typeface="Arial MT"/>
                <a:cs typeface="Arial MT"/>
              </a:rPr>
              <a:t>n</a:t>
            </a:r>
            <a:r>
              <a:rPr sz="800" spc="15" dirty="0">
                <a:latin typeface="Arial MT"/>
                <a:cs typeface="Arial MT"/>
              </a:rPr>
              <a:t>s</a:t>
            </a:r>
            <a:r>
              <a:rPr sz="800" spc="-30" dirty="0">
                <a:latin typeface="Arial MT"/>
                <a:cs typeface="Arial MT"/>
              </a:rPr>
              <a:t>h</a:t>
            </a:r>
            <a:r>
              <a:rPr sz="800" spc="-5" dirty="0">
                <a:latin typeface="Arial MT"/>
                <a:cs typeface="Arial MT"/>
              </a:rPr>
              <a:t>ips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02407" y="2812970"/>
            <a:ext cx="911860" cy="452120"/>
            <a:chOff x="4402407" y="2812970"/>
            <a:chExt cx="911860" cy="452120"/>
          </a:xfrm>
        </p:grpSpPr>
        <p:sp>
          <p:nvSpPr>
            <p:cNvPr id="38" name="object 38"/>
            <p:cNvSpPr/>
            <p:nvPr/>
          </p:nvSpPr>
          <p:spPr>
            <a:xfrm>
              <a:off x="4406217" y="2816780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858842" y="0"/>
                  </a:moveTo>
                  <a:lnTo>
                    <a:pt x="45201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1"/>
                  </a:lnTo>
                  <a:lnTo>
                    <a:pt x="3545" y="417018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1" y="444167"/>
                  </a:lnTo>
                  <a:lnTo>
                    <a:pt x="858842" y="444167"/>
                  </a:lnTo>
                  <a:lnTo>
                    <a:pt x="876414" y="440669"/>
                  </a:lnTo>
                  <a:lnTo>
                    <a:pt x="890785" y="431138"/>
                  </a:lnTo>
                  <a:lnTo>
                    <a:pt x="900484" y="417018"/>
                  </a:lnTo>
                  <a:lnTo>
                    <a:pt x="904044" y="399751"/>
                  </a:lnTo>
                  <a:lnTo>
                    <a:pt x="904044" y="44416"/>
                  </a:lnTo>
                  <a:lnTo>
                    <a:pt x="900484" y="27108"/>
                  </a:lnTo>
                  <a:lnTo>
                    <a:pt x="890785" y="12992"/>
                  </a:lnTo>
                  <a:lnTo>
                    <a:pt x="876414" y="3484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406217" y="2816780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69"/>
                  </a:lnTo>
                  <a:lnTo>
                    <a:pt x="890785" y="431138"/>
                  </a:lnTo>
                  <a:lnTo>
                    <a:pt x="900485" y="417017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17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662621" y="2837955"/>
            <a:ext cx="396875" cy="264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2.2</a:t>
            </a:r>
            <a:endParaRPr sz="800" dirty="0">
              <a:latin typeface="Arial MT"/>
              <a:cs typeface="Arial MT"/>
            </a:endParaRPr>
          </a:p>
          <a:p>
            <a:pPr algn="ctr">
              <a:lnSpc>
                <a:spcPts val="944"/>
              </a:lnSpc>
            </a:pPr>
            <a:r>
              <a:rPr sz="800" spc="-5" dirty="0">
                <a:latin typeface="Arial MT"/>
                <a:cs typeface="Arial MT"/>
              </a:rPr>
              <a:t>Develop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487261" y="2812970"/>
            <a:ext cx="911860" cy="452120"/>
            <a:chOff x="5487261" y="2812970"/>
            <a:chExt cx="911860" cy="452120"/>
          </a:xfrm>
        </p:grpSpPr>
        <p:sp>
          <p:nvSpPr>
            <p:cNvPr id="42" name="object 42"/>
            <p:cNvSpPr/>
            <p:nvPr/>
          </p:nvSpPr>
          <p:spPr>
            <a:xfrm>
              <a:off x="5491072" y="2816780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858842" y="0"/>
                  </a:moveTo>
                  <a:lnTo>
                    <a:pt x="45201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1"/>
                  </a:lnTo>
                  <a:lnTo>
                    <a:pt x="3545" y="417018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1" y="444167"/>
                  </a:lnTo>
                  <a:lnTo>
                    <a:pt x="858842" y="444167"/>
                  </a:lnTo>
                  <a:lnTo>
                    <a:pt x="876414" y="440669"/>
                  </a:lnTo>
                  <a:lnTo>
                    <a:pt x="890785" y="431138"/>
                  </a:lnTo>
                  <a:lnTo>
                    <a:pt x="900484" y="417018"/>
                  </a:lnTo>
                  <a:lnTo>
                    <a:pt x="904044" y="399751"/>
                  </a:lnTo>
                  <a:lnTo>
                    <a:pt x="904044" y="44416"/>
                  </a:lnTo>
                  <a:lnTo>
                    <a:pt x="900484" y="27108"/>
                  </a:lnTo>
                  <a:lnTo>
                    <a:pt x="890785" y="12992"/>
                  </a:lnTo>
                  <a:lnTo>
                    <a:pt x="876414" y="3484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491071" y="2816780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69"/>
                  </a:lnTo>
                  <a:lnTo>
                    <a:pt x="890785" y="431138"/>
                  </a:lnTo>
                  <a:lnTo>
                    <a:pt x="900485" y="417017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17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461723" y="3074845"/>
            <a:ext cx="1745614" cy="146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34440" algn="l"/>
              </a:tabLst>
            </a:pPr>
            <a:r>
              <a:rPr sz="800" dirty="0">
                <a:latin typeface="Arial MT"/>
                <a:cs typeface="Arial MT"/>
              </a:rPr>
              <a:t>S</a:t>
            </a:r>
            <a:r>
              <a:rPr sz="800" spc="-35" dirty="0">
                <a:latin typeface="Arial MT"/>
                <a:cs typeface="Arial MT"/>
              </a:rPr>
              <a:t>e</a:t>
            </a:r>
            <a:r>
              <a:rPr sz="800" dirty="0">
                <a:latin typeface="Arial MT"/>
                <a:cs typeface="Arial MT"/>
              </a:rPr>
              <a:t>r</a:t>
            </a:r>
            <a:r>
              <a:rPr sz="800" spc="10" dirty="0">
                <a:latin typeface="Arial MT"/>
                <a:cs typeface="Arial MT"/>
              </a:rPr>
              <a:t>v</a:t>
            </a:r>
            <a:r>
              <a:rPr sz="800" spc="-30" dirty="0">
                <a:latin typeface="Arial MT"/>
                <a:cs typeface="Arial MT"/>
              </a:rPr>
              <a:t>i</a:t>
            </a:r>
            <a:r>
              <a:rPr sz="800" spc="10" dirty="0">
                <a:latin typeface="Arial MT"/>
                <a:cs typeface="Arial MT"/>
              </a:rPr>
              <a:t>c</a:t>
            </a:r>
            <a:r>
              <a:rPr sz="800" dirty="0">
                <a:latin typeface="Arial MT"/>
                <a:cs typeface="Arial MT"/>
              </a:rPr>
              <a:t>e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-30" dirty="0">
                <a:latin typeface="Arial MT"/>
                <a:cs typeface="Arial MT"/>
              </a:rPr>
              <a:t>O</a:t>
            </a:r>
            <a:r>
              <a:rPr sz="800" spc="10" dirty="0">
                <a:latin typeface="Arial MT"/>
                <a:cs typeface="Arial MT"/>
              </a:rPr>
              <a:t>f</a:t>
            </a:r>
            <a:r>
              <a:rPr sz="800" spc="-20" dirty="0">
                <a:latin typeface="Arial MT"/>
                <a:cs typeface="Arial MT"/>
              </a:rPr>
              <a:t>f</a:t>
            </a:r>
            <a:r>
              <a:rPr sz="800" spc="-5" dirty="0">
                <a:latin typeface="Arial MT"/>
                <a:cs typeface="Arial MT"/>
              </a:rPr>
              <a:t>eri</a:t>
            </a:r>
            <a:r>
              <a:rPr sz="800" spc="-3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g</a:t>
            </a:r>
            <a:r>
              <a:rPr sz="800" dirty="0">
                <a:latin typeface="Arial MT"/>
                <a:cs typeface="Arial MT"/>
              </a:rPr>
              <a:t>s	</a:t>
            </a:r>
            <a:r>
              <a:rPr sz="800" spc="-5" dirty="0">
                <a:latin typeface="Arial MT"/>
                <a:cs typeface="Arial MT"/>
              </a:rPr>
              <a:t>o</a:t>
            </a:r>
            <a:r>
              <a:rPr sz="800" dirty="0">
                <a:latin typeface="Arial MT"/>
                <a:cs typeface="Arial MT"/>
              </a:rPr>
              <a:t>f</a:t>
            </a:r>
            <a:r>
              <a:rPr sz="800" spc="-3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Ser</a:t>
            </a:r>
            <a:r>
              <a:rPr sz="800" spc="-20" dirty="0">
                <a:latin typeface="Arial MT"/>
                <a:cs typeface="Arial MT"/>
              </a:rPr>
              <a:t>v</a:t>
            </a:r>
            <a:r>
              <a:rPr sz="800" spc="-5" dirty="0">
                <a:latin typeface="Arial MT"/>
                <a:cs typeface="Arial MT"/>
              </a:rPr>
              <a:t>i</a:t>
            </a:r>
            <a:r>
              <a:rPr sz="800" spc="-15" dirty="0">
                <a:latin typeface="Arial MT"/>
                <a:cs typeface="Arial MT"/>
              </a:rPr>
              <a:t>c</a:t>
            </a:r>
            <a:r>
              <a:rPr sz="800" spc="-5" dirty="0">
                <a:latin typeface="Arial MT"/>
                <a:cs typeface="Arial MT"/>
              </a:rPr>
              <a:t>es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572363" y="2813217"/>
            <a:ext cx="1092200" cy="451484"/>
            <a:chOff x="6572363" y="2813217"/>
            <a:chExt cx="1092200" cy="451484"/>
          </a:xfrm>
        </p:grpSpPr>
        <p:sp>
          <p:nvSpPr>
            <p:cNvPr id="46" name="object 46"/>
            <p:cNvSpPr/>
            <p:nvPr/>
          </p:nvSpPr>
          <p:spPr>
            <a:xfrm>
              <a:off x="6575926" y="2816779"/>
              <a:ext cx="1085215" cy="444500"/>
            </a:xfrm>
            <a:custGeom>
              <a:avLst/>
              <a:gdLst/>
              <a:ahLst/>
              <a:cxnLst/>
              <a:rect l="l" t="t" r="r" b="b"/>
              <a:pathLst>
                <a:path w="1085215" h="444500">
                  <a:moveTo>
                    <a:pt x="1039651" y="0"/>
                  </a:moveTo>
                  <a:lnTo>
                    <a:pt x="45201" y="0"/>
                  </a:lnTo>
                  <a:lnTo>
                    <a:pt x="27586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1"/>
                  </a:lnTo>
                  <a:lnTo>
                    <a:pt x="3545" y="417018"/>
                  </a:lnTo>
                  <a:lnTo>
                    <a:pt x="13221" y="431138"/>
                  </a:lnTo>
                  <a:lnTo>
                    <a:pt x="27586" y="440669"/>
                  </a:lnTo>
                  <a:lnTo>
                    <a:pt x="45201" y="444167"/>
                  </a:lnTo>
                  <a:lnTo>
                    <a:pt x="1039651" y="444167"/>
                  </a:lnTo>
                  <a:lnTo>
                    <a:pt x="1057223" y="440669"/>
                  </a:lnTo>
                  <a:lnTo>
                    <a:pt x="1071593" y="431138"/>
                  </a:lnTo>
                  <a:lnTo>
                    <a:pt x="1081293" y="417018"/>
                  </a:lnTo>
                  <a:lnTo>
                    <a:pt x="1084853" y="399751"/>
                  </a:lnTo>
                  <a:lnTo>
                    <a:pt x="1084853" y="44416"/>
                  </a:lnTo>
                  <a:lnTo>
                    <a:pt x="1081293" y="27108"/>
                  </a:lnTo>
                  <a:lnTo>
                    <a:pt x="1071593" y="12992"/>
                  </a:lnTo>
                  <a:lnTo>
                    <a:pt x="1057223" y="3484"/>
                  </a:lnTo>
                  <a:lnTo>
                    <a:pt x="10396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575925" y="2816780"/>
              <a:ext cx="1085215" cy="444500"/>
            </a:xfrm>
            <a:custGeom>
              <a:avLst/>
              <a:gdLst/>
              <a:ahLst/>
              <a:cxnLst/>
              <a:rect l="l" t="t" r="r" b="b"/>
              <a:pathLst>
                <a:path w="1085215" h="444500">
                  <a:moveTo>
                    <a:pt x="45202" y="444167"/>
                  </a:moveTo>
                  <a:lnTo>
                    <a:pt x="1039651" y="444167"/>
                  </a:lnTo>
                  <a:lnTo>
                    <a:pt x="1057224" y="440669"/>
                  </a:lnTo>
                  <a:lnTo>
                    <a:pt x="1071594" y="431138"/>
                  </a:lnTo>
                  <a:lnTo>
                    <a:pt x="1081294" y="417017"/>
                  </a:lnTo>
                  <a:lnTo>
                    <a:pt x="1084854" y="399750"/>
                  </a:lnTo>
                  <a:lnTo>
                    <a:pt x="1084854" y="44416"/>
                  </a:lnTo>
                  <a:lnTo>
                    <a:pt x="1081294" y="27108"/>
                  </a:lnTo>
                  <a:lnTo>
                    <a:pt x="1071594" y="12991"/>
                  </a:lnTo>
                  <a:lnTo>
                    <a:pt x="1057224" y="3483"/>
                  </a:lnTo>
                  <a:lnTo>
                    <a:pt x="1039651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17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2" y="444167"/>
                  </a:lnTo>
                  <a:close/>
                </a:path>
              </a:pathLst>
            </a:custGeom>
            <a:ln w="71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731076" y="2837955"/>
            <a:ext cx="781685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2.12</a:t>
            </a:r>
            <a:endParaRPr sz="800" dirty="0">
              <a:latin typeface="Arial MT"/>
              <a:cs typeface="Arial MT"/>
            </a:endParaRPr>
          </a:p>
          <a:p>
            <a:pPr algn="ctr">
              <a:lnSpc>
                <a:spcPts val="935"/>
              </a:lnSpc>
            </a:pPr>
            <a:r>
              <a:rPr sz="800" spc="-10" dirty="0">
                <a:latin typeface="Arial MT"/>
                <a:cs typeface="Arial MT"/>
              </a:rPr>
              <a:t>Evaluate</a:t>
            </a:r>
            <a:r>
              <a:rPr sz="800" spc="-30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Client</a:t>
            </a:r>
            <a:endParaRPr sz="800" dirty="0">
              <a:latin typeface="Arial MT"/>
              <a:cs typeface="Arial MT"/>
            </a:endParaRPr>
          </a:p>
          <a:p>
            <a:pPr algn="ctr">
              <a:lnSpc>
                <a:spcPts val="944"/>
              </a:lnSpc>
            </a:pPr>
            <a:r>
              <a:rPr sz="800" spc="-10" dirty="0">
                <a:latin typeface="Arial MT"/>
                <a:cs typeface="Arial MT"/>
              </a:rPr>
              <a:t>Solution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Delivery</a:t>
            </a:r>
            <a:endParaRPr sz="800" dirty="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086518" y="2644851"/>
            <a:ext cx="126238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Relate</a:t>
            </a:r>
            <a:r>
              <a:rPr sz="800" b="1" spc="-4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to</a:t>
            </a:r>
            <a:r>
              <a:rPr sz="800" b="1" spc="-5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Clients</a:t>
            </a:r>
            <a:endParaRPr sz="800" dirty="0">
              <a:latin typeface="Arial"/>
              <a:cs typeface="Arial"/>
            </a:endParaRPr>
          </a:p>
          <a:p>
            <a:pPr marL="455295" algn="ctr">
              <a:lnSpc>
                <a:spcPts val="944"/>
              </a:lnSpc>
              <a:spcBef>
                <a:spcPts val="560"/>
              </a:spcBef>
            </a:pPr>
            <a:r>
              <a:rPr sz="800" spc="-5" dirty="0">
                <a:latin typeface="Arial MT"/>
                <a:cs typeface="Arial MT"/>
              </a:rPr>
              <a:t>2.3</a:t>
            </a:r>
            <a:endParaRPr sz="800" dirty="0">
              <a:latin typeface="Arial MT"/>
              <a:cs typeface="Arial MT"/>
            </a:endParaRPr>
          </a:p>
          <a:p>
            <a:pPr marL="454659" algn="ctr">
              <a:lnSpc>
                <a:spcPts val="944"/>
              </a:lnSpc>
            </a:pPr>
            <a:r>
              <a:rPr sz="800" spc="-10" dirty="0">
                <a:latin typeface="Arial MT"/>
                <a:cs typeface="Arial MT"/>
              </a:rPr>
              <a:t>Raise</a:t>
            </a:r>
            <a:r>
              <a:rPr sz="800" spc="-4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Awareness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232649" y="3568055"/>
            <a:ext cx="3443604" cy="807720"/>
            <a:chOff x="2232649" y="3568055"/>
            <a:chExt cx="3443604" cy="807720"/>
          </a:xfrm>
        </p:grpSpPr>
        <p:sp>
          <p:nvSpPr>
            <p:cNvPr id="51" name="object 51"/>
            <p:cNvSpPr/>
            <p:nvPr/>
          </p:nvSpPr>
          <p:spPr>
            <a:xfrm>
              <a:off x="2236459" y="3571864"/>
              <a:ext cx="3435985" cy="800100"/>
            </a:xfrm>
            <a:custGeom>
              <a:avLst/>
              <a:gdLst/>
              <a:ahLst/>
              <a:cxnLst/>
              <a:rect l="l" t="t" r="r" b="b"/>
              <a:pathLst>
                <a:path w="3435985" h="800100">
                  <a:moveTo>
                    <a:pt x="3390219" y="0"/>
                  </a:moveTo>
                  <a:lnTo>
                    <a:pt x="45201" y="0"/>
                  </a:lnTo>
                  <a:lnTo>
                    <a:pt x="27608" y="3484"/>
                  </a:lnTo>
                  <a:lnTo>
                    <a:pt x="13240" y="12992"/>
                  </a:lnTo>
                  <a:lnTo>
                    <a:pt x="3552" y="2710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52" y="772351"/>
                  </a:lnTo>
                  <a:lnTo>
                    <a:pt x="13240" y="786472"/>
                  </a:lnTo>
                  <a:lnTo>
                    <a:pt x="27608" y="796003"/>
                  </a:lnTo>
                  <a:lnTo>
                    <a:pt x="45201" y="799501"/>
                  </a:lnTo>
                  <a:lnTo>
                    <a:pt x="3390219" y="799501"/>
                  </a:lnTo>
                  <a:lnTo>
                    <a:pt x="3407791" y="796003"/>
                  </a:lnTo>
                  <a:lnTo>
                    <a:pt x="3422161" y="786472"/>
                  </a:lnTo>
                  <a:lnTo>
                    <a:pt x="3431861" y="772351"/>
                  </a:lnTo>
                  <a:lnTo>
                    <a:pt x="3435421" y="755084"/>
                  </a:lnTo>
                  <a:lnTo>
                    <a:pt x="3435421" y="44416"/>
                  </a:lnTo>
                  <a:lnTo>
                    <a:pt x="3431861" y="27108"/>
                  </a:lnTo>
                  <a:lnTo>
                    <a:pt x="3422161" y="12992"/>
                  </a:lnTo>
                  <a:lnTo>
                    <a:pt x="3407791" y="3484"/>
                  </a:lnTo>
                  <a:lnTo>
                    <a:pt x="339021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2236459" y="3571865"/>
              <a:ext cx="3435985" cy="800100"/>
            </a:xfrm>
            <a:custGeom>
              <a:avLst/>
              <a:gdLst/>
              <a:ahLst/>
              <a:cxnLst/>
              <a:rect l="l" t="t" r="r" b="b"/>
              <a:pathLst>
                <a:path w="3435985" h="800100">
                  <a:moveTo>
                    <a:pt x="45202" y="799501"/>
                  </a:moveTo>
                  <a:lnTo>
                    <a:pt x="3390219" y="799501"/>
                  </a:lnTo>
                  <a:lnTo>
                    <a:pt x="3407791" y="796003"/>
                  </a:lnTo>
                  <a:lnTo>
                    <a:pt x="3422162" y="786472"/>
                  </a:lnTo>
                  <a:lnTo>
                    <a:pt x="3431861" y="772351"/>
                  </a:lnTo>
                  <a:lnTo>
                    <a:pt x="3435421" y="755084"/>
                  </a:lnTo>
                  <a:lnTo>
                    <a:pt x="3435421" y="44416"/>
                  </a:lnTo>
                  <a:lnTo>
                    <a:pt x="3431861" y="27108"/>
                  </a:lnTo>
                  <a:lnTo>
                    <a:pt x="3422162" y="12991"/>
                  </a:lnTo>
                  <a:lnTo>
                    <a:pt x="3407791" y="3483"/>
                  </a:lnTo>
                  <a:lnTo>
                    <a:pt x="3390219" y="0"/>
                  </a:lnTo>
                  <a:lnTo>
                    <a:pt x="45202" y="0"/>
                  </a:lnTo>
                  <a:lnTo>
                    <a:pt x="27608" y="3483"/>
                  </a:lnTo>
                  <a:lnTo>
                    <a:pt x="13240" y="12991"/>
                  </a:lnTo>
                  <a:lnTo>
                    <a:pt x="3552" y="2710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52" y="772351"/>
                  </a:lnTo>
                  <a:lnTo>
                    <a:pt x="13240" y="786472"/>
                  </a:lnTo>
                  <a:lnTo>
                    <a:pt x="27608" y="796003"/>
                  </a:lnTo>
                  <a:lnTo>
                    <a:pt x="45202" y="799501"/>
                  </a:lnTo>
                  <a:close/>
                </a:path>
              </a:pathLst>
            </a:custGeom>
            <a:ln w="7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417268" y="3749531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39" h="533400">
                  <a:moveTo>
                    <a:pt x="858893" y="0"/>
                  </a:moveTo>
                  <a:lnTo>
                    <a:pt x="45201" y="0"/>
                  </a:lnTo>
                  <a:lnTo>
                    <a:pt x="27608" y="3484"/>
                  </a:lnTo>
                  <a:lnTo>
                    <a:pt x="13240" y="12992"/>
                  </a:lnTo>
                  <a:lnTo>
                    <a:pt x="3552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52" y="505851"/>
                  </a:lnTo>
                  <a:lnTo>
                    <a:pt x="13240" y="519972"/>
                  </a:lnTo>
                  <a:lnTo>
                    <a:pt x="27608" y="529503"/>
                  </a:lnTo>
                  <a:lnTo>
                    <a:pt x="45201" y="533001"/>
                  </a:lnTo>
                  <a:lnTo>
                    <a:pt x="858893" y="533001"/>
                  </a:lnTo>
                  <a:lnTo>
                    <a:pt x="876465" y="529503"/>
                  </a:lnTo>
                  <a:lnTo>
                    <a:pt x="890835" y="519972"/>
                  </a:lnTo>
                  <a:lnTo>
                    <a:pt x="900535" y="505851"/>
                  </a:lnTo>
                  <a:lnTo>
                    <a:pt x="904095" y="488584"/>
                  </a:lnTo>
                  <a:lnTo>
                    <a:pt x="904095" y="44416"/>
                  </a:lnTo>
                  <a:lnTo>
                    <a:pt x="900535" y="27108"/>
                  </a:lnTo>
                  <a:lnTo>
                    <a:pt x="890835" y="12992"/>
                  </a:lnTo>
                  <a:lnTo>
                    <a:pt x="876465" y="3484"/>
                  </a:lnTo>
                  <a:lnTo>
                    <a:pt x="8588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417268" y="3749532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39" h="533400">
                  <a:moveTo>
                    <a:pt x="45202" y="533000"/>
                  </a:moveTo>
                  <a:lnTo>
                    <a:pt x="858893" y="533000"/>
                  </a:lnTo>
                  <a:lnTo>
                    <a:pt x="876465" y="529503"/>
                  </a:lnTo>
                  <a:lnTo>
                    <a:pt x="890835" y="519971"/>
                  </a:lnTo>
                  <a:lnTo>
                    <a:pt x="900535" y="505851"/>
                  </a:lnTo>
                  <a:lnTo>
                    <a:pt x="904095" y="488584"/>
                  </a:lnTo>
                  <a:lnTo>
                    <a:pt x="904095" y="44416"/>
                  </a:lnTo>
                  <a:lnTo>
                    <a:pt x="900535" y="27108"/>
                  </a:lnTo>
                  <a:lnTo>
                    <a:pt x="890835" y="12991"/>
                  </a:lnTo>
                  <a:lnTo>
                    <a:pt x="876465" y="3483"/>
                  </a:lnTo>
                  <a:lnTo>
                    <a:pt x="858893" y="0"/>
                  </a:lnTo>
                  <a:lnTo>
                    <a:pt x="45202" y="0"/>
                  </a:lnTo>
                  <a:lnTo>
                    <a:pt x="27608" y="3483"/>
                  </a:lnTo>
                  <a:lnTo>
                    <a:pt x="13240" y="12991"/>
                  </a:lnTo>
                  <a:lnTo>
                    <a:pt x="3552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52" y="505851"/>
                  </a:lnTo>
                  <a:lnTo>
                    <a:pt x="13240" y="519971"/>
                  </a:lnTo>
                  <a:lnTo>
                    <a:pt x="27608" y="529503"/>
                  </a:lnTo>
                  <a:lnTo>
                    <a:pt x="45202" y="533000"/>
                  </a:lnTo>
                  <a:close/>
                </a:path>
              </a:pathLst>
            </a:custGeom>
            <a:ln w="7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464911" y="3756493"/>
            <a:ext cx="822960" cy="501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3810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2.4</a:t>
            </a:r>
            <a:endParaRPr sz="800" dirty="0">
              <a:latin typeface="Arial MT"/>
              <a:cs typeface="Arial MT"/>
            </a:endParaRPr>
          </a:p>
          <a:p>
            <a:pPr marR="5080" indent="635" algn="ctr">
              <a:lnSpc>
                <a:spcPts val="930"/>
              </a:lnSpc>
              <a:spcBef>
                <a:spcPts val="40"/>
              </a:spcBef>
            </a:pPr>
            <a:r>
              <a:rPr sz="800" spc="-5" dirty="0">
                <a:latin typeface="Arial MT"/>
                <a:cs typeface="Arial MT"/>
              </a:rPr>
              <a:t>Plan Delivery </a:t>
            </a:r>
            <a:r>
              <a:rPr sz="800" spc="-15" dirty="0">
                <a:latin typeface="Arial MT"/>
                <a:cs typeface="Arial MT"/>
              </a:rPr>
              <a:t>of 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S</a:t>
            </a:r>
            <a:r>
              <a:rPr sz="800" spc="-35" dirty="0">
                <a:latin typeface="Arial MT"/>
                <a:cs typeface="Arial MT"/>
              </a:rPr>
              <a:t>e</a:t>
            </a:r>
            <a:r>
              <a:rPr sz="800" dirty="0">
                <a:latin typeface="Arial MT"/>
                <a:cs typeface="Arial MT"/>
              </a:rPr>
              <a:t>r</a:t>
            </a:r>
            <a:r>
              <a:rPr sz="800" spc="10" dirty="0">
                <a:latin typeface="Arial MT"/>
                <a:cs typeface="Arial MT"/>
              </a:rPr>
              <a:t>v</a:t>
            </a:r>
            <a:r>
              <a:rPr sz="800" spc="-30" dirty="0">
                <a:latin typeface="Arial MT"/>
                <a:cs typeface="Arial MT"/>
              </a:rPr>
              <a:t>i</a:t>
            </a:r>
            <a:r>
              <a:rPr sz="800" spc="10" dirty="0">
                <a:latin typeface="Arial MT"/>
                <a:cs typeface="Arial MT"/>
              </a:rPr>
              <a:t>c</a:t>
            </a:r>
            <a:r>
              <a:rPr sz="800" dirty="0">
                <a:latin typeface="Arial MT"/>
                <a:cs typeface="Arial MT"/>
              </a:rPr>
              <a:t>e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-20" dirty="0">
                <a:latin typeface="Arial MT"/>
                <a:cs typeface="Arial MT"/>
              </a:rPr>
              <a:t>t</a:t>
            </a:r>
            <a:r>
              <a:rPr sz="800" dirty="0">
                <a:latin typeface="Arial MT"/>
                <a:cs typeface="Arial MT"/>
              </a:rPr>
              <a:t>o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Ser</a:t>
            </a:r>
            <a:r>
              <a:rPr sz="800" spc="-20" dirty="0">
                <a:latin typeface="Arial MT"/>
                <a:cs typeface="Arial MT"/>
              </a:rPr>
              <a:t>v</a:t>
            </a:r>
            <a:r>
              <a:rPr sz="800" spc="-5" dirty="0">
                <a:latin typeface="Arial MT"/>
                <a:cs typeface="Arial MT"/>
              </a:rPr>
              <a:t>i</a:t>
            </a:r>
            <a:r>
              <a:rPr sz="800" spc="-15" dirty="0">
                <a:latin typeface="Arial MT"/>
                <a:cs typeface="Arial MT"/>
              </a:rPr>
              <a:t>c</a:t>
            </a:r>
            <a:r>
              <a:rPr sz="800" dirty="0">
                <a:latin typeface="Arial MT"/>
                <a:cs typeface="Arial MT"/>
              </a:rPr>
              <a:t>e  </a:t>
            </a:r>
            <a:r>
              <a:rPr sz="800" spc="-10" dirty="0">
                <a:latin typeface="Arial MT"/>
                <a:cs typeface="Arial MT"/>
              </a:rPr>
              <a:t>Corp.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498362" y="3745722"/>
            <a:ext cx="911860" cy="452120"/>
            <a:chOff x="3498362" y="3745722"/>
            <a:chExt cx="911860" cy="452120"/>
          </a:xfrm>
        </p:grpSpPr>
        <p:sp>
          <p:nvSpPr>
            <p:cNvPr id="57" name="object 57"/>
            <p:cNvSpPr/>
            <p:nvPr/>
          </p:nvSpPr>
          <p:spPr>
            <a:xfrm>
              <a:off x="3502172" y="3749531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858843" y="0"/>
                  </a:moveTo>
                  <a:lnTo>
                    <a:pt x="45203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1"/>
                  </a:lnTo>
                  <a:lnTo>
                    <a:pt x="3545" y="417018"/>
                  </a:lnTo>
                  <a:lnTo>
                    <a:pt x="13221" y="431139"/>
                  </a:lnTo>
                  <a:lnTo>
                    <a:pt x="27587" y="440670"/>
                  </a:lnTo>
                  <a:lnTo>
                    <a:pt x="45203" y="444168"/>
                  </a:lnTo>
                  <a:lnTo>
                    <a:pt x="858843" y="444168"/>
                  </a:lnTo>
                  <a:lnTo>
                    <a:pt x="876415" y="440670"/>
                  </a:lnTo>
                  <a:lnTo>
                    <a:pt x="890786" y="431139"/>
                  </a:lnTo>
                  <a:lnTo>
                    <a:pt x="900486" y="417018"/>
                  </a:lnTo>
                  <a:lnTo>
                    <a:pt x="904045" y="399751"/>
                  </a:lnTo>
                  <a:lnTo>
                    <a:pt x="904045" y="44416"/>
                  </a:lnTo>
                  <a:lnTo>
                    <a:pt x="900486" y="27108"/>
                  </a:lnTo>
                  <a:lnTo>
                    <a:pt x="890786" y="12992"/>
                  </a:lnTo>
                  <a:lnTo>
                    <a:pt x="876415" y="3484"/>
                  </a:lnTo>
                  <a:lnTo>
                    <a:pt x="8588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502172" y="3749532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69"/>
                  </a:lnTo>
                  <a:lnTo>
                    <a:pt x="890785" y="431138"/>
                  </a:lnTo>
                  <a:lnTo>
                    <a:pt x="900485" y="417017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17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3650838" y="3770865"/>
            <a:ext cx="622300" cy="383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4445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2.5</a:t>
            </a:r>
            <a:endParaRPr sz="800" dirty="0">
              <a:latin typeface="Arial MT"/>
              <a:cs typeface="Arial MT"/>
            </a:endParaRPr>
          </a:p>
          <a:p>
            <a:pPr marR="5080" algn="ctr">
              <a:lnSpc>
                <a:spcPts val="930"/>
              </a:lnSpc>
              <a:spcBef>
                <a:spcPts val="45"/>
              </a:spcBef>
            </a:pPr>
            <a:r>
              <a:rPr sz="800" dirty="0">
                <a:latin typeface="Arial MT"/>
                <a:cs typeface="Arial MT"/>
              </a:rPr>
              <a:t>G</a:t>
            </a:r>
            <a:r>
              <a:rPr sz="800" spc="-35" dirty="0">
                <a:latin typeface="Arial MT"/>
                <a:cs typeface="Arial MT"/>
              </a:rPr>
              <a:t>a</a:t>
            </a:r>
            <a:r>
              <a:rPr sz="800" spc="-5" dirty="0">
                <a:latin typeface="Arial MT"/>
                <a:cs typeface="Arial MT"/>
              </a:rPr>
              <a:t>i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1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n</a:t>
            </a:r>
            <a:r>
              <a:rPr sz="800" spc="-30" dirty="0">
                <a:latin typeface="Arial MT"/>
                <a:cs typeface="Arial MT"/>
              </a:rPr>
              <a:t>i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i</a:t>
            </a:r>
            <a:r>
              <a:rPr sz="800" spc="-30" dirty="0">
                <a:latin typeface="Arial MT"/>
                <a:cs typeface="Arial MT"/>
              </a:rPr>
              <a:t>a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i</a:t>
            </a:r>
            <a:r>
              <a:rPr sz="800" spc="-15" dirty="0">
                <a:latin typeface="Arial MT"/>
                <a:cs typeface="Arial MT"/>
              </a:rPr>
              <a:t>v</a:t>
            </a:r>
            <a:r>
              <a:rPr sz="800" dirty="0">
                <a:latin typeface="Arial MT"/>
                <a:cs typeface="Arial MT"/>
              </a:rPr>
              <a:t>e  </a:t>
            </a:r>
            <a:r>
              <a:rPr sz="800" spc="-10" dirty="0">
                <a:latin typeface="Arial MT"/>
                <a:cs typeface="Arial MT"/>
              </a:rPr>
              <a:t>Commitment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583460" y="3745966"/>
            <a:ext cx="911225" cy="451484"/>
            <a:chOff x="4583460" y="3745966"/>
            <a:chExt cx="911225" cy="451484"/>
          </a:xfrm>
        </p:grpSpPr>
        <p:sp>
          <p:nvSpPr>
            <p:cNvPr id="61" name="object 61"/>
            <p:cNvSpPr/>
            <p:nvPr/>
          </p:nvSpPr>
          <p:spPr>
            <a:xfrm>
              <a:off x="4587026" y="3749531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858842" y="0"/>
                  </a:moveTo>
                  <a:lnTo>
                    <a:pt x="45203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1"/>
                  </a:lnTo>
                  <a:lnTo>
                    <a:pt x="3545" y="417018"/>
                  </a:lnTo>
                  <a:lnTo>
                    <a:pt x="13221" y="431139"/>
                  </a:lnTo>
                  <a:lnTo>
                    <a:pt x="27587" y="440670"/>
                  </a:lnTo>
                  <a:lnTo>
                    <a:pt x="45203" y="444168"/>
                  </a:lnTo>
                  <a:lnTo>
                    <a:pt x="858842" y="444168"/>
                  </a:lnTo>
                  <a:lnTo>
                    <a:pt x="876415" y="440670"/>
                  </a:lnTo>
                  <a:lnTo>
                    <a:pt x="890786" y="431139"/>
                  </a:lnTo>
                  <a:lnTo>
                    <a:pt x="900485" y="417018"/>
                  </a:lnTo>
                  <a:lnTo>
                    <a:pt x="904045" y="399751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6" y="12992"/>
                  </a:lnTo>
                  <a:lnTo>
                    <a:pt x="876415" y="3484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4587026" y="3749532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69"/>
                  </a:lnTo>
                  <a:lnTo>
                    <a:pt x="890785" y="431138"/>
                  </a:lnTo>
                  <a:lnTo>
                    <a:pt x="900485" y="417017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17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702744" y="3830186"/>
            <a:ext cx="690245" cy="2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4445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2.13</a:t>
            </a:r>
            <a:endParaRPr sz="800" dirty="0">
              <a:latin typeface="Arial MT"/>
              <a:cs typeface="Arial MT"/>
            </a:endParaRPr>
          </a:p>
          <a:p>
            <a:pPr marR="5080" algn="ctr">
              <a:lnSpc>
                <a:spcPts val="944"/>
              </a:lnSpc>
            </a:pPr>
            <a:r>
              <a:rPr sz="800" dirty="0">
                <a:latin typeface="Arial MT"/>
                <a:cs typeface="Arial MT"/>
              </a:rPr>
              <a:t>A</a:t>
            </a:r>
            <a:r>
              <a:rPr sz="800" spc="-35" dirty="0">
                <a:latin typeface="Arial MT"/>
                <a:cs typeface="Arial MT"/>
              </a:rPr>
              <a:t>d</a:t>
            </a:r>
            <a:r>
              <a:rPr sz="800" spc="-5" dirty="0">
                <a:latin typeface="Arial MT"/>
                <a:cs typeface="Arial MT"/>
              </a:rPr>
              <a:t>ju</a:t>
            </a:r>
            <a:r>
              <a:rPr sz="800" spc="-20" dirty="0">
                <a:latin typeface="Arial MT"/>
                <a:cs typeface="Arial MT"/>
              </a:rPr>
              <a:t>s</a:t>
            </a:r>
            <a:r>
              <a:rPr sz="800" dirty="0">
                <a:latin typeface="Arial MT"/>
                <a:cs typeface="Arial MT"/>
              </a:rPr>
              <a:t>t Po</a:t>
            </a:r>
            <a:r>
              <a:rPr sz="800" spc="-30" dirty="0">
                <a:latin typeface="Arial MT"/>
                <a:cs typeface="Arial MT"/>
              </a:rPr>
              <a:t>r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spc="-20" dirty="0">
                <a:latin typeface="Arial MT"/>
                <a:cs typeface="Arial MT"/>
              </a:rPr>
              <a:t>f</a:t>
            </a:r>
            <a:r>
              <a:rPr sz="800" spc="-5" dirty="0">
                <a:latin typeface="Arial MT"/>
                <a:cs typeface="Arial MT"/>
              </a:rPr>
              <a:t>olio</a:t>
            </a:r>
            <a:endParaRPr sz="800" dirty="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522564" y="3578530"/>
            <a:ext cx="877569" cy="146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dirty="0">
                <a:latin typeface="Arial"/>
                <a:cs typeface="Arial"/>
              </a:rPr>
              <a:t>O</a:t>
            </a:r>
            <a:r>
              <a:rPr sz="800" b="1" spc="-20" dirty="0">
                <a:latin typeface="Arial"/>
                <a:cs typeface="Arial"/>
              </a:rPr>
              <a:t>p</a:t>
            </a:r>
            <a:r>
              <a:rPr sz="800" b="1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i</a:t>
            </a:r>
            <a:r>
              <a:rPr sz="800" b="1" spc="-5" dirty="0">
                <a:latin typeface="Arial"/>
                <a:cs typeface="Arial"/>
              </a:rPr>
              <a:t>m</a:t>
            </a:r>
            <a:r>
              <a:rPr sz="800" b="1" spc="-20" dirty="0">
                <a:latin typeface="Arial"/>
                <a:cs typeface="Arial"/>
              </a:rPr>
              <a:t>iz</a:t>
            </a:r>
            <a:r>
              <a:rPr sz="800" b="1" dirty="0">
                <a:latin typeface="Arial"/>
                <a:cs typeface="Arial"/>
              </a:rPr>
              <a:t>e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P</a:t>
            </a:r>
            <a:r>
              <a:rPr sz="800" b="1" spc="-20" dirty="0">
                <a:latin typeface="Arial"/>
                <a:cs typeface="Arial"/>
              </a:rPr>
              <a:t>o</a:t>
            </a:r>
            <a:r>
              <a:rPr sz="800" b="1" spc="10" dirty="0">
                <a:latin typeface="Arial"/>
                <a:cs typeface="Arial"/>
              </a:rPr>
              <a:t>r</a:t>
            </a:r>
            <a:r>
              <a:rPr sz="800" b="1" spc="-30" dirty="0">
                <a:latin typeface="Arial"/>
                <a:cs typeface="Arial"/>
              </a:rPr>
              <a:t>t</a:t>
            </a:r>
            <a:r>
              <a:rPr sz="800" b="1" dirty="0">
                <a:latin typeface="Arial"/>
                <a:cs typeface="Arial"/>
              </a:rPr>
              <a:t>f</a:t>
            </a:r>
            <a:r>
              <a:rPr sz="800" b="1" spc="-15" dirty="0">
                <a:latin typeface="Arial"/>
                <a:cs typeface="Arial"/>
              </a:rPr>
              <a:t>o</a:t>
            </a:r>
            <a:r>
              <a:rPr sz="800" b="1" spc="10" dirty="0">
                <a:latin typeface="Arial"/>
                <a:cs typeface="Arial"/>
              </a:rPr>
              <a:t>l</a:t>
            </a:r>
            <a:r>
              <a:rPr sz="800" b="1" spc="-20" dirty="0">
                <a:latin typeface="Arial"/>
                <a:cs typeface="Arial"/>
              </a:rPr>
              <a:t>i</a:t>
            </a:r>
            <a:r>
              <a:rPr sz="800" b="1" dirty="0">
                <a:latin typeface="Arial"/>
                <a:cs typeface="Arial"/>
              </a:rPr>
              <a:t>o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179107" y="3756493"/>
            <a:ext cx="619760" cy="501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2.6</a:t>
            </a:r>
            <a:endParaRPr sz="800" dirty="0">
              <a:latin typeface="Arial MT"/>
              <a:cs typeface="Arial MT"/>
            </a:endParaRPr>
          </a:p>
          <a:p>
            <a:pPr marL="12700" marR="5080" indent="-635" algn="ctr">
              <a:lnSpc>
                <a:spcPts val="930"/>
              </a:lnSpc>
              <a:spcBef>
                <a:spcPts val="40"/>
              </a:spcBef>
            </a:pPr>
            <a:r>
              <a:rPr sz="800" spc="-10" dirty="0">
                <a:latin typeface="Arial MT"/>
                <a:cs typeface="Arial MT"/>
              </a:rPr>
              <a:t>Deliver 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spc="-2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n</a:t>
            </a:r>
            <a:r>
              <a:rPr sz="800" spc="-20" dirty="0">
                <a:latin typeface="Arial MT"/>
                <a:cs typeface="Arial MT"/>
              </a:rPr>
              <a:t>f</a:t>
            </a:r>
            <a:r>
              <a:rPr sz="800" dirty="0">
                <a:latin typeface="Arial MT"/>
                <a:cs typeface="Arial MT"/>
              </a:rPr>
              <a:t>ra</a:t>
            </a:r>
            <a:r>
              <a:rPr sz="800" spc="-20" dirty="0">
                <a:latin typeface="Arial MT"/>
                <a:cs typeface="Arial MT"/>
              </a:rPr>
              <a:t>s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dirty="0">
                <a:latin typeface="Arial MT"/>
                <a:cs typeface="Arial MT"/>
              </a:rPr>
              <a:t>r</a:t>
            </a:r>
            <a:r>
              <a:rPr sz="800" spc="-30" dirty="0">
                <a:latin typeface="Arial MT"/>
                <a:cs typeface="Arial MT"/>
              </a:rPr>
              <a:t>u</a:t>
            </a:r>
            <a:r>
              <a:rPr sz="800" spc="10" dirty="0">
                <a:latin typeface="Arial MT"/>
                <a:cs typeface="Arial MT"/>
              </a:rPr>
              <a:t>c</a:t>
            </a:r>
            <a:r>
              <a:rPr sz="800" spc="-2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ure  </a:t>
            </a:r>
            <a:r>
              <a:rPr sz="800" spc="-10" dirty="0">
                <a:latin typeface="Arial MT"/>
                <a:cs typeface="Arial MT"/>
              </a:rPr>
              <a:t>Solutions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114543" y="3745722"/>
            <a:ext cx="1996439" cy="541020"/>
            <a:chOff x="7114543" y="3745722"/>
            <a:chExt cx="1996439" cy="541020"/>
          </a:xfrm>
        </p:grpSpPr>
        <p:sp>
          <p:nvSpPr>
            <p:cNvPr id="67" name="object 67"/>
            <p:cNvSpPr/>
            <p:nvPr/>
          </p:nvSpPr>
          <p:spPr>
            <a:xfrm>
              <a:off x="7118354" y="3749531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40" h="444500">
                  <a:moveTo>
                    <a:pt x="858842" y="0"/>
                  </a:moveTo>
                  <a:lnTo>
                    <a:pt x="45201" y="0"/>
                  </a:lnTo>
                  <a:lnTo>
                    <a:pt x="27586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1"/>
                  </a:lnTo>
                  <a:lnTo>
                    <a:pt x="3545" y="417018"/>
                  </a:lnTo>
                  <a:lnTo>
                    <a:pt x="13221" y="431139"/>
                  </a:lnTo>
                  <a:lnTo>
                    <a:pt x="27586" y="440670"/>
                  </a:lnTo>
                  <a:lnTo>
                    <a:pt x="45201" y="444168"/>
                  </a:lnTo>
                  <a:lnTo>
                    <a:pt x="858842" y="444168"/>
                  </a:lnTo>
                  <a:lnTo>
                    <a:pt x="876414" y="440670"/>
                  </a:lnTo>
                  <a:lnTo>
                    <a:pt x="890785" y="431139"/>
                  </a:lnTo>
                  <a:lnTo>
                    <a:pt x="900484" y="417018"/>
                  </a:lnTo>
                  <a:lnTo>
                    <a:pt x="904044" y="399751"/>
                  </a:lnTo>
                  <a:lnTo>
                    <a:pt x="904044" y="44416"/>
                  </a:lnTo>
                  <a:lnTo>
                    <a:pt x="900484" y="27108"/>
                  </a:lnTo>
                  <a:lnTo>
                    <a:pt x="890785" y="12992"/>
                  </a:lnTo>
                  <a:lnTo>
                    <a:pt x="876414" y="3484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7118353" y="3749532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40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69"/>
                  </a:lnTo>
                  <a:lnTo>
                    <a:pt x="890785" y="431138"/>
                  </a:lnTo>
                  <a:lnTo>
                    <a:pt x="900485" y="417017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17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8203106" y="3749531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40" h="533400">
                  <a:moveTo>
                    <a:pt x="858842" y="0"/>
                  </a:moveTo>
                  <a:lnTo>
                    <a:pt x="45203" y="0"/>
                  </a:lnTo>
                  <a:lnTo>
                    <a:pt x="27630" y="3484"/>
                  </a:lnTo>
                  <a:lnTo>
                    <a:pt x="13259" y="12992"/>
                  </a:lnTo>
                  <a:lnTo>
                    <a:pt x="3559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59" y="505851"/>
                  </a:lnTo>
                  <a:lnTo>
                    <a:pt x="13259" y="519972"/>
                  </a:lnTo>
                  <a:lnTo>
                    <a:pt x="27630" y="529503"/>
                  </a:lnTo>
                  <a:lnTo>
                    <a:pt x="45203" y="533001"/>
                  </a:lnTo>
                  <a:lnTo>
                    <a:pt x="858842" y="533001"/>
                  </a:lnTo>
                  <a:lnTo>
                    <a:pt x="876457" y="529503"/>
                  </a:lnTo>
                  <a:lnTo>
                    <a:pt x="890823" y="519972"/>
                  </a:lnTo>
                  <a:lnTo>
                    <a:pt x="900500" y="505851"/>
                  </a:lnTo>
                  <a:lnTo>
                    <a:pt x="904045" y="488584"/>
                  </a:lnTo>
                  <a:lnTo>
                    <a:pt x="904045" y="44416"/>
                  </a:lnTo>
                  <a:lnTo>
                    <a:pt x="900500" y="27108"/>
                  </a:lnTo>
                  <a:lnTo>
                    <a:pt x="890823" y="12992"/>
                  </a:lnTo>
                  <a:lnTo>
                    <a:pt x="876457" y="3484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8203106" y="3749532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40" h="533400">
                  <a:moveTo>
                    <a:pt x="45202" y="533000"/>
                  </a:moveTo>
                  <a:lnTo>
                    <a:pt x="858842" y="533000"/>
                  </a:lnTo>
                  <a:lnTo>
                    <a:pt x="876457" y="529503"/>
                  </a:lnTo>
                  <a:lnTo>
                    <a:pt x="890823" y="519971"/>
                  </a:lnTo>
                  <a:lnTo>
                    <a:pt x="900499" y="505851"/>
                  </a:lnTo>
                  <a:lnTo>
                    <a:pt x="904045" y="488584"/>
                  </a:lnTo>
                  <a:lnTo>
                    <a:pt x="904045" y="44416"/>
                  </a:lnTo>
                  <a:lnTo>
                    <a:pt x="900499" y="27108"/>
                  </a:lnTo>
                  <a:lnTo>
                    <a:pt x="890823" y="12991"/>
                  </a:lnTo>
                  <a:lnTo>
                    <a:pt x="876457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629" y="3483"/>
                  </a:lnTo>
                  <a:lnTo>
                    <a:pt x="13259" y="12991"/>
                  </a:lnTo>
                  <a:lnTo>
                    <a:pt x="3559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59" y="505851"/>
                  </a:lnTo>
                  <a:lnTo>
                    <a:pt x="13259" y="519971"/>
                  </a:lnTo>
                  <a:lnTo>
                    <a:pt x="27629" y="529503"/>
                  </a:lnTo>
                  <a:lnTo>
                    <a:pt x="45202" y="533000"/>
                  </a:lnTo>
                  <a:close/>
                </a:path>
              </a:pathLst>
            </a:custGeom>
            <a:ln w="7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8369206" y="3756493"/>
            <a:ext cx="578485" cy="501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2.8</a:t>
            </a:r>
            <a:endParaRPr sz="800" dirty="0">
              <a:latin typeface="Arial MT"/>
              <a:cs typeface="Arial MT"/>
            </a:endParaRPr>
          </a:p>
          <a:p>
            <a:pPr marL="12065" marR="5080" indent="635" algn="ctr">
              <a:lnSpc>
                <a:spcPts val="930"/>
              </a:lnSpc>
              <a:spcBef>
                <a:spcPts val="40"/>
              </a:spcBef>
            </a:pPr>
            <a:r>
              <a:rPr sz="800" spc="-10" dirty="0">
                <a:latin typeface="Arial MT"/>
                <a:cs typeface="Arial MT"/>
              </a:rPr>
              <a:t>Provide 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Pr</a:t>
            </a:r>
            <a:r>
              <a:rPr sz="800" spc="-30" dirty="0">
                <a:latin typeface="Arial MT"/>
                <a:cs typeface="Arial MT"/>
              </a:rPr>
              <a:t>o</a:t>
            </a:r>
            <a:r>
              <a:rPr sz="800" spc="10" dirty="0">
                <a:latin typeface="Arial MT"/>
                <a:cs typeface="Arial MT"/>
              </a:rPr>
              <a:t>f</a:t>
            </a:r>
            <a:r>
              <a:rPr sz="800" spc="-30" dirty="0">
                <a:latin typeface="Arial MT"/>
                <a:cs typeface="Arial MT"/>
              </a:rPr>
              <a:t>e</a:t>
            </a:r>
            <a:r>
              <a:rPr sz="800" spc="10" dirty="0">
                <a:latin typeface="Arial MT"/>
                <a:cs typeface="Arial MT"/>
              </a:rPr>
              <a:t>s</a:t>
            </a:r>
            <a:r>
              <a:rPr sz="800" spc="-20" dirty="0">
                <a:latin typeface="Arial MT"/>
                <a:cs typeface="Arial MT"/>
              </a:rPr>
              <a:t>s</a:t>
            </a:r>
            <a:r>
              <a:rPr sz="800" spc="-5" dirty="0">
                <a:latin typeface="Arial MT"/>
                <a:cs typeface="Arial MT"/>
              </a:rPr>
              <a:t>io</a:t>
            </a:r>
            <a:r>
              <a:rPr sz="800" spc="-35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al  </a:t>
            </a:r>
            <a:r>
              <a:rPr sz="800" spc="-10" dirty="0">
                <a:latin typeface="Arial MT"/>
                <a:cs typeface="Arial MT"/>
              </a:rPr>
              <a:t>Services</a:t>
            </a:r>
            <a:endParaRPr sz="800" dirty="0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149951" y="3578530"/>
            <a:ext cx="847090" cy="575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Deliver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Solutions</a:t>
            </a:r>
            <a:endParaRPr sz="800" dirty="0">
              <a:latin typeface="Arial"/>
              <a:cs typeface="Arial"/>
            </a:endParaRPr>
          </a:p>
          <a:p>
            <a:pPr algn="ctr">
              <a:lnSpc>
                <a:spcPts val="944"/>
              </a:lnSpc>
              <a:spcBef>
                <a:spcPts val="555"/>
              </a:spcBef>
            </a:pPr>
            <a:r>
              <a:rPr sz="800" spc="-5" dirty="0">
                <a:latin typeface="Arial MT"/>
                <a:cs typeface="Arial MT"/>
              </a:rPr>
              <a:t>2.7</a:t>
            </a:r>
            <a:endParaRPr sz="800" dirty="0">
              <a:latin typeface="Arial MT"/>
              <a:cs typeface="Arial MT"/>
            </a:endParaRPr>
          </a:p>
          <a:p>
            <a:pPr marL="34290" marR="26034" indent="-2540" algn="ctr">
              <a:lnSpc>
                <a:spcPts val="930"/>
              </a:lnSpc>
              <a:spcBef>
                <a:spcPts val="45"/>
              </a:spcBef>
            </a:pPr>
            <a:r>
              <a:rPr sz="800" spc="-10" dirty="0">
                <a:latin typeface="Arial MT"/>
                <a:cs typeface="Arial MT"/>
              </a:rPr>
              <a:t>Deliver Business 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System</a:t>
            </a:r>
            <a:r>
              <a:rPr sz="800" spc="-4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Solutions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3859980" y="4500806"/>
            <a:ext cx="3443604" cy="807720"/>
            <a:chOff x="3859980" y="4500806"/>
            <a:chExt cx="3443604" cy="807720"/>
          </a:xfrm>
        </p:grpSpPr>
        <p:sp>
          <p:nvSpPr>
            <p:cNvPr id="74" name="object 74"/>
            <p:cNvSpPr/>
            <p:nvPr/>
          </p:nvSpPr>
          <p:spPr>
            <a:xfrm>
              <a:off x="3863790" y="4504616"/>
              <a:ext cx="3435985" cy="800100"/>
            </a:xfrm>
            <a:custGeom>
              <a:avLst/>
              <a:gdLst/>
              <a:ahLst/>
              <a:cxnLst/>
              <a:rect l="l" t="t" r="r" b="b"/>
              <a:pathLst>
                <a:path w="3435984" h="800100">
                  <a:moveTo>
                    <a:pt x="3390168" y="0"/>
                  </a:moveTo>
                  <a:lnTo>
                    <a:pt x="45201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45" y="772351"/>
                  </a:lnTo>
                  <a:lnTo>
                    <a:pt x="13221" y="786472"/>
                  </a:lnTo>
                  <a:lnTo>
                    <a:pt x="27587" y="796003"/>
                  </a:lnTo>
                  <a:lnTo>
                    <a:pt x="45201" y="799501"/>
                  </a:lnTo>
                  <a:lnTo>
                    <a:pt x="3390168" y="799501"/>
                  </a:lnTo>
                  <a:lnTo>
                    <a:pt x="3407741" y="796003"/>
                  </a:lnTo>
                  <a:lnTo>
                    <a:pt x="3422112" y="786472"/>
                  </a:lnTo>
                  <a:lnTo>
                    <a:pt x="3431811" y="772351"/>
                  </a:lnTo>
                  <a:lnTo>
                    <a:pt x="3435371" y="755084"/>
                  </a:lnTo>
                  <a:lnTo>
                    <a:pt x="3435371" y="44416"/>
                  </a:lnTo>
                  <a:lnTo>
                    <a:pt x="3431811" y="27108"/>
                  </a:lnTo>
                  <a:lnTo>
                    <a:pt x="3422112" y="12992"/>
                  </a:lnTo>
                  <a:lnTo>
                    <a:pt x="3407741" y="3484"/>
                  </a:lnTo>
                  <a:lnTo>
                    <a:pt x="3390168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790" y="4504616"/>
              <a:ext cx="3435985" cy="800100"/>
            </a:xfrm>
            <a:custGeom>
              <a:avLst/>
              <a:gdLst/>
              <a:ahLst/>
              <a:cxnLst/>
              <a:rect l="l" t="t" r="r" b="b"/>
              <a:pathLst>
                <a:path w="3435984" h="800100">
                  <a:moveTo>
                    <a:pt x="45202" y="799501"/>
                  </a:moveTo>
                  <a:lnTo>
                    <a:pt x="3390169" y="799501"/>
                  </a:lnTo>
                  <a:lnTo>
                    <a:pt x="3407741" y="796003"/>
                  </a:lnTo>
                  <a:lnTo>
                    <a:pt x="3422111" y="786472"/>
                  </a:lnTo>
                  <a:lnTo>
                    <a:pt x="3431811" y="772351"/>
                  </a:lnTo>
                  <a:lnTo>
                    <a:pt x="3435371" y="755084"/>
                  </a:lnTo>
                  <a:lnTo>
                    <a:pt x="3435371" y="44416"/>
                  </a:lnTo>
                  <a:lnTo>
                    <a:pt x="3431811" y="27108"/>
                  </a:lnTo>
                  <a:lnTo>
                    <a:pt x="3422111" y="12991"/>
                  </a:lnTo>
                  <a:lnTo>
                    <a:pt x="3407741" y="3483"/>
                  </a:lnTo>
                  <a:lnTo>
                    <a:pt x="3390169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45" y="772351"/>
                  </a:lnTo>
                  <a:lnTo>
                    <a:pt x="13221" y="786472"/>
                  </a:lnTo>
                  <a:lnTo>
                    <a:pt x="27587" y="796003"/>
                  </a:lnTo>
                  <a:lnTo>
                    <a:pt x="45202" y="799501"/>
                  </a:lnTo>
                  <a:close/>
                </a:path>
              </a:pathLst>
            </a:custGeom>
            <a:ln w="7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4044599" y="4682282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39" h="533400">
                  <a:moveTo>
                    <a:pt x="858843" y="0"/>
                  </a:moveTo>
                  <a:lnTo>
                    <a:pt x="45203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45" y="505851"/>
                  </a:lnTo>
                  <a:lnTo>
                    <a:pt x="13221" y="519972"/>
                  </a:lnTo>
                  <a:lnTo>
                    <a:pt x="27587" y="529503"/>
                  </a:lnTo>
                  <a:lnTo>
                    <a:pt x="45203" y="533001"/>
                  </a:lnTo>
                  <a:lnTo>
                    <a:pt x="858843" y="533001"/>
                  </a:lnTo>
                  <a:lnTo>
                    <a:pt x="876415" y="529503"/>
                  </a:lnTo>
                  <a:lnTo>
                    <a:pt x="890786" y="519972"/>
                  </a:lnTo>
                  <a:lnTo>
                    <a:pt x="900486" y="505851"/>
                  </a:lnTo>
                  <a:lnTo>
                    <a:pt x="904045" y="488584"/>
                  </a:lnTo>
                  <a:lnTo>
                    <a:pt x="904045" y="44416"/>
                  </a:lnTo>
                  <a:lnTo>
                    <a:pt x="900486" y="27108"/>
                  </a:lnTo>
                  <a:lnTo>
                    <a:pt x="890786" y="12992"/>
                  </a:lnTo>
                  <a:lnTo>
                    <a:pt x="876415" y="3484"/>
                  </a:lnTo>
                  <a:lnTo>
                    <a:pt x="8588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4044599" y="4682283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39" h="533400">
                  <a:moveTo>
                    <a:pt x="45202" y="533000"/>
                  </a:moveTo>
                  <a:lnTo>
                    <a:pt x="858842" y="533000"/>
                  </a:lnTo>
                  <a:lnTo>
                    <a:pt x="876415" y="529503"/>
                  </a:lnTo>
                  <a:lnTo>
                    <a:pt x="890785" y="519971"/>
                  </a:lnTo>
                  <a:lnTo>
                    <a:pt x="900485" y="505851"/>
                  </a:lnTo>
                  <a:lnTo>
                    <a:pt x="904045" y="488584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45" y="505851"/>
                  </a:lnTo>
                  <a:lnTo>
                    <a:pt x="13221" y="519971"/>
                  </a:lnTo>
                  <a:lnTo>
                    <a:pt x="27587" y="529503"/>
                  </a:lnTo>
                  <a:lnTo>
                    <a:pt x="45202" y="533000"/>
                  </a:lnTo>
                  <a:close/>
                </a:path>
              </a:pathLst>
            </a:custGeom>
            <a:ln w="7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4087491" y="4689936"/>
            <a:ext cx="832485" cy="501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40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2.9</a:t>
            </a:r>
            <a:endParaRPr sz="800" dirty="0">
              <a:latin typeface="Arial MT"/>
              <a:cs typeface="Arial MT"/>
            </a:endParaRPr>
          </a:p>
          <a:p>
            <a:pPr marR="5080" indent="1270" algn="ctr">
              <a:lnSpc>
                <a:spcPts val="930"/>
              </a:lnSpc>
              <a:spcBef>
                <a:spcPts val="40"/>
              </a:spcBef>
            </a:pPr>
            <a:r>
              <a:rPr sz="800" spc="-10" dirty="0">
                <a:latin typeface="Arial MT"/>
                <a:cs typeface="Arial MT"/>
              </a:rPr>
              <a:t>Operate 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Infrastructure </a:t>
            </a:r>
            <a:r>
              <a:rPr sz="800" dirty="0">
                <a:latin typeface="Arial MT"/>
                <a:cs typeface="Arial MT"/>
              </a:rPr>
              <a:t>&amp;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B</a:t>
            </a:r>
            <a:r>
              <a:rPr sz="800" spc="-35" dirty="0">
                <a:latin typeface="Arial MT"/>
                <a:cs typeface="Arial MT"/>
              </a:rPr>
              <a:t>u</a:t>
            </a:r>
            <a:r>
              <a:rPr sz="800" spc="10" dirty="0">
                <a:latin typeface="Arial MT"/>
                <a:cs typeface="Arial MT"/>
              </a:rPr>
              <a:t>s</a:t>
            </a:r>
            <a:r>
              <a:rPr sz="800" spc="-5" dirty="0">
                <a:latin typeface="Arial MT"/>
                <a:cs typeface="Arial MT"/>
              </a:rPr>
              <a:t>i</a:t>
            </a:r>
            <a:r>
              <a:rPr sz="800" spc="-3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e</a:t>
            </a:r>
            <a:r>
              <a:rPr sz="800" spc="-20" dirty="0">
                <a:latin typeface="Arial MT"/>
                <a:cs typeface="Arial MT"/>
              </a:rPr>
              <a:t>s</a:t>
            </a:r>
            <a:r>
              <a:rPr sz="800" dirty="0">
                <a:latin typeface="Arial MT"/>
                <a:cs typeface="Arial MT"/>
              </a:rPr>
              <a:t>s S</a:t>
            </a:r>
            <a:r>
              <a:rPr sz="800" spc="-20" dirty="0">
                <a:latin typeface="Arial MT"/>
                <a:cs typeface="Arial MT"/>
              </a:rPr>
              <a:t>ys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spc="-30" dirty="0">
                <a:latin typeface="Arial MT"/>
                <a:cs typeface="Arial MT"/>
              </a:rPr>
              <a:t>e</a:t>
            </a:r>
            <a:r>
              <a:rPr sz="800" spc="-15" dirty="0">
                <a:latin typeface="Arial MT"/>
                <a:cs typeface="Arial MT"/>
              </a:rPr>
              <a:t>m</a:t>
            </a:r>
            <a:r>
              <a:rPr sz="800" dirty="0">
                <a:latin typeface="Arial MT"/>
                <a:cs typeface="Arial MT"/>
              </a:rPr>
              <a:t>s</a:t>
            </a:r>
          </a:p>
        </p:txBody>
      </p:sp>
      <p:grpSp>
        <p:nvGrpSpPr>
          <p:cNvPr id="79" name="object 79"/>
          <p:cNvGrpSpPr/>
          <p:nvPr/>
        </p:nvGrpSpPr>
        <p:grpSpPr>
          <a:xfrm>
            <a:off x="5125643" y="4678473"/>
            <a:ext cx="911860" cy="452120"/>
            <a:chOff x="5125643" y="4678473"/>
            <a:chExt cx="911860" cy="452120"/>
          </a:xfrm>
        </p:grpSpPr>
        <p:sp>
          <p:nvSpPr>
            <p:cNvPr id="80" name="object 80"/>
            <p:cNvSpPr/>
            <p:nvPr/>
          </p:nvSpPr>
          <p:spPr>
            <a:xfrm>
              <a:off x="5129453" y="4682283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858842" y="0"/>
                  </a:moveTo>
                  <a:lnTo>
                    <a:pt x="45201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1"/>
                  </a:lnTo>
                  <a:lnTo>
                    <a:pt x="3545" y="417018"/>
                  </a:lnTo>
                  <a:lnTo>
                    <a:pt x="13221" y="431139"/>
                  </a:lnTo>
                  <a:lnTo>
                    <a:pt x="27587" y="440670"/>
                  </a:lnTo>
                  <a:lnTo>
                    <a:pt x="45201" y="444168"/>
                  </a:lnTo>
                  <a:lnTo>
                    <a:pt x="858842" y="444168"/>
                  </a:lnTo>
                  <a:lnTo>
                    <a:pt x="876415" y="440670"/>
                  </a:lnTo>
                  <a:lnTo>
                    <a:pt x="890786" y="431139"/>
                  </a:lnTo>
                  <a:lnTo>
                    <a:pt x="900485" y="417018"/>
                  </a:lnTo>
                  <a:lnTo>
                    <a:pt x="904045" y="399751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6" y="12992"/>
                  </a:lnTo>
                  <a:lnTo>
                    <a:pt x="876415" y="3484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5129453" y="4682283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69"/>
                  </a:lnTo>
                  <a:lnTo>
                    <a:pt x="890785" y="431138"/>
                  </a:lnTo>
                  <a:lnTo>
                    <a:pt x="900485" y="417017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17"/>
                  </a:lnTo>
                  <a:lnTo>
                    <a:pt x="13221" y="431138"/>
                  </a:lnTo>
                  <a:lnTo>
                    <a:pt x="27587" y="440669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5228597" y="4763865"/>
            <a:ext cx="722630" cy="264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3175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2.10</a:t>
            </a:r>
            <a:endParaRPr sz="800" dirty="0">
              <a:latin typeface="Arial MT"/>
              <a:cs typeface="Arial MT"/>
            </a:endParaRPr>
          </a:p>
          <a:p>
            <a:pPr marR="5080" algn="ctr">
              <a:lnSpc>
                <a:spcPts val="944"/>
              </a:lnSpc>
            </a:pPr>
            <a:r>
              <a:rPr sz="800" spc="-15" dirty="0">
                <a:latin typeface="Arial MT"/>
                <a:cs typeface="Arial MT"/>
              </a:rPr>
              <a:t>R</a:t>
            </a:r>
            <a:r>
              <a:rPr sz="800" spc="-5" dirty="0">
                <a:latin typeface="Arial MT"/>
                <a:cs typeface="Arial MT"/>
              </a:rPr>
              <a:t>e</a:t>
            </a:r>
            <a:r>
              <a:rPr sz="800" spc="-2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ir</a:t>
            </a:r>
            <a:r>
              <a:rPr sz="800" dirty="0">
                <a:latin typeface="Arial MT"/>
                <a:cs typeface="Arial MT"/>
              </a:rPr>
              <a:t>e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So</a:t>
            </a:r>
            <a:r>
              <a:rPr sz="800" spc="-35" dirty="0">
                <a:latin typeface="Arial MT"/>
                <a:cs typeface="Arial MT"/>
              </a:rPr>
              <a:t>l</a:t>
            </a:r>
            <a:r>
              <a:rPr sz="800" spc="-5" dirty="0">
                <a:latin typeface="Arial MT"/>
                <a:cs typeface="Arial MT"/>
              </a:rPr>
              <a:t>u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spc="-3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ons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6210737" y="4678713"/>
            <a:ext cx="911225" cy="540385"/>
            <a:chOff x="6210737" y="4678713"/>
            <a:chExt cx="911225" cy="540385"/>
          </a:xfrm>
        </p:grpSpPr>
        <p:sp>
          <p:nvSpPr>
            <p:cNvPr id="84" name="object 84"/>
            <p:cNvSpPr/>
            <p:nvPr/>
          </p:nvSpPr>
          <p:spPr>
            <a:xfrm>
              <a:off x="6214308" y="4682282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40" h="533400">
                  <a:moveTo>
                    <a:pt x="858842" y="0"/>
                  </a:moveTo>
                  <a:lnTo>
                    <a:pt x="45201" y="0"/>
                  </a:lnTo>
                  <a:lnTo>
                    <a:pt x="27587" y="3484"/>
                  </a:lnTo>
                  <a:lnTo>
                    <a:pt x="13221" y="12992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45" y="505851"/>
                  </a:lnTo>
                  <a:lnTo>
                    <a:pt x="13221" y="519972"/>
                  </a:lnTo>
                  <a:lnTo>
                    <a:pt x="27587" y="529503"/>
                  </a:lnTo>
                  <a:lnTo>
                    <a:pt x="45201" y="533001"/>
                  </a:lnTo>
                  <a:lnTo>
                    <a:pt x="858842" y="533001"/>
                  </a:lnTo>
                  <a:lnTo>
                    <a:pt x="876415" y="529503"/>
                  </a:lnTo>
                  <a:lnTo>
                    <a:pt x="890786" y="519972"/>
                  </a:lnTo>
                  <a:lnTo>
                    <a:pt x="900485" y="505851"/>
                  </a:lnTo>
                  <a:lnTo>
                    <a:pt x="904045" y="488584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6" y="12992"/>
                  </a:lnTo>
                  <a:lnTo>
                    <a:pt x="876415" y="3484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6214307" y="4682283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40" h="533400">
                  <a:moveTo>
                    <a:pt x="45202" y="533000"/>
                  </a:moveTo>
                  <a:lnTo>
                    <a:pt x="858842" y="533000"/>
                  </a:lnTo>
                  <a:lnTo>
                    <a:pt x="876415" y="529503"/>
                  </a:lnTo>
                  <a:lnTo>
                    <a:pt x="890785" y="519971"/>
                  </a:lnTo>
                  <a:lnTo>
                    <a:pt x="900485" y="505851"/>
                  </a:lnTo>
                  <a:lnTo>
                    <a:pt x="904045" y="488584"/>
                  </a:lnTo>
                  <a:lnTo>
                    <a:pt x="904045" y="44416"/>
                  </a:lnTo>
                  <a:lnTo>
                    <a:pt x="900485" y="27108"/>
                  </a:lnTo>
                  <a:lnTo>
                    <a:pt x="890785" y="12991"/>
                  </a:lnTo>
                  <a:lnTo>
                    <a:pt x="876415" y="3483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83"/>
                  </a:lnTo>
                  <a:lnTo>
                    <a:pt x="13221" y="12991"/>
                  </a:lnTo>
                  <a:lnTo>
                    <a:pt x="3545" y="2710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45" y="505851"/>
                  </a:lnTo>
                  <a:lnTo>
                    <a:pt x="13221" y="519971"/>
                  </a:lnTo>
                  <a:lnTo>
                    <a:pt x="27587" y="529503"/>
                  </a:lnTo>
                  <a:lnTo>
                    <a:pt x="45202" y="533000"/>
                  </a:lnTo>
                  <a:close/>
                </a:path>
              </a:pathLst>
            </a:custGeom>
            <a:ln w="7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6347604" y="4808282"/>
            <a:ext cx="654685" cy="264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40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2.11</a:t>
            </a:r>
            <a:endParaRPr sz="800" dirty="0">
              <a:latin typeface="Arial MT"/>
              <a:cs typeface="Arial MT"/>
            </a:endParaRPr>
          </a:p>
          <a:p>
            <a:pPr marR="5080" algn="ctr">
              <a:lnSpc>
                <a:spcPts val="944"/>
              </a:lnSpc>
            </a:pPr>
            <a:r>
              <a:rPr sz="800" dirty="0">
                <a:latin typeface="Arial MT"/>
                <a:cs typeface="Arial MT"/>
              </a:rPr>
              <a:t>S</a:t>
            </a:r>
            <a:r>
              <a:rPr sz="800" spc="-35" dirty="0">
                <a:latin typeface="Arial MT"/>
                <a:cs typeface="Arial MT"/>
              </a:rPr>
              <a:t>u</a:t>
            </a:r>
            <a:r>
              <a:rPr sz="800" spc="-5" dirty="0">
                <a:latin typeface="Arial MT"/>
                <a:cs typeface="Arial MT"/>
              </a:rPr>
              <a:t>ppor</a:t>
            </a:r>
            <a:r>
              <a:rPr sz="800" dirty="0">
                <a:latin typeface="Arial MT"/>
                <a:cs typeface="Arial MT"/>
              </a:rPr>
              <a:t>t</a:t>
            </a:r>
            <a:r>
              <a:rPr sz="800" spc="-30" dirty="0">
                <a:latin typeface="Arial MT"/>
                <a:cs typeface="Arial MT"/>
              </a:rPr>
              <a:t> </a:t>
            </a:r>
            <a:r>
              <a:rPr sz="800" spc="-15" dirty="0">
                <a:latin typeface="Arial MT"/>
                <a:cs typeface="Arial MT"/>
              </a:rPr>
              <a:t>U</a:t>
            </a:r>
            <a:r>
              <a:rPr sz="800" spc="10" dirty="0">
                <a:latin typeface="Arial MT"/>
                <a:cs typeface="Arial MT"/>
              </a:rPr>
              <a:t>s</a:t>
            </a:r>
            <a:r>
              <a:rPr sz="800" spc="-30" dirty="0">
                <a:latin typeface="Arial MT"/>
                <a:cs typeface="Arial MT"/>
              </a:rPr>
              <a:t>e</a:t>
            </a:r>
            <a:r>
              <a:rPr sz="800" dirty="0">
                <a:latin typeface="Arial MT"/>
                <a:cs typeface="Arial MT"/>
              </a:rPr>
              <a:t>rs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5128248" y="4512071"/>
            <a:ext cx="922019" cy="146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latin typeface="Arial"/>
                <a:cs typeface="Arial"/>
              </a:rPr>
              <a:t>Optimize</a:t>
            </a:r>
            <a:r>
              <a:rPr sz="800" b="1" spc="-4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Solutions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540830" y="2803281"/>
            <a:ext cx="719455" cy="3568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30" dirty="0">
                <a:latin typeface="Arial"/>
                <a:cs typeface="Arial"/>
              </a:rPr>
              <a:t>Core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50" b="1" spc="25" dirty="0">
                <a:latin typeface="Arial"/>
                <a:cs typeface="Arial"/>
              </a:rPr>
              <a:t>processes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436059" y="5655592"/>
            <a:ext cx="6833234" cy="807720"/>
            <a:chOff x="2436059" y="5655592"/>
            <a:chExt cx="6833234" cy="807720"/>
          </a:xfrm>
        </p:grpSpPr>
        <p:sp>
          <p:nvSpPr>
            <p:cNvPr id="90" name="object 90"/>
            <p:cNvSpPr/>
            <p:nvPr/>
          </p:nvSpPr>
          <p:spPr>
            <a:xfrm>
              <a:off x="2439869" y="5659402"/>
              <a:ext cx="6825615" cy="800100"/>
            </a:xfrm>
            <a:custGeom>
              <a:avLst/>
              <a:gdLst/>
              <a:ahLst/>
              <a:cxnLst/>
              <a:rect l="l" t="t" r="r" b="b"/>
              <a:pathLst>
                <a:path w="6825615" h="800100">
                  <a:moveTo>
                    <a:pt x="6780389" y="0"/>
                  </a:moveTo>
                  <a:lnTo>
                    <a:pt x="45203" y="0"/>
                  </a:lnTo>
                  <a:lnTo>
                    <a:pt x="27609" y="3490"/>
                  </a:lnTo>
                  <a:lnTo>
                    <a:pt x="13240" y="13010"/>
                  </a:lnTo>
                  <a:lnTo>
                    <a:pt x="3552" y="2712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52" y="772372"/>
                  </a:lnTo>
                  <a:lnTo>
                    <a:pt x="13240" y="786490"/>
                  </a:lnTo>
                  <a:lnTo>
                    <a:pt x="27609" y="796010"/>
                  </a:lnTo>
                  <a:lnTo>
                    <a:pt x="45203" y="799501"/>
                  </a:lnTo>
                  <a:lnTo>
                    <a:pt x="6780389" y="799501"/>
                  </a:lnTo>
                  <a:lnTo>
                    <a:pt x="6797961" y="796010"/>
                  </a:lnTo>
                  <a:lnTo>
                    <a:pt x="6812331" y="786490"/>
                  </a:lnTo>
                  <a:lnTo>
                    <a:pt x="6822031" y="772372"/>
                  </a:lnTo>
                  <a:lnTo>
                    <a:pt x="6825590" y="755084"/>
                  </a:lnTo>
                  <a:lnTo>
                    <a:pt x="6825590" y="44416"/>
                  </a:lnTo>
                  <a:lnTo>
                    <a:pt x="6822031" y="27128"/>
                  </a:lnTo>
                  <a:lnTo>
                    <a:pt x="6812331" y="13010"/>
                  </a:lnTo>
                  <a:lnTo>
                    <a:pt x="6797961" y="3490"/>
                  </a:lnTo>
                  <a:lnTo>
                    <a:pt x="6780389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2439869" y="5659402"/>
              <a:ext cx="6825615" cy="800100"/>
            </a:xfrm>
            <a:custGeom>
              <a:avLst/>
              <a:gdLst/>
              <a:ahLst/>
              <a:cxnLst/>
              <a:rect l="l" t="t" r="r" b="b"/>
              <a:pathLst>
                <a:path w="6825615" h="800100">
                  <a:moveTo>
                    <a:pt x="45202" y="799501"/>
                  </a:moveTo>
                  <a:lnTo>
                    <a:pt x="6780388" y="799501"/>
                  </a:lnTo>
                  <a:lnTo>
                    <a:pt x="6797960" y="796010"/>
                  </a:lnTo>
                  <a:lnTo>
                    <a:pt x="6812331" y="786490"/>
                  </a:lnTo>
                  <a:lnTo>
                    <a:pt x="6822030" y="772372"/>
                  </a:lnTo>
                  <a:lnTo>
                    <a:pt x="6825590" y="755084"/>
                  </a:lnTo>
                  <a:lnTo>
                    <a:pt x="6825590" y="44416"/>
                  </a:lnTo>
                  <a:lnTo>
                    <a:pt x="6822030" y="27128"/>
                  </a:lnTo>
                  <a:lnTo>
                    <a:pt x="6812331" y="13010"/>
                  </a:lnTo>
                  <a:lnTo>
                    <a:pt x="6797960" y="3490"/>
                  </a:lnTo>
                  <a:lnTo>
                    <a:pt x="6780388" y="0"/>
                  </a:lnTo>
                  <a:lnTo>
                    <a:pt x="45202" y="0"/>
                  </a:lnTo>
                  <a:lnTo>
                    <a:pt x="27608" y="3490"/>
                  </a:lnTo>
                  <a:lnTo>
                    <a:pt x="13240" y="13010"/>
                  </a:lnTo>
                  <a:lnTo>
                    <a:pt x="3552" y="27128"/>
                  </a:lnTo>
                  <a:lnTo>
                    <a:pt x="0" y="44416"/>
                  </a:lnTo>
                  <a:lnTo>
                    <a:pt x="0" y="755084"/>
                  </a:lnTo>
                  <a:lnTo>
                    <a:pt x="3552" y="772372"/>
                  </a:lnTo>
                  <a:lnTo>
                    <a:pt x="13240" y="786490"/>
                  </a:lnTo>
                  <a:lnTo>
                    <a:pt x="27608" y="796010"/>
                  </a:lnTo>
                  <a:lnTo>
                    <a:pt x="45202" y="799501"/>
                  </a:lnTo>
                  <a:close/>
                </a:path>
              </a:pathLst>
            </a:custGeom>
            <a:ln w="71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2620628" y="5837069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39" h="533400">
                  <a:moveTo>
                    <a:pt x="858942" y="0"/>
                  </a:moveTo>
                  <a:lnTo>
                    <a:pt x="45201" y="0"/>
                  </a:lnTo>
                  <a:lnTo>
                    <a:pt x="27629" y="3490"/>
                  </a:lnTo>
                  <a:lnTo>
                    <a:pt x="13259" y="13010"/>
                  </a:lnTo>
                  <a:lnTo>
                    <a:pt x="3559" y="2712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59" y="505872"/>
                  </a:lnTo>
                  <a:lnTo>
                    <a:pt x="13259" y="519990"/>
                  </a:lnTo>
                  <a:lnTo>
                    <a:pt x="27629" y="529510"/>
                  </a:lnTo>
                  <a:lnTo>
                    <a:pt x="45201" y="533000"/>
                  </a:lnTo>
                  <a:lnTo>
                    <a:pt x="858942" y="533000"/>
                  </a:lnTo>
                  <a:lnTo>
                    <a:pt x="876515" y="529510"/>
                  </a:lnTo>
                  <a:lnTo>
                    <a:pt x="890886" y="519990"/>
                  </a:lnTo>
                  <a:lnTo>
                    <a:pt x="900586" y="505872"/>
                  </a:lnTo>
                  <a:lnTo>
                    <a:pt x="904146" y="488584"/>
                  </a:lnTo>
                  <a:lnTo>
                    <a:pt x="904146" y="44416"/>
                  </a:lnTo>
                  <a:lnTo>
                    <a:pt x="900586" y="27128"/>
                  </a:lnTo>
                  <a:lnTo>
                    <a:pt x="890886" y="13010"/>
                  </a:lnTo>
                  <a:lnTo>
                    <a:pt x="876515" y="3490"/>
                  </a:lnTo>
                  <a:lnTo>
                    <a:pt x="85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2620628" y="5837069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39" h="533400">
                  <a:moveTo>
                    <a:pt x="45202" y="533000"/>
                  </a:moveTo>
                  <a:lnTo>
                    <a:pt x="858943" y="533000"/>
                  </a:lnTo>
                  <a:lnTo>
                    <a:pt x="876515" y="529510"/>
                  </a:lnTo>
                  <a:lnTo>
                    <a:pt x="890886" y="519990"/>
                  </a:lnTo>
                  <a:lnTo>
                    <a:pt x="900585" y="505871"/>
                  </a:lnTo>
                  <a:lnTo>
                    <a:pt x="904145" y="488584"/>
                  </a:lnTo>
                  <a:lnTo>
                    <a:pt x="904145" y="44416"/>
                  </a:lnTo>
                  <a:lnTo>
                    <a:pt x="900585" y="27128"/>
                  </a:lnTo>
                  <a:lnTo>
                    <a:pt x="890886" y="13010"/>
                  </a:lnTo>
                  <a:lnTo>
                    <a:pt x="876515" y="3490"/>
                  </a:lnTo>
                  <a:lnTo>
                    <a:pt x="858943" y="0"/>
                  </a:lnTo>
                  <a:lnTo>
                    <a:pt x="45202" y="0"/>
                  </a:lnTo>
                  <a:lnTo>
                    <a:pt x="27629" y="3490"/>
                  </a:lnTo>
                  <a:lnTo>
                    <a:pt x="13259" y="13010"/>
                  </a:lnTo>
                  <a:lnTo>
                    <a:pt x="3559" y="2712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59" y="505871"/>
                  </a:lnTo>
                  <a:lnTo>
                    <a:pt x="13259" y="519990"/>
                  </a:lnTo>
                  <a:lnTo>
                    <a:pt x="27629" y="529510"/>
                  </a:lnTo>
                  <a:lnTo>
                    <a:pt x="45202" y="533000"/>
                  </a:lnTo>
                  <a:close/>
                </a:path>
              </a:pathLst>
            </a:custGeom>
            <a:ln w="7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2743980" y="5845462"/>
            <a:ext cx="673735" cy="501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715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3.1</a:t>
            </a:r>
            <a:endParaRPr sz="800" dirty="0">
              <a:latin typeface="Arial MT"/>
              <a:cs typeface="Arial MT"/>
            </a:endParaRPr>
          </a:p>
          <a:p>
            <a:pPr marR="5080" algn="ctr">
              <a:lnSpc>
                <a:spcPts val="930"/>
              </a:lnSpc>
              <a:spcBef>
                <a:spcPts val="40"/>
              </a:spcBef>
            </a:pPr>
            <a:r>
              <a:rPr sz="800" dirty="0">
                <a:latin typeface="Arial MT"/>
                <a:cs typeface="Arial MT"/>
              </a:rPr>
              <a:t>Pr</a:t>
            </a:r>
            <a:r>
              <a:rPr sz="800" spc="-30" dirty="0">
                <a:latin typeface="Arial MT"/>
                <a:cs typeface="Arial MT"/>
              </a:rPr>
              <a:t>o</a:t>
            </a:r>
            <a:r>
              <a:rPr sz="800" spc="10" dirty="0">
                <a:latin typeface="Arial MT"/>
                <a:cs typeface="Arial MT"/>
              </a:rPr>
              <a:t>v</a:t>
            </a:r>
            <a:r>
              <a:rPr sz="800" spc="-3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d</a:t>
            </a:r>
            <a:r>
              <a:rPr sz="800" dirty="0">
                <a:latin typeface="Arial MT"/>
                <a:cs typeface="Arial MT"/>
              </a:rPr>
              <a:t>e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E</a:t>
            </a:r>
            <a:r>
              <a:rPr sz="800" spc="-20" dirty="0">
                <a:latin typeface="Arial MT"/>
                <a:cs typeface="Arial MT"/>
              </a:rPr>
              <a:t>x</a:t>
            </a:r>
            <a:r>
              <a:rPr sz="800" spc="-5" dirty="0">
                <a:latin typeface="Arial MT"/>
                <a:cs typeface="Arial MT"/>
              </a:rPr>
              <a:t>pert  Advice </a:t>
            </a:r>
            <a:r>
              <a:rPr sz="800" dirty="0">
                <a:latin typeface="Arial MT"/>
                <a:cs typeface="Arial MT"/>
              </a:rPr>
              <a:t>&amp;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Knowledge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3701772" y="5833259"/>
            <a:ext cx="911860" cy="452120"/>
            <a:chOff x="3701772" y="5833259"/>
            <a:chExt cx="911860" cy="452120"/>
          </a:xfrm>
        </p:grpSpPr>
        <p:sp>
          <p:nvSpPr>
            <p:cNvPr id="96" name="object 96"/>
            <p:cNvSpPr/>
            <p:nvPr/>
          </p:nvSpPr>
          <p:spPr>
            <a:xfrm>
              <a:off x="3705583" y="5837069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858842" y="0"/>
                  </a:moveTo>
                  <a:lnTo>
                    <a:pt x="45201" y="0"/>
                  </a:lnTo>
                  <a:lnTo>
                    <a:pt x="27587" y="3490"/>
                  </a:lnTo>
                  <a:lnTo>
                    <a:pt x="13221" y="13010"/>
                  </a:lnTo>
                  <a:lnTo>
                    <a:pt x="3545" y="2712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38"/>
                  </a:lnTo>
                  <a:lnTo>
                    <a:pt x="13221" y="431157"/>
                  </a:lnTo>
                  <a:lnTo>
                    <a:pt x="27587" y="440676"/>
                  </a:lnTo>
                  <a:lnTo>
                    <a:pt x="45201" y="444167"/>
                  </a:lnTo>
                  <a:lnTo>
                    <a:pt x="858842" y="444167"/>
                  </a:lnTo>
                  <a:lnTo>
                    <a:pt x="876414" y="440676"/>
                  </a:lnTo>
                  <a:lnTo>
                    <a:pt x="890785" y="431157"/>
                  </a:lnTo>
                  <a:lnTo>
                    <a:pt x="900484" y="417038"/>
                  </a:lnTo>
                  <a:lnTo>
                    <a:pt x="904044" y="399750"/>
                  </a:lnTo>
                  <a:lnTo>
                    <a:pt x="904044" y="44416"/>
                  </a:lnTo>
                  <a:lnTo>
                    <a:pt x="900484" y="27128"/>
                  </a:lnTo>
                  <a:lnTo>
                    <a:pt x="890785" y="13010"/>
                  </a:lnTo>
                  <a:lnTo>
                    <a:pt x="876414" y="3490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3705582" y="5837069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76"/>
                  </a:lnTo>
                  <a:lnTo>
                    <a:pt x="890785" y="431157"/>
                  </a:lnTo>
                  <a:lnTo>
                    <a:pt x="900485" y="417038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28"/>
                  </a:lnTo>
                  <a:lnTo>
                    <a:pt x="890785" y="13010"/>
                  </a:lnTo>
                  <a:lnTo>
                    <a:pt x="876415" y="3490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90"/>
                  </a:lnTo>
                  <a:lnTo>
                    <a:pt x="13221" y="13010"/>
                  </a:lnTo>
                  <a:lnTo>
                    <a:pt x="3545" y="2712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38"/>
                  </a:lnTo>
                  <a:lnTo>
                    <a:pt x="13221" y="431157"/>
                  </a:lnTo>
                  <a:lnTo>
                    <a:pt x="27587" y="440676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3899048" y="5860346"/>
            <a:ext cx="533400" cy="383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3.2</a:t>
            </a:r>
            <a:endParaRPr sz="800" dirty="0">
              <a:latin typeface="Arial MT"/>
              <a:cs typeface="Arial MT"/>
            </a:endParaRPr>
          </a:p>
          <a:p>
            <a:pPr marR="6350" algn="ctr">
              <a:lnSpc>
                <a:spcPts val="935"/>
              </a:lnSpc>
            </a:pPr>
            <a:r>
              <a:rPr sz="800" dirty="0">
                <a:latin typeface="Arial MT"/>
                <a:cs typeface="Arial MT"/>
              </a:rPr>
              <a:t>Pr</a:t>
            </a:r>
            <a:r>
              <a:rPr sz="800" spc="-35" dirty="0">
                <a:latin typeface="Arial MT"/>
                <a:cs typeface="Arial MT"/>
              </a:rPr>
              <a:t>o</a:t>
            </a:r>
            <a:r>
              <a:rPr sz="800" spc="10" dirty="0">
                <a:latin typeface="Arial MT"/>
                <a:cs typeface="Arial MT"/>
              </a:rPr>
              <a:t>v</a:t>
            </a:r>
            <a:r>
              <a:rPr sz="800" spc="-3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d</a:t>
            </a:r>
            <a:r>
              <a:rPr sz="800" dirty="0">
                <a:latin typeface="Arial MT"/>
                <a:cs typeface="Arial MT"/>
              </a:rPr>
              <a:t>e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spc="-15" dirty="0">
                <a:latin typeface="Arial MT"/>
                <a:cs typeface="Arial MT"/>
              </a:rPr>
              <a:t>H</a:t>
            </a:r>
            <a:r>
              <a:rPr sz="800" spc="5" dirty="0">
                <a:latin typeface="Arial MT"/>
                <a:cs typeface="Arial MT"/>
              </a:rPr>
              <a:t>R</a:t>
            </a:r>
            <a:endParaRPr sz="800" dirty="0">
              <a:latin typeface="Arial MT"/>
              <a:cs typeface="Arial MT"/>
            </a:endParaRPr>
          </a:p>
          <a:p>
            <a:pPr marR="5080" algn="ctr">
              <a:lnSpc>
                <a:spcPts val="944"/>
              </a:lnSpc>
            </a:pPr>
            <a:r>
              <a:rPr sz="800" spc="-15" dirty="0">
                <a:latin typeface="Arial MT"/>
                <a:cs typeface="Arial MT"/>
              </a:rPr>
              <a:t>C</a:t>
            </a:r>
            <a:r>
              <a:rPr sz="800" spc="-5" dirty="0">
                <a:latin typeface="Arial MT"/>
                <a:cs typeface="Arial MT"/>
              </a:rPr>
              <a:t>ap</a:t>
            </a:r>
            <a:r>
              <a:rPr sz="800" spc="-35" dirty="0">
                <a:latin typeface="Arial MT"/>
                <a:cs typeface="Arial MT"/>
              </a:rPr>
              <a:t>a</a:t>
            </a:r>
            <a:r>
              <a:rPr sz="800" spc="-5" dirty="0">
                <a:latin typeface="Arial MT"/>
                <a:cs typeface="Arial MT"/>
              </a:rPr>
              <a:t>bili</a:t>
            </a:r>
            <a:r>
              <a:rPr sz="800" spc="-2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ies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4786626" y="5833259"/>
            <a:ext cx="911860" cy="452120"/>
            <a:chOff x="4786626" y="5833259"/>
            <a:chExt cx="911860" cy="452120"/>
          </a:xfrm>
        </p:grpSpPr>
        <p:sp>
          <p:nvSpPr>
            <p:cNvPr id="100" name="object 100"/>
            <p:cNvSpPr/>
            <p:nvPr/>
          </p:nvSpPr>
          <p:spPr>
            <a:xfrm>
              <a:off x="4790437" y="5837069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858842" y="0"/>
                  </a:moveTo>
                  <a:lnTo>
                    <a:pt x="45201" y="0"/>
                  </a:lnTo>
                  <a:lnTo>
                    <a:pt x="27587" y="3490"/>
                  </a:lnTo>
                  <a:lnTo>
                    <a:pt x="13221" y="13010"/>
                  </a:lnTo>
                  <a:lnTo>
                    <a:pt x="3545" y="2712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38"/>
                  </a:lnTo>
                  <a:lnTo>
                    <a:pt x="13221" y="431157"/>
                  </a:lnTo>
                  <a:lnTo>
                    <a:pt x="27587" y="440676"/>
                  </a:lnTo>
                  <a:lnTo>
                    <a:pt x="45201" y="444167"/>
                  </a:lnTo>
                  <a:lnTo>
                    <a:pt x="858842" y="444167"/>
                  </a:lnTo>
                  <a:lnTo>
                    <a:pt x="876414" y="440676"/>
                  </a:lnTo>
                  <a:lnTo>
                    <a:pt x="890785" y="431157"/>
                  </a:lnTo>
                  <a:lnTo>
                    <a:pt x="900484" y="417038"/>
                  </a:lnTo>
                  <a:lnTo>
                    <a:pt x="904044" y="399750"/>
                  </a:lnTo>
                  <a:lnTo>
                    <a:pt x="904044" y="44416"/>
                  </a:lnTo>
                  <a:lnTo>
                    <a:pt x="900484" y="27128"/>
                  </a:lnTo>
                  <a:lnTo>
                    <a:pt x="890785" y="13010"/>
                  </a:lnTo>
                  <a:lnTo>
                    <a:pt x="876414" y="3490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90436" y="5837069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39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76"/>
                  </a:lnTo>
                  <a:lnTo>
                    <a:pt x="890785" y="431157"/>
                  </a:lnTo>
                  <a:lnTo>
                    <a:pt x="900485" y="417038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28"/>
                  </a:lnTo>
                  <a:lnTo>
                    <a:pt x="890785" y="13010"/>
                  </a:lnTo>
                  <a:lnTo>
                    <a:pt x="876415" y="3490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90"/>
                  </a:lnTo>
                  <a:lnTo>
                    <a:pt x="13221" y="13010"/>
                  </a:lnTo>
                  <a:lnTo>
                    <a:pt x="3545" y="2712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38"/>
                  </a:lnTo>
                  <a:lnTo>
                    <a:pt x="13221" y="431157"/>
                  </a:lnTo>
                  <a:lnTo>
                    <a:pt x="27587" y="440676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4878430" y="5919174"/>
            <a:ext cx="745490" cy="264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3.3</a:t>
            </a:r>
            <a:endParaRPr sz="800" dirty="0">
              <a:latin typeface="Arial MT"/>
              <a:cs typeface="Arial MT"/>
            </a:endParaRPr>
          </a:p>
          <a:p>
            <a:pPr marR="5080" algn="ctr">
              <a:lnSpc>
                <a:spcPts val="944"/>
              </a:lnSpc>
            </a:pPr>
            <a:r>
              <a:rPr sz="800" dirty="0">
                <a:latin typeface="Arial MT"/>
                <a:cs typeface="Arial MT"/>
              </a:rPr>
              <a:t>Pr</a:t>
            </a:r>
            <a:r>
              <a:rPr sz="800" spc="-30" dirty="0">
                <a:latin typeface="Arial MT"/>
                <a:cs typeface="Arial MT"/>
              </a:rPr>
              <a:t>o</a:t>
            </a:r>
            <a:r>
              <a:rPr sz="800" spc="10" dirty="0">
                <a:latin typeface="Arial MT"/>
                <a:cs typeface="Arial MT"/>
              </a:rPr>
              <a:t>v</a:t>
            </a:r>
            <a:r>
              <a:rPr sz="800" spc="-3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d</a:t>
            </a:r>
            <a:r>
              <a:rPr sz="800" dirty="0">
                <a:latin typeface="Arial MT"/>
                <a:cs typeface="Arial MT"/>
              </a:rPr>
              <a:t>e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10" dirty="0">
                <a:latin typeface="Arial MT"/>
                <a:cs typeface="Arial MT"/>
              </a:rPr>
              <a:t>I</a:t>
            </a:r>
            <a:r>
              <a:rPr sz="800" dirty="0">
                <a:latin typeface="Arial MT"/>
                <a:cs typeface="Arial MT"/>
              </a:rPr>
              <a:t>T</a:t>
            </a:r>
            <a:r>
              <a:rPr sz="800" spc="-30" dirty="0">
                <a:latin typeface="Arial MT"/>
                <a:cs typeface="Arial MT"/>
              </a:rPr>
              <a:t> </a:t>
            </a:r>
            <a:r>
              <a:rPr sz="800" spc="-15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ools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7046739" y="5833259"/>
            <a:ext cx="911860" cy="541020"/>
            <a:chOff x="7046739" y="5833259"/>
            <a:chExt cx="911860" cy="541020"/>
          </a:xfrm>
        </p:grpSpPr>
        <p:sp>
          <p:nvSpPr>
            <p:cNvPr id="104" name="object 104"/>
            <p:cNvSpPr/>
            <p:nvPr/>
          </p:nvSpPr>
          <p:spPr>
            <a:xfrm>
              <a:off x="7050549" y="5837069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40" h="533400">
                  <a:moveTo>
                    <a:pt x="858842" y="0"/>
                  </a:moveTo>
                  <a:lnTo>
                    <a:pt x="45201" y="0"/>
                  </a:lnTo>
                  <a:lnTo>
                    <a:pt x="27587" y="3490"/>
                  </a:lnTo>
                  <a:lnTo>
                    <a:pt x="13221" y="13010"/>
                  </a:lnTo>
                  <a:lnTo>
                    <a:pt x="3545" y="2712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45" y="505872"/>
                  </a:lnTo>
                  <a:lnTo>
                    <a:pt x="13221" y="519990"/>
                  </a:lnTo>
                  <a:lnTo>
                    <a:pt x="27587" y="529510"/>
                  </a:lnTo>
                  <a:lnTo>
                    <a:pt x="45201" y="533000"/>
                  </a:lnTo>
                  <a:lnTo>
                    <a:pt x="858842" y="533000"/>
                  </a:lnTo>
                  <a:lnTo>
                    <a:pt x="876415" y="529510"/>
                  </a:lnTo>
                  <a:lnTo>
                    <a:pt x="890786" y="519990"/>
                  </a:lnTo>
                  <a:lnTo>
                    <a:pt x="900485" y="505872"/>
                  </a:lnTo>
                  <a:lnTo>
                    <a:pt x="904045" y="488584"/>
                  </a:lnTo>
                  <a:lnTo>
                    <a:pt x="904045" y="44416"/>
                  </a:lnTo>
                  <a:lnTo>
                    <a:pt x="900485" y="27128"/>
                  </a:lnTo>
                  <a:lnTo>
                    <a:pt x="890786" y="13010"/>
                  </a:lnTo>
                  <a:lnTo>
                    <a:pt x="876415" y="3490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050549" y="5837069"/>
              <a:ext cx="904240" cy="533400"/>
            </a:xfrm>
            <a:custGeom>
              <a:avLst/>
              <a:gdLst/>
              <a:ahLst/>
              <a:cxnLst/>
              <a:rect l="l" t="t" r="r" b="b"/>
              <a:pathLst>
                <a:path w="904240" h="533400">
                  <a:moveTo>
                    <a:pt x="45202" y="533000"/>
                  </a:moveTo>
                  <a:lnTo>
                    <a:pt x="858842" y="533000"/>
                  </a:lnTo>
                  <a:lnTo>
                    <a:pt x="876415" y="529510"/>
                  </a:lnTo>
                  <a:lnTo>
                    <a:pt x="890785" y="519990"/>
                  </a:lnTo>
                  <a:lnTo>
                    <a:pt x="900485" y="505871"/>
                  </a:lnTo>
                  <a:lnTo>
                    <a:pt x="904045" y="488584"/>
                  </a:lnTo>
                  <a:lnTo>
                    <a:pt x="904045" y="44416"/>
                  </a:lnTo>
                  <a:lnTo>
                    <a:pt x="900485" y="27128"/>
                  </a:lnTo>
                  <a:lnTo>
                    <a:pt x="890785" y="13010"/>
                  </a:lnTo>
                  <a:lnTo>
                    <a:pt x="876415" y="3490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90"/>
                  </a:lnTo>
                  <a:lnTo>
                    <a:pt x="13221" y="13010"/>
                  </a:lnTo>
                  <a:lnTo>
                    <a:pt x="3545" y="27128"/>
                  </a:lnTo>
                  <a:lnTo>
                    <a:pt x="0" y="44416"/>
                  </a:lnTo>
                  <a:lnTo>
                    <a:pt x="0" y="488584"/>
                  </a:lnTo>
                  <a:lnTo>
                    <a:pt x="3545" y="505871"/>
                  </a:lnTo>
                  <a:lnTo>
                    <a:pt x="13221" y="519990"/>
                  </a:lnTo>
                  <a:lnTo>
                    <a:pt x="27587" y="529510"/>
                  </a:lnTo>
                  <a:lnTo>
                    <a:pt x="45202" y="533000"/>
                  </a:lnTo>
                  <a:close/>
                </a:path>
              </a:pathLst>
            </a:custGeom>
            <a:ln w="7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7142260" y="5904763"/>
            <a:ext cx="738505" cy="383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3175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3.5</a:t>
            </a:r>
            <a:endParaRPr sz="800" dirty="0">
              <a:latin typeface="Arial MT"/>
              <a:cs typeface="Arial MT"/>
            </a:endParaRPr>
          </a:p>
          <a:p>
            <a:pPr marR="5080" algn="ctr">
              <a:lnSpc>
                <a:spcPts val="935"/>
              </a:lnSpc>
            </a:pPr>
            <a:r>
              <a:rPr sz="800" spc="5" dirty="0">
                <a:latin typeface="Arial MT"/>
                <a:cs typeface="Arial MT"/>
              </a:rPr>
              <a:t>O</a:t>
            </a:r>
            <a:r>
              <a:rPr sz="800" spc="-35" dirty="0">
                <a:latin typeface="Arial MT"/>
                <a:cs typeface="Arial MT"/>
              </a:rPr>
              <a:t>b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a</a:t>
            </a:r>
            <a:r>
              <a:rPr sz="800" spc="-35" dirty="0">
                <a:latin typeface="Arial MT"/>
                <a:cs typeface="Arial MT"/>
              </a:rPr>
              <a:t>i</a:t>
            </a:r>
            <a:r>
              <a:rPr sz="800" dirty="0">
                <a:latin typeface="Arial MT"/>
                <a:cs typeface="Arial MT"/>
              </a:rPr>
              <a:t>n </a:t>
            </a:r>
            <a:r>
              <a:rPr sz="800" spc="-20" dirty="0">
                <a:latin typeface="Arial MT"/>
                <a:cs typeface="Arial MT"/>
              </a:rPr>
              <a:t>F</a:t>
            </a:r>
            <a:r>
              <a:rPr sz="800" spc="-5" dirty="0">
                <a:latin typeface="Arial MT"/>
                <a:cs typeface="Arial MT"/>
              </a:rPr>
              <a:t>ina</a:t>
            </a:r>
            <a:r>
              <a:rPr sz="800" spc="-35" dirty="0">
                <a:latin typeface="Arial MT"/>
                <a:cs typeface="Arial MT"/>
              </a:rPr>
              <a:t>n</a:t>
            </a:r>
            <a:r>
              <a:rPr sz="800" spc="10" dirty="0">
                <a:latin typeface="Arial MT"/>
                <a:cs typeface="Arial MT"/>
              </a:rPr>
              <a:t>c</a:t>
            </a:r>
            <a:r>
              <a:rPr sz="800" spc="-5" dirty="0">
                <a:latin typeface="Arial MT"/>
                <a:cs typeface="Arial MT"/>
              </a:rPr>
              <a:t>i</a:t>
            </a:r>
            <a:r>
              <a:rPr sz="800" spc="-35" dirty="0">
                <a:latin typeface="Arial MT"/>
                <a:cs typeface="Arial MT"/>
              </a:rPr>
              <a:t>a</a:t>
            </a:r>
            <a:r>
              <a:rPr sz="800" dirty="0">
                <a:latin typeface="Arial MT"/>
                <a:cs typeface="Arial MT"/>
              </a:rPr>
              <a:t>l</a:t>
            </a:r>
          </a:p>
          <a:p>
            <a:pPr marR="5080" algn="ctr">
              <a:lnSpc>
                <a:spcPts val="944"/>
              </a:lnSpc>
            </a:pPr>
            <a:r>
              <a:rPr sz="800" spc="-10" dirty="0">
                <a:latin typeface="Arial MT"/>
                <a:cs typeface="Arial MT"/>
              </a:rPr>
              <a:t>Services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5916683" y="5833259"/>
            <a:ext cx="911860" cy="452120"/>
            <a:chOff x="5916683" y="5833259"/>
            <a:chExt cx="911860" cy="452120"/>
          </a:xfrm>
        </p:grpSpPr>
        <p:sp>
          <p:nvSpPr>
            <p:cNvPr id="108" name="object 108"/>
            <p:cNvSpPr/>
            <p:nvPr/>
          </p:nvSpPr>
          <p:spPr>
            <a:xfrm>
              <a:off x="5920493" y="5837069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40" h="444500">
                  <a:moveTo>
                    <a:pt x="858842" y="0"/>
                  </a:moveTo>
                  <a:lnTo>
                    <a:pt x="45201" y="0"/>
                  </a:lnTo>
                  <a:lnTo>
                    <a:pt x="27587" y="3490"/>
                  </a:lnTo>
                  <a:lnTo>
                    <a:pt x="13221" y="13010"/>
                  </a:lnTo>
                  <a:lnTo>
                    <a:pt x="3545" y="2712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38"/>
                  </a:lnTo>
                  <a:lnTo>
                    <a:pt x="13221" y="431157"/>
                  </a:lnTo>
                  <a:lnTo>
                    <a:pt x="27587" y="440676"/>
                  </a:lnTo>
                  <a:lnTo>
                    <a:pt x="45201" y="444167"/>
                  </a:lnTo>
                  <a:lnTo>
                    <a:pt x="858842" y="444167"/>
                  </a:lnTo>
                  <a:lnTo>
                    <a:pt x="876414" y="440676"/>
                  </a:lnTo>
                  <a:lnTo>
                    <a:pt x="890785" y="431157"/>
                  </a:lnTo>
                  <a:lnTo>
                    <a:pt x="900484" y="417038"/>
                  </a:lnTo>
                  <a:lnTo>
                    <a:pt x="904044" y="399750"/>
                  </a:lnTo>
                  <a:lnTo>
                    <a:pt x="904044" y="44416"/>
                  </a:lnTo>
                  <a:lnTo>
                    <a:pt x="900484" y="27128"/>
                  </a:lnTo>
                  <a:lnTo>
                    <a:pt x="890785" y="13010"/>
                  </a:lnTo>
                  <a:lnTo>
                    <a:pt x="876414" y="3490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920493" y="5837069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40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15" y="440676"/>
                  </a:lnTo>
                  <a:lnTo>
                    <a:pt x="890785" y="431157"/>
                  </a:lnTo>
                  <a:lnTo>
                    <a:pt x="900485" y="417038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85" y="27128"/>
                  </a:lnTo>
                  <a:lnTo>
                    <a:pt x="890785" y="13010"/>
                  </a:lnTo>
                  <a:lnTo>
                    <a:pt x="876415" y="3490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587" y="3490"/>
                  </a:lnTo>
                  <a:lnTo>
                    <a:pt x="13221" y="13010"/>
                  </a:lnTo>
                  <a:lnTo>
                    <a:pt x="3545" y="2712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45" y="417038"/>
                  </a:lnTo>
                  <a:lnTo>
                    <a:pt x="13221" y="431157"/>
                  </a:lnTo>
                  <a:lnTo>
                    <a:pt x="27587" y="440676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5994926" y="5860346"/>
            <a:ext cx="774065" cy="383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3.4</a:t>
            </a:r>
            <a:endParaRPr sz="800" dirty="0">
              <a:latin typeface="Arial MT"/>
              <a:cs typeface="Arial MT"/>
            </a:endParaRPr>
          </a:p>
          <a:p>
            <a:pPr marR="5080" algn="ctr">
              <a:lnSpc>
                <a:spcPts val="935"/>
              </a:lnSpc>
            </a:pPr>
            <a:r>
              <a:rPr sz="800" dirty="0">
                <a:latin typeface="Arial MT"/>
                <a:cs typeface="Arial MT"/>
              </a:rPr>
              <a:t>A</a:t>
            </a:r>
            <a:r>
              <a:rPr sz="800" spc="-20" dirty="0">
                <a:latin typeface="Arial MT"/>
                <a:cs typeface="Arial MT"/>
              </a:rPr>
              <a:t>c</a:t>
            </a:r>
            <a:r>
              <a:rPr sz="800" spc="-5" dirty="0">
                <a:latin typeface="Arial MT"/>
                <a:cs typeface="Arial MT"/>
              </a:rPr>
              <a:t>q</a:t>
            </a:r>
            <a:r>
              <a:rPr sz="800" spc="-35" dirty="0">
                <a:latin typeface="Arial MT"/>
                <a:cs typeface="Arial MT"/>
              </a:rPr>
              <a:t>u</a:t>
            </a:r>
            <a:r>
              <a:rPr sz="800" spc="-5" dirty="0">
                <a:latin typeface="Arial MT"/>
                <a:cs typeface="Arial MT"/>
              </a:rPr>
              <a:t>ir</a:t>
            </a:r>
            <a:r>
              <a:rPr sz="800" dirty="0">
                <a:latin typeface="Arial MT"/>
                <a:cs typeface="Arial MT"/>
              </a:rPr>
              <a:t>e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spc="5" dirty="0">
                <a:latin typeface="Arial MT"/>
                <a:cs typeface="Arial MT"/>
              </a:rPr>
              <a:t>G</a:t>
            </a:r>
            <a:r>
              <a:rPr sz="800" spc="-5" dirty="0">
                <a:latin typeface="Arial MT"/>
                <a:cs typeface="Arial MT"/>
              </a:rPr>
              <a:t>o</a:t>
            </a:r>
            <a:r>
              <a:rPr sz="800" spc="-35" dirty="0">
                <a:latin typeface="Arial MT"/>
                <a:cs typeface="Arial MT"/>
              </a:rPr>
              <a:t>o</a:t>
            </a:r>
            <a:r>
              <a:rPr sz="800" spc="-5" dirty="0">
                <a:latin typeface="Arial MT"/>
                <a:cs typeface="Arial MT"/>
              </a:rPr>
              <a:t>d</a:t>
            </a:r>
            <a:r>
              <a:rPr sz="800" dirty="0">
                <a:latin typeface="Arial MT"/>
                <a:cs typeface="Arial MT"/>
              </a:rPr>
              <a:t>s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&amp;</a:t>
            </a:r>
          </a:p>
          <a:p>
            <a:pPr marR="6350" algn="ctr">
              <a:lnSpc>
                <a:spcPts val="944"/>
              </a:lnSpc>
            </a:pPr>
            <a:r>
              <a:rPr sz="800" spc="-10" dirty="0">
                <a:latin typeface="Arial MT"/>
                <a:cs typeface="Arial MT"/>
              </a:rPr>
              <a:t>Services</a:t>
            </a:r>
            <a:endParaRPr sz="800" dirty="0">
              <a:latin typeface="Arial MT"/>
              <a:cs typeface="Arial MT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550537" y="5667321"/>
            <a:ext cx="64452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dirty="0">
                <a:latin typeface="Arial"/>
                <a:cs typeface="Arial"/>
              </a:rPr>
              <a:t>S</a:t>
            </a:r>
            <a:r>
              <a:rPr sz="800" b="1" spc="-20" dirty="0">
                <a:latin typeface="Arial"/>
                <a:cs typeface="Arial"/>
              </a:rPr>
              <a:t>upp</a:t>
            </a:r>
            <a:r>
              <a:rPr sz="800" b="1" spc="10" dirty="0">
                <a:latin typeface="Arial"/>
                <a:cs typeface="Arial"/>
              </a:rPr>
              <a:t>o</a:t>
            </a:r>
            <a:r>
              <a:rPr sz="800" b="1" spc="-20" dirty="0">
                <a:latin typeface="Arial"/>
                <a:cs typeface="Arial"/>
              </a:rPr>
              <a:t>r</a:t>
            </a:r>
            <a:r>
              <a:rPr sz="800" b="1" dirty="0">
                <a:latin typeface="Arial"/>
                <a:cs typeface="Arial"/>
              </a:rPr>
              <a:t>t</a:t>
            </a:r>
            <a:r>
              <a:rPr sz="800" b="1" spc="-15" dirty="0">
                <a:latin typeface="Arial"/>
                <a:cs typeface="Arial"/>
              </a:rPr>
              <a:t> F</a:t>
            </a:r>
            <a:r>
              <a:rPr sz="800" b="1" spc="10" dirty="0">
                <a:latin typeface="Arial"/>
                <a:cs typeface="Arial"/>
              </a:rPr>
              <a:t>i</a:t>
            </a:r>
            <a:r>
              <a:rPr sz="800" b="1" spc="-15" dirty="0">
                <a:latin typeface="Arial"/>
                <a:cs typeface="Arial"/>
              </a:rPr>
              <a:t>rm</a:t>
            </a:r>
            <a:endParaRPr sz="800" dirty="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8131737" y="5833503"/>
            <a:ext cx="911225" cy="451484"/>
            <a:chOff x="8131737" y="5833503"/>
            <a:chExt cx="911225" cy="451484"/>
          </a:xfrm>
        </p:grpSpPr>
        <p:sp>
          <p:nvSpPr>
            <p:cNvPr id="113" name="object 113"/>
            <p:cNvSpPr/>
            <p:nvPr/>
          </p:nvSpPr>
          <p:spPr>
            <a:xfrm>
              <a:off x="8135304" y="5837069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40" h="444500">
                  <a:moveTo>
                    <a:pt x="858842" y="0"/>
                  </a:moveTo>
                  <a:lnTo>
                    <a:pt x="45201" y="0"/>
                  </a:lnTo>
                  <a:lnTo>
                    <a:pt x="27629" y="3490"/>
                  </a:lnTo>
                  <a:lnTo>
                    <a:pt x="13259" y="13010"/>
                  </a:lnTo>
                  <a:lnTo>
                    <a:pt x="3559" y="2712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59" y="417038"/>
                  </a:lnTo>
                  <a:lnTo>
                    <a:pt x="13259" y="431157"/>
                  </a:lnTo>
                  <a:lnTo>
                    <a:pt x="27629" y="440676"/>
                  </a:lnTo>
                  <a:lnTo>
                    <a:pt x="45201" y="444167"/>
                  </a:lnTo>
                  <a:lnTo>
                    <a:pt x="858842" y="444167"/>
                  </a:lnTo>
                  <a:lnTo>
                    <a:pt x="876457" y="440676"/>
                  </a:lnTo>
                  <a:lnTo>
                    <a:pt x="890822" y="431157"/>
                  </a:lnTo>
                  <a:lnTo>
                    <a:pt x="900498" y="417038"/>
                  </a:lnTo>
                  <a:lnTo>
                    <a:pt x="904044" y="399750"/>
                  </a:lnTo>
                  <a:lnTo>
                    <a:pt x="904044" y="44416"/>
                  </a:lnTo>
                  <a:lnTo>
                    <a:pt x="900498" y="27128"/>
                  </a:lnTo>
                  <a:lnTo>
                    <a:pt x="890822" y="13010"/>
                  </a:lnTo>
                  <a:lnTo>
                    <a:pt x="876457" y="3490"/>
                  </a:lnTo>
                  <a:lnTo>
                    <a:pt x="85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135303" y="5837069"/>
              <a:ext cx="904240" cy="444500"/>
            </a:xfrm>
            <a:custGeom>
              <a:avLst/>
              <a:gdLst/>
              <a:ahLst/>
              <a:cxnLst/>
              <a:rect l="l" t="t" r="r" b="b"/>
              <a:pathLst>
                <a:path w="904240" h="444500">
                  <a:moveTo>
                    <a:pt x="45202" y="444167"/>
                  </a:moveTo>
                  <a:lnTo>
                    <a:pt x="858842" y="444167"/>
                  </a:lnTo>
                  <a:lnTo>
                    <a:pt x="876457" y="440676"/>
                  </a:lnTo>
                  <a:lnTo>
                    <a:pt x="890823" y="431157"/>
                  </a:lnTo>
                  <a:lnTo>
                    <a:pt x="900499" y="417038"/>
                  </a:lnTo>
                  <a:lnTo>
                    <a:pt x="904045" y="399750"/>
                  </a:lnTo>
                  <a:lnTo>
                    <a:pt x="904045" y="44416"/>
                  </a:lnTo>
                  <a:lnTo>
                    <a:pt x="900499" y="27128"/>
                  </a:lnTo>
                  <a:lnTo>
                    <a:pt x="890823" y="13010"/>
                  </a:lnTo>
                  <a:lnTo>
                    <a:pt x="876457" y="3490"/>
                  </a:lnTo>
                  <a:lnTo>
                    <a:pt x="858842" y="0"/>
                  </a:lnTo>
                  <a:lnTo>
                    <a:pt x="45202" y="0"/>
                  </a:lnTo>
                  <a:lnTo>
                    <a:pt x="27629" y="3490"/>
                  </a:lnTo>
                  <a:lnTo>
                    <a:pt x="13259" y="13010"/>
                  </a:lnTo>
                  <a:lnTo>
                    <a:pt x="3559" y="27128"/>
                  </a:lnTo>
                  <a:lnTo>
                    <a:pt x="0" y="44416"/>
                  </a:lnTo>
                  <a:lnTo>
                    <a:pt x="0" y="399750"/>
                  </a:lnTo>
                  <a:lnTo>
                    <a:pt x="3559" y="417038"/>
                  </a:lnTo>
                  <a:lnTo>
                    <a:pt x="13259" y="431157"/>
                  </a:lnTo>
                  <a:lnTo>
                    <a:pt x="27629" y="440676"/>
                  </a:lnTo>
                  <a:lnTo>
                    <a:pt x="45202" y="444167"/>
                  </a:lnTo>
                  <a:close/>
                </a:path>
              </a:pathLst>
            </a:custGeom>
            <a:ln w="7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8221891" y="5860346"/>
            <a:ext cx="751840" cy="383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ctr">
              <a:lnSpc>
                <a:spcPts val="944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3.6</a:t>
            </a:r>
            <a:endParaRPr sz="800" dirty="0">
              <a:latin typeface="Arial MT"/>
              <a:cs typeface="Arial MT"/>
            </a:endParaRPr>
          </a:p>
          <a:p>
            <a:pPr marR="5080" algn="ctr">
              <a:lnSpc>
                <a:spcPts val="935"/>
              </a:lnSpc>
            </a:pPr>
            <a:r>
              <a:rPr sz="800" dirty="0">
                <a:latin typeface="Arial MT"/>
                <a:cs typeface="Arial MT"/>
              </a:rPr>
              <a:t>Pr</a:t>
            </a:r>
            <a:r>
              <a:rPr sz="800" spc="-35" dirty="0">
                <a:latin typeface="Arial MT"/>
                <a:cs typeface="Arial MT"/>
              </a:rPr>
              <a:t>o</a:t>
            </a:r>
            <a:r>
              <a:rPr sz="800" spc="10" dirty="0">
                <a:latin typeface="Arial MT"/>
                <a:cs typeface="Arial MT"/>
              </a:rPr>
              <a:t>v</a:t>
            </a:r>
            <a:r>
              <a:rPr sz="800" spc="-3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d</a:t>
            </a:r>
            <a:r>
              <a:rPr sz="800" dirty="0">
                <a:latin typeface="Arial MT"/>
                <a:cs typeface="Arial MT"/>
              </a:rPr>
              <a:t>e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spc="-15" dirty="0">
                <a:latin typeface="Arial MT"/>
                <a:cs typeface="Arial MT"/>
              </a:rPr>
              <a:t>W</a:t>
            </a:r>
            <a:r>
              <a:rPr sz="800" spc="-5" dirty="0">
                <a:latin typeface="Arial MT"/>
                <a:cs typeface="Arial MT"/>
              </a:rPr>
              <a:t>or</a:t>
            </a:r>
            <a:r>
              <a:rPr sz="800" spc="-20" dirty="0">
                <a:latin typeface="Arial MT"/>
                <a:cs typeface="Arial MT"/>
              </a:rPr>
              <a:t>k</a:t>
            </a:r>
            <a:r>
              <a:rPr sz="800" spc="-5" dirty="0">
                <a:latin typeface="Arial MT"/>
                <a:cs typeface="Arial MT"/>
              </a:rPr>
              <a:t>ing</a:t>
            </a:r>
            <a:endParaRPr sz="800" dirty="0">
              <a:latin typeface="Arial MT"/>
              <a:cs typeface="Arial MT"/>
            </a:endParaRPr>
          </a:p>
          <a:p>
            <a:pPr marR="5080" algn="ctr">
              <a:lnSpc>
                <a:spcPts val="944"/>
              </a:lnSpc>
            </a:pPr>
            <a:r>
              <a:rPr sz="800" spc="-10" dirty="0">
                <a:latin typeface="Arial MT"/>
                <a:cs typeface="Arial MT"/>
              </a:rPr>
              <a:t>Facilities</a:t>
            </a:r>
            <a:endParaRPr sz="800" dirty="0">
              <a:latin typeface="Arial MT"/>
              <a:cs typeface="Arial MT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513223" y="5481784"/>
            <a:ext cx="7955915" cy="0"/>
          </a:xfrm>
          <a:custGeom>
            <a:avLst/>
            <a:gdLst/>
            <a:ahLst/>
            <a:cxnLst/>
            <a:rect l="l" t="t" r="r" b="b"/>
            <a:pathLst>
              <a:path w="7955915">
                <a:moveTo>
                  <a:pt x="0" y="0"/>
                </a:moveTo>
                <a:lnTo>
                  <a:pt x="7955646" y="0"/>
                </a:lnTo>
              </a:path>
            </a:pathLst>
          </a:custGeom>
          <a:ln w="118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7" name="object 117"/>
          <p:cNvSpPr txBox="1"/>
          <p:nvPr/>
        </p:nvSpPr>
        <p:spPr>
          <a:xfrm>
            <a:off x="1540830" y="5914989"/>
            <a:ext cx="719455" cy="3568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spc="25" dirty="0">
                <a:latin typeface="Arial"/>
                <a:cs typeface="Arial"/>
              </a:rPr>
              <a:t>Support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50" b="1" spc="25" dirty="0">
                <a:latin typeface="Arial"/>
                <a:cs typeface="Arial"/>
              </a:rPr>
              <a:t>processes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8241997" y="2308956"/>
            <a:ext cx="1439545" cy="1346200"/>
            <a:chOff x="8241997" y="2308956"/>
            <a:chExt cx="1439545" cy="1346200"/>
          </a:xfrm>
        </p:grpSpPr>
        <p:sp>
          <p:nvSpPr>
            <p:cNvPr id="119" name="object 119"/>
            <p:cNvSpPr/>
            <p:nvPr/>
          </p:nvSpPr>
          <p:spPr>
            <a:xfrm>
              <a:off x="8248347" y="2315306"/>
              <a:ext cx="1426845" cy="1333500"/>
            </a:xfrm>
            <a:custGeom>
              <a:avLst/>
              <a:gdLst/>
              <a:ahLst/>
              <a:cxnLst/>
              <a:rect l="l" t="t" r="r" b="b"/>
              <a:pathLst>
                <a:path w="1426845" h="1333500">
                  <a:moveTo>
                    <a:pt x="608976" y="1019909"/>
                  </a:moveTo>
                  <a:lnTo>
                    <a:pt x="258464" y="1019909"/>
                  </a:lnTo>
                  <a:lnTo>
                    <a:pt x="0" y="1332989"/>
                  </a:lnTo>
                  <a:lnTo>
                    <a:pt x="608976" y="1019909"/>
                  </a:lnTo>
                  <a:close/>
                </a:path>
                <a:path w="1426845" h="1333500">
                  <a:moveTo>
                    <a:pt x="1256850" y="0"/>
                  </a:moveTo>
                  <a:lnTo>
                    <a:pt x="194776" y="0"/>
                  </a:lnTo>
                  <a:lnTo>
                    <a:pt x="149586" y="6072"/>
                  </a:lnTo>
                  <a:lnTo>
                    <a:pt x="108980" y="23208"/>
                  </a:lnTo>
                  <a:lnTo>
                    <a:pt x="74577" y="49788"/>
                  </a:lnTo>
                  <a:lnTo>
                    <a:pt x="47997" y="84191"/>
                  </a:lnTo>
                  <a:lnTo>
                    <a:pt x="30861" y="124798"/>
                  </a:lnTo>
                  <a:lnTo>
                    <a:pt x="24789" y="169988"/>
                  </a:lnTo>
                  <a:lnTo>
                    <a:pt x="24789" y="849923"/>
                  </a:lnTo>
                  <a:lnTo>
                    <a:pt x="30861" y="895110"/>
                  </a:lnTo>
                  <a:lnTo>
                    <a:pt x="47997" y="935716"/>
                  </a:lnTo>
                  <a:lnTo>
                    <a:pt x="74577" y="970120"/>
                  </a:lnTo>
                  <a:lnTo>
                    <a:pt x="108980" y="996700"/>
                  </a:lnTo>
                  <a:lnTo>
                    <a:pt x="149586" y="1013836"/>
                  </a:lnTo>
                  <a:lnTo>
                    <a:pt x="194776" y="1019909"/>
                  </a:lnTo>
                  <a:lnTo>
                    <a:pt x="1256850" y="1019909"/>
                  </a:lnTo>
                  <a:lnTo>
                    <a:pt x="1302039" y="1013836"/>
                  </a:lnTo>
                  <a:lnTo>
                    <a:pt x="1342645" y="996700"/>
                  </a:lnTo>
                  <a:lnTo>
                    <a:pt x="1377049" y="970120"/>
                  </a:lnTo>
                  <a:lnTo>
                    <a:pt x="1403629" y="935716"/>
                  </a:lnTo>
                  <a:lnTo>
                    <a:pt x="1420765" y="895110"/>
                  </a:lnTo>
                  <a:lnTo>
                    <a:pt x="1426837" y="849923"/>
                  </a:lnTo>
                  <a:lnTo>
                    <a:pt x="1426837" y="169988"/>
                  </a:lnTo>
                  <a:lnTo>
                    <a:pt x="1420765" y="124798"/>
                  </a:lnTo>
                  <a:lnTo>
                    <a:pt x="1403629" y="84191"/>
                  </a:lnTo>
                  <a:lnTo>
                    <a:pt x="1377049" y="49788"/>
                  </a:lnTo>
                  <a:lnTo>
                    <a:pt x="1342645" y="23208"/>
                  </a:lnTo>
                  <a:lnTo>
                    <a:pt x="1302039" y="6072"/>
                  </a:lnTo>
                  <a:lnTo>
                    <a:pt x="1256850" y="0"/>
                  </a:lnTo>
                  <a:close/>
                </a:path>
              </a:pathLst>
            </a:custGeom>
            <a:solidFill>
              <a:srgbClr val="DEEF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248347" y="2315306"/>
              <a:ext cx="1426845" cy="1333500"/>
            </a:xfrm>
            <a:custGeom>
              <a:avLst/>
              <a:gdLst/>
              <a:ahLst/>
              <a:cxnLst/>
              <a:rect l="l" t="t" r="r" b="b"/>
              <a:pathLst>
                <a:path w="1426845" h="1333500">
                  <a:moveTo>
                    <a:pt x="24788" y="169987"/>
                  </a:moveTo>
                  <a:lnTo>
                    <a:pt x="30860" y="124798"/>
                  </a:lnTo>
                  <a:lnTo>
                    <a:pt x="47997" y="84191"/>
                  </a:lnTo>
                  <a:lnTo>
                    <a:pt x="74577" y="49788"/>
                  </a:lnTo>
                  <a:lnTo>
                    <a:pt x="108980" y="23208"/>
                  </a:lnTo>
                  <a:lnTo>
                    <a:pt x="149587" y="6072"/>
                  </a:lnTo>
                  <a:lnTo>
                    <a:pt x="194776" y="0"/>
                  </a:lnTo>
                  <a:lnTo>
                    <a:pt x="258463" y="0"/>
                  </a:lnTo>
                  <a:lnTo>
                    <a:pt x="608975" y="0"/>
                  </a:lnTo>
                  <a:lnTo>
                    <a:pt x="1256849" y="0"/>
                  </a:lnTo>
                  <a:lnTo>
                    <a:pt x="1302039" y="6072"/>
                  </a:lnTo>
                  <a:lnTo>
                    <a:pt x="1342646" y="23208"/>
                  </a:lnTo>
                  <a:lnTo>
                    <a:pt x="1377049" y="49788"/>
                  </a:lnTo>
                  <a:lnTo>
                    <a:pt x="1403629" y="84191"/>
                  </a:lnTo>
                  <a:lnTo>
                    <a:pt x="1420765" y="124798"/>
                  </a:lnTo>
                  <a:lnTo>
                    <a:pt x="1426837" y="169987"/>
                  </a:lnTo>
                  <a:lnTo>
                    <a:pt x="1426837" y="594946"/>
                  </a:lnTo>
                  <a:lnTo>
                    <a:pt x="1426837" y="849923"/>
                  </a:lnTo>
                  <a:lnTo>
                    <a:pt x="1420765" y="895109"/>
                  </a:lnTo>
                  <a:lnTo>
                    <a:pt x="1403629" y="935716"/>
                  </a:lnTo>
                  <a:lnTo>
                    <a:pt x="1377049" y="970119"/>
                  </a:lnTo>
                  <a:lnTo>
                    <a:pt x="1342646" y="996699"/>
                  </a:lnTo>
                  <a:lnTo>
                    <a:pt x="1302039" y="1013835"/>
                  </a:lnTo>
                  <a:lnTo>
                    <a:pt x="1256849" y="1019908"/>
                  </a:lnTo>
                  <a:lnTo>
                    <a:pt x="608975" y="1019908"/>
                  </a:lnTo>
                  <a:lnTo>
                    <a:pt x="0" y="1332989"/>
                  </a:lnTo>
                  <a:lnTo>
                    <a:pt x="258463" y="1019908"/>
                  </a:lnTo>
                  <a:lnTo>
                    <a:pt x="194776" y="1019908"/>
                  </a:lnTo>
                  <a:lnTo>
                    <a:pt x="149587" y="1013835"/>
                  </a:lnTo>
                  <a:lnTo>
                    <a:pt x="108980" y="996699"/>
                  </a:lnTo>
                  <a:lnTo>
                    <a:pt x="74577" y="970119"/>
                  </a:lnTo>
                  <a:lnTo>
                    <a:pt x="47997" y="935716"/>
                  </a:lnTo>
                  <a:lnTo>
                    <a:pt x="30860" y="895109"/>
                  </a:lnTo>
                  <a:lnTo>
                    <a:pt x="24788" y="849920"/>
                  </a:lnTo>
                  <a:lnTo>
                    <a:pt x="24788" y="594946"/>
                  </a:lnTo>
                  <a:lnTo>
                    <a:pt x="24788" y="1699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8491559" y="2383028"/>
            <a:ext cx="962025" cy="8699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algn="ctr">
              <a:lnSpc>
                <a:spcPct val="103899"/>
              </a:lnSpc>
              <a:spcBef>
                <a:spcPts val="15"/>
              </a:spcBef>
            </a:pPr>
            <a:r>
              <a:rPr sz="1800" spc="2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x</a:t>
            </a:r>
            <a:r>
              <a:rPr sz="1800" spc="25" dirty="0">
                <a:latin typeface="Calibri"/>
                <a:cs typeface="Calibri"/>
              </a:rPr>
              <a:t>pand</a:t>
            </a:r>
            <a:r>
              <a:rPr sz="1800" spc="1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  </a:t>
            </a:r>
            <a:r>
              <a:rPr sz="1800" spc="10" dirty="0">
                <a:latin typeface="Calibri"/>
                <a:cs typeface="Calibri"/>
              </a:rPr>
              <a:t>process 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group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3094" y="1919896"/>
            <a:ext cx="2590800" cy="1219200"/>
          </a:xfrm>
          <a:custGeom>
            <a:avLst/>
            <a:gdLst/>
            <a:ahLst/>
            <a:cxnLst/>
            <a:rect l="l" t="t" r="r" b="b"/>
            <a:pathLst>
              <a:path w="2590800" h="1219200">
                <a:moveTo>
                  <a:pt x="787400" y="0"/>
                </a:moveTo>
                <a:lnTo>
                  <a:pt x="0" y="0"/>
                </a:lnTo>
                <a:lnTo>
                  <a:pt x="0" y="12700"/>
                </a:lnTo>
                <a:lnTo>
                  <a:pt x="787400" y="12700"/>
                </a:lnTo>
                <a:lnTo>
                  <a:pt x="787400" y="0"/>
                </a:lnTo>
                <a:close/>
              </a:path>
              <a:path w="2590800" h="1219200">
                <a:moveTo>
                  <a:pt x="2590800" y="1206500"/>
                </a:moveTo>
                <a:lnTo>
                  <a:pt x="1917700" y="1206500"/>
                </a:lnTo>
                <a:lnTo>
                  <a:pt x="1917700" y="1219200"/>
                </a:lnTo>
                <a:lnTo>
                  <a:pt x="2590800" y="1219200"/>
                </a:lnTo>
                <a:lnTo>
                  <a:pt x="2590800" y="12065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0197" y="1312798"/>
            <a:ext cx="6183630" cy="21456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800" b="1" spc="-25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18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Calibri"/>
                <a:cs typeface="Calibri"/>
              </a:rPr>
              <a:t>chains</a:t>
            </a:r>
            <a:endParaRPr sz="1800" dirty="0">
              <a:latin typeface="Calibri"/>
              <a:cs typeface="Calibri"/>
            </a:endParaRPr>
          </a:p>
          <a:p>
            <a:pPr marL="434975">
              <a:lnSpc>
                <a:spcPct val="100000"/>
              </a:lnSpc>
              <a:spcBef>
                <a:spcPts val="345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Chains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 processes.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Stay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high level.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Rule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 thumb: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3-7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 processes</a:t>
            </a:r>
            <a:endParaRPr sz="1600" dirty="0">
              <a:latin typeface="Calibri"/>
              <a:cs typeface="Calibri"/>
            </a:endParaRPr>
          </a:p>
          <a:p>
            <a:pPr marL="720725" indent="-285750">
              <a:lnSpc>
                <a:spcPct val="100000"/>
              </a:lnSpc>
              <a:spcBef>
                <a:spcPts val="360"/>
              </a:spcBef>
              <a:buClr>
                <a:srgbClr val="7F7F7F"/>
              </a:buClr>
              <a:buFont typeface="Arial MT"/>
              <a:buChar char="•"/>
              <a:tabLst>
                <a:tab pos="720090" algn="l"/>
                <a:tab pos="720725" algn="l"/>
              </a:tabLst>
            </a:pPr>
            <a:r>
              <a:rPr sz="1600" i="1" spc="-5" dirty="0">
                <a:solidFill>
                  <a:srgbClr val="404040"/>
                </a:solidFill>
                <a:latin typeface="Calibri"/>
                <a:cs typeface="Calibri"/>
              </a:rPr>
              <a:t>Procure-to-service,</a:t>
            </a:r>
            <a:r>
              <a:rPr sz="16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404040"/>
                </a:solidFill>
                <a:latin typeface="Calibri"/>
                <a:cs typeface="Calibri"/>
              </a:rPr>
              <a:t>Risk</a:t>
            </a:r>
            <a:r>
              <a:rPr sz="16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404040"/>
                </a:solidFill>
                <a:latin typeface="Calibri"/>
                <a:cs typeface="Calibri"/>
              </a:rPr>
              <a:t>management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7F7F7F"/>
              </a:buClr>
              <a:buFont typeface="Arial MT"/>
              <a:buChar char="•"/>
            </a:pPr>
            <a:endParaRPr sz="22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404040"/>
                </a:solidFill>
                <a:latin typeface="Calibri"/>
                <a:cs typeface="Calibri"/>
              </a:rPr>
              <a:t>(Root/Main)</a:t>
            </a:r>
            <a:r>
              <a:rPr sz="1800" b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04040"/>
                </a:solidFill>
                <a:latin typeface="Calibri"/>
                <a:cs typeface="Calibri"/>
              </a:rPr>
              <a:t>Processes</a:t>
            </a:r>
            <a:endParaRPr sz="1800" dirty="0">
              <a:latin typeface="Calibri"/>
              <a:cs typeface="Calibri"/>
            </a:endParaRPr>
          </a:p>
          <a:p>
            <a:pPr marL="434975">
              <a:lnSpc>
                <a:spcPct val="100000"/>
              </a:lnSpc>
              <a:spcBef>
                <a:spcPts val="320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Build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up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chains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affect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 each </a:t>
            </a: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other.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abstract</a:t>
            </a:r>
            <a:endParaRPr sz="1600" dirty="0">
              <a:latin typeface="Calibri"/>
              <a:cs typeface="Calibri"/>
            </a:endParaRPr>
          </a:p>
          <a:p>
            <a:pPr marL="720725" indent="-285750">
              <a:lnSpc>
                <a:spcPct val="100000"/>
              </a:lnSpc>
              <a:spcBef>
                <a:spcPts val="480"/>
              </a:spcBef>
              <a:buClr>
                <a:srgbClr val="7F7F7F"/>
              </a:buClr>
              <a:buFont typeface="Arial MT"/>
              <a:buChar char="•"/>
              <a:tabLst>
                <a:tab pos="720090" algn="l"/>
                <a:tab pos="720725" algn="l"/>
              </a:tabLst>
            </a:pPr>
            <a:r>
              <a:rPr sz="1600" i="1" spc="-5" dirty="0">
                <a:solidFill>
                  <a:srgbClr val="404040"/>
                </a:solidFill>
                <a:latin typeface="Calibri"/>
                <a:cs typeface="Calibri"/>
              </a:rPr>
              <a:t>Lead-to-quote,</a:t>
            </a:r>
            <a:r>
              <a:rPr sz="16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i="1" spc="-15" dirty="0">
                <a:solidFill>
                  <a:srgbClr val="404040"/>
                </a:solidFill>
                <a:latin typeface="Calibri"/>
                <a:cs typeface="Calibri"/>
              </a:rPr>
              <a:t>Quote-to-order,</a:t>
            </a:r>
            <a:r>
              <a:rPr sz="1600" i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i="1" spc="-10" dirty="0">
                <a:solidFill>
                  <a:srgbClr val="404040"/>
                </a:solidFill>
                <a:latin typeface="Calibri"/>
                <a:cs typeface="Calibri"/>
              </a:rPr>
              <a:t>Order-to-cash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197" y="3772916"/>
            <a:ext cx="129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04040"/>
                </a:solidFill>
                <a:latin typeface="Calibri"/>
                <a:cs typeface="Calibri"/>
              </a:rPr>
              <a:t>Subprocesses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197" y="4078732"/>
            <a:ext cx="9029700" cy="2275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975" marR="5080">
              <a:lnSpc>
                <a:spcPct val="105000"/>
              </a:lnSpc>
              <a:spcBef>
                <a:spcPts val="100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Build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processes.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6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detailed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involve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activities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layered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on 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levels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1600" spc="-3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abstraction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(i.e. sub-subprocesses)</a:t>
            </a:r>
            <a:endParaRPr sz="1600" dirty="0">
              <a:latin typeface="Calibri"/>
              <a:cs typeface="Calibri"/>
            </a:endParaRPr>
          </a:p>
          <a:p>
            <a:pPr marL="720725" indent="-285750">
              <a:lnSpc>
                <a:spcPct val="100000"/>
              </a:lnSpc>
              <a:spcBef>
                <a:spcPts val="360"/>
              </a:spcBef>
              <a:buClr>
                <a:srgbClr val="7F7F7F"/>
              </a:buClr>
              <a:buFont typeface="Arial MT"/>
              <a:buChar char="•"/>
              <a:tabLst>
                <a:tab pos="720090" algn="l"/>
                <a:tab pos="720725" algn="l"/>
              </a:tabLst>
            </a:pPr>
            <a:r>
              <a:rPr sz="1600" i="1" spc="-5" dirty="0">
                <a:solidFill>
                  <a:srgbClr val="404040"/>
                </a:solidFill>
                <a:latin typeface="Calibri"/>
                <a:cs typeface="Calibri"/>
              </a:rPr>
              <a:t>Order</a:t>
            </a:r>
            <a:r>
              <a:rPr sz="16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404040"/>
                </a:solidFill>
                <a:latin typeface="Calibri"/>
                <a:cs typeface="Calibri"/>
              </a:rPr>
              <a:t>shipment,</a:t>
            </a:r>
            <a:r>
              <a:rPr sz="1600" i="1" spc="-10" dirty="0">
                <a:solidFill>
                  <a:srgbClr val="404040"/>
                </a:solidFill>
                <a:latin typeface="Calibri"/>
                <a:cs typeface="Calibri"/>
              </a:rPr>
              <a:t> invoicing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7F7F7F"/>
              </a:buClr>
              <a:buFont typeface="Arial MT"/>
              <a:buChar char="•"/>
            </a:pPr>
            <a:endParaRPr sz="2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r>
              <a:rPr sz="1800" b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04040"/>
                </a:solidFill>
                <a:latin typeface="Calibri"/>
                <a:cs typeface="Calibri"/>
              </a:rPr>
              <a:t>tasks</a:t>
            </a:r>
            <a:endParaRPr sz="1800" dirty="0">
              <a:latin typeface="Calibri"/>
              <a:cs typeface="Calibri"/>
            </a:endParaRPr>
          </a:p>
          <a:p>
            <a:pPr marL="434975" marR="169545">
              <a:lnSpc>
                <a:spcPct val="100000"/>
              </a:lnSpc>
              <a:spcBef>
                <a:spcPts val="440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Build up processes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and sub-processes. They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atomic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 and performed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human beings,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IT 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systems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or </a:t>
            </a:r>
            <a:r>
              <a:rPr sz="1600" spc="-3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equipment</a:t>
            </a:r>
            <a:endParaRPr sz="1600" dirty="0">
              <a:latin typeface="Calibri"/>
              <a:cs typeface="Calibri"/>
            </a:endParaRPr>
          </a:p>
          <a:p>
            <a:pPr marL="720725" indent="-285750">
              <a:lnSpc>
                <a:spcPct val="100000"/>
              </a:lnSpc>
              <a:spcBef>
                <a:spcPts val="360"/>
              </a:spcBef>
              <a:buClr>
                <a:srgbClr val="7F7F7F"/>
              </a:buClr>
              <a:buFont typeface="Arial MT"/>
              <a:buChar char="•"/>
              <a:tabLst>
                <a:tab pos="720090" algn="l"/>
                <a:tab pos="720725" algn="l"/>
              </a:tabLst>
            </a:pPr>
            <a:r>
              <a:rPr sz="1600" i="1" spc="-5" dirty="0">
                <a:solidFill>
                  <a:srgbClr val="404040"/>
                </a:solidFill>
                <a:latin typeface="Calibri"/>
                <a:cs typeface="Calibri"/>
              </a:rPr>
              <a:t>Approve</a:t>
            </a:r>
            <a:r>
              <a:rPr sz="16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i="1" spc="-15" dirty="0">
                <a:solidFill>
                  <a:srgbClr val="404040"/>
                </a:solidFill>
                <a:latin typeface="Calibri"/>
                <a:cs typeface="Calibri"/>
              </a:rPr>
              <a:t>invoice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4757" y="446532"/>
            <a:ext cx="58064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/>
              <a:t>Typical</a:t>
            </a:r>
            <a:r>
              <a:rPr sz="3200" spc="-10" dirty="0"/>
              <a:t> artifacts </a:t>
            </a:r>
            <a:r>
              <a:rPr sz="3200" spc="-25" dirty="0"/>
              <a:t>for</a:t>
            </a:r>
            <a:r>
              <a:rPr sz="3200" spc="-20" dirty="0"/>
              <a:t> </a:t>
            </a:r>
            <a:r>
              <a:rPr sz="3200" spc="-10" dirty="0"/>
              <a:t>vertical</a:t>
            </a:r>
            <a:r>
              <a:rPr sz="3200" spc="-5" dirty="0"/>
              <a:t> scoping</a:t>
            </a:r>
            <a:endParaRPr sz="3200" dirty="0"/>
          </a:p>
        </p:txBody>
      </p:sp>
      <p:sp>
        <p:nvSpPr>
          <p:cNvPr id="7" name="object 7"/>
          <p:cNvSpPr/>
          <p:nvPr/>
        </p:nvSpPr>
        <p:spPr>
          <a:xfrm>
            <a:off x="397227" y="1310595"/>
            <a:ext cx="8445500" cy="2328545"/>
          </a:xfrm>
          <a:custGeom>
            <a:avLst/>
            <a:gdLst/>
            <a:ahLst/>
            <a:cxnLst/>
            <a:rect l="l" t="t" r="r" b="b"/>
            <a:pathLst>
              <a:path w="8445500" h="2328545">
                <a:moveTo>
                  <a:pt x="0" y="388031"/>
                </a:moveTo>
                <a:lnTo>
                  <a:pt x="3023" y="339357"/>
                </a:lnTo>
                <a:lnTo>
                  <a:pt x="11850" y="292487"/>
                </a:lnTo>
                <a:lnTo>
                  <a:pt x="26118" y="247786"/>
                </a:lnTo>
                <a:lnTo>
                  <a:pt x="45463" y="205615"/>
                </a:lnTo>
                <a:lnTo>
                  <a:pt x="69522" y="166340"/>
                </a:lnTo>
                <a:lnTo>
                  <a:pt x="97930" y="130324"/>
                </a:lnTo>
                <a:lnTo>
                  <a:pt x="130324" y="97930"/>
                </a:lnTo>
                <a:lnTo>
                  <a:pt x="166340" y="69522"/>
                </a:lnTo>
                <a:lnTo>
                  <a:pt x="205615" y="45463"/>
                </a:lnTo>
                <a:lnTo>
                  <a:pt x="247786" y="26118"/>
                </a:lnTo>
                <a:lnTo>
                  <a:pt x="292487" y="11850"/>
                </a:lnTo>
                <a:lnTo>
                  <a:pt x="339357" y="3023"/>
                </a:lnTo>
                <a:lnTo>
                  <a:pt x="388031" y="0"/>
                </a:lnTo>
                <a:lnTo>
                  <a:pt x="8057147" y="0"/>
                </a:lnTo>
                <a:lnTo>
                  <a:pt x="8105820" y="3023"/>
                </a:lnTo>
                <a:lnTo>
                  <a:pt x="8152690" y="11850"/>
                </a:lnTo>
                <a:lnTo>
                  <a:pt x="8197391" y="26118"/>
                </a:lnTo>
                <a:lnTo>
                  <a:pt x="8239562" y="45463"/>
                </a:lnTo>
                <a:lnTo>
                  <a:pt x="8278837" y="69522"/>
                </a:lnTo>
                <a:lnTo>
                  <a:pt x="8314853" y="97930"/>
                </a:lnTo>
                <a:lnTo>
                  <a:pt x="8347247" y="130324"/>
                </a:lnTo>
                <a:lnTo>
                  <a:pt x="8375655" y="166340"/>
                </a:lnTo>
                <a:lnTo>
                  <a:pt x="8399714" y="205615"/>
                </a:lnTo>
                <a:lnTo>
                  <a:pt x="8419059" y="247786"/>
                </a:lnTo>
                <a:lnTo>
                  <a:pt x="8433327" y="292487"/>
                </a:lnTo>
                <a:lnTo>
                  <a:pt x="8442154" y="339357"/>
                </a:lnTo>
                <a:lnTo>
                  <a:pt x="8445178" y="388031"/>
                </a:lnTo>
                <a:lnTo>
                  <a:pt x="8445178" y="1940120"/>
                </a:lnTo>
                <a:lnTo>
                  <a:pt x="8442154" y="1988793"/>
                </a:lnTo>
                <a:lnTo>
                  <a:pt x="8433327" y="2035663"/>
                </a:lnTo>
                <a:lnTo>
                  <a:pt x="8419059" y="2080364"/>
                </a:lnTo>
                <a:lnTo>
                  <a:pt x="8399714" y="2122535"/>
                </a:lnTo>
                <a:lnTo>
                  <a:pt x="8375655" y="2161810"/>
                </a:lnTo>
                <a:lnTo>
                  <a:pt x="8347247" y="2197826"/>
                </a:lnTo>
                <a:lnTo>
                  <a:pt x="8314853" y="2230220"/>
                </a:lnTo>
                <a:lnTo>
                  <a:pt x="8278837" y="2258628"/>
                </a:lnTo>
                <a:lnTo>
                  <a:pt x="8239562" y="2282687"/>
                </a:lnTo>
                <a:lnTo>
                  <a:pt x="8197391" y="2302032"/>
                </a:lnTo>
                <a:lnTo>
                  <a:pt x="8152690" y="2316300"/>
                </a:lnTo>
                <a:lnTo>
                  <a:pt x="8105820" y="2325127"/>
                </a:lnTo>
                <a:lnTo>
                  <a:pt x="8057147" y="2328151"/>
                </a:lnTo>
                <a:lnTo>
                  <a:pt x="388031" y="2328151"/>
                </a:lnTo>
                <a:lnTo>
                  <a:pt x="339357" y="2325127"/>
                </a:lnTo>
                <a:lnTo>
                  <a:pt x="292487" y="2316300"/>
                </a:lnTo>
                <a:lnTo>
                  <a:pt x="247786" y="2302032"/>
                </a:lnTo>
                <a:lnTo>
                  <a:pt x="205615" y="2282687"/>
                </a:lnTo>
                <a:lnTo>
                  <a:pt x="166340" y="2258628"/>
                </a:lnTo>
                <a:lnTo>
                  <a:pt x="130324" y="2230220"/>
                </a:lnTo>
                <a:lnTo>
                  <a:pt x="97930" y="2197826"/>
                </a:lnTo>
                <a:lnTo>
                  <a:pt x="69522" y="2161810"/>
                </a:lnTo>
                <a:lnTo>
                  <a:pt x="45463" y="2122535"/>
                </a:lnTo>
                <a:lnTo>
                  <a:pt x="26118" y="2080364"/>
                </a:lnTo>
                <a:lnTo>
                  <a:pt x="11850" y="2035663"/>
                </a:lnTo>
                <a:lnTo>
                  <a:pt x="3023" y="1988793"/>
                </a:lnTo>
                <a:lnTo>
                  <a:pt x="0" y="1940120"/>
                </a:lnTo>
                <a:lnTo>
                  <a:pt x="0" y="388031"/>
                </a:lnTo>
                <a:close/>
              </a:path>
            </a:pathLst>
          </a:custGeom>
          <a:ln w="5715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533105" y="3659123"/>
            <a:ext cx="39008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Typical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 focus</a:t>
            </a:r>
            <a:r>
              <a:rPr sz="2000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0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C00000"/>
                </a:solidFill>
                <a:latin typeface="Calibri"/>
                <a:cs typeface="Calibri"/>
              </a:rPr>
              <a:t>Process</a:t>
            </a:r>
            <a:r>
              <a:rPr sz="2000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C00000"/>
                </a:solidFill>
                <a:latin typeface="Calibri"/>
                <a:cs typeface="Calibri"/>
              </a:rPr>
              <a:t>enumeration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0066" y="1068691"/>
            <a:ext cx="8201025" cy="5152390"/>
            <a:chOff x="1030066" y="1068691"/>
            <a:chExt cx="8201025" cy="5152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4434" y="1271394"/>
              <a:ext cx="1352405" cy="11226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489" y="2611638"/>
              <a:ext cx="2730210" cy="3800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5911" y="2954413"/>
              <a:ext cx="1545590" cy="468630"/>
            </a:xfrm>
            <a:custGeom>
              <a:avLst/>
              <a:gdLst/>
              <a:ahLst/>
              <a:cxnLst/>
              <a:rect l="l" t="t" r="r" b="b"/>
              <a:pathLst>
                <a:path w="1545589" h="468629">
                  <a:moveTo>
                    <a:pt x="1545158" y="0"/>
                  </a:moveTo>
                  <a:lnTo>
                    <a:pt x="0" y="4682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286917" y="2954413"/>
              <a:ext cx="824230" cy="441325"/>
            </a:xfrm>
            <a:custGeom>
              <a:avLst/>
              <a:gdLst/>
              <a:ahLst/>
              <a:cxnLst/>
              <a:rect l="l" t="t" r="r" b="b"/>
              <a:pathLst>
                <a:path w="824229" h="441325">
                  <a:moveTo>
                    <a:pt x="0" y="0"/>
                  </a:moveTo>
                  <a:lnTo>
                    <a:pt x="824189" y="440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066" y="3395219"/>
              <a:ext cx="3178100" cy="110481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77970" y="4449399"/>
              <a:ext cx="975994" cy="358140"/>
            </a:xfrm>
            <a:custGeom>
              <a:avLst/>
              <a:gdLst/>
              <a:ahLst/>
              <a:cxnLst/>
              <a:rect l="l" t="t" r="r" b="b"/>
              <a:pathLst>
                <a:path w="975994" h="358139">
                  <a:moveTo>
                    <a:pt x="975701" y="0"/>
                  </a:moveTo>
                  <a:lnTo>
                    <a:pt x="0" y="3575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3348642" y="4449399"/>
              <a:ext cx="29209" cy="441959"/>
            </a:xfrm>
            <a:custGeom>
              <a:avLst/>
              <a:gdLst/>
              <a:ahLst/>
              <a:cxnLst/>
              <a:rect l="l" t="t" r="r" b="b"/>
              <a:pathLst>
                <a:path w="29210" h="441960">
                  <a:moveTo>
                    <a:pt x="28771" y="0"/>
                  </a:moveTo>
                  <a:lnTo>
                    <a:pt x="0" y="44150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6295" y="2066306"/>
              <a:ext cx="953135" cy="534035"/>
            </a:xfrm>
            <a:custGeom>
              <a:avLst/>
              <a:gdLst/>
              <a:ahLst/>
              <a:cxnLst/>
              <a:rect l="l" t="t" r="r" b="b"/>
              <a:pathLst>
                <a:path w="953135" h="534035">
                  <a:moveTo>
                    <a:pt x="953045" y="0"/>
                  </a:moveTo>
                  <a:lnTo>
                    <a:pt x="0" y="5336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929" y="2054627"/>
              <a:ext cx="849630" cy="550545"/>
            </a:xfrm>
            <a:custGeom>
              <a:avLst/>
              <a:gdLst/>
              <a:ahLst/>
              <a:cxnLst/>
              <a:rect l="l" t="t" r="r" b="b"/>
              <a:pathLst>
                <a:path w="849629" h="550544">
                  <a:moveTo>
                    <a:pt x="0" y="0"/>
                  </a:moveTo>
                  <a:lnTo>
                    <a:pt x="849497" y="5504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063023" y="1082978"/>
              <a:ext cx="154305" cy="5123815"/>
            </a:xfrm>
            <a:custGeom>
              <a:avLst/>
              <a:gdLst/>
              <a:ahLst/>
              <a:cxnLst/>
              <a:rect l="l" t="t" r="r" b="b"/>
              <a:pathLst>
                <a:path w="154304" h="5123815">
                  <a:moveTo>
                    <a:pt x="0" y="0"/>
                  </a:moveTo>
                  <a:lnTo>
                    <a:pt x="59819" y="1006"/>
                  </a:lnTo>
                  <a:lnTo>
                    <a:pt x="108668" y="3750"/>
                  </a:lnTo>
                  <a:lnTo>
                    <a:pt x="141603" y="7819"/>
                  </a:lnTo>
                  <a:lnTo>
                    <a:pt x="153681" y="12803"/>
                  </a:lnTo>
                  <a:lnTo>
                    <a:pt x="153681" y="5110900"/>
                  </a:lnTo>
                  <a:lnTo>
                    <a:pt x="141603" y="5115884"/>
                  </a:lnTo>
                  <a:lnTo>
                    <a:pt x="108668" y="5119954"/>
                  </a:lnTo>
                  <a:lnTo>
                    <a:pt x="59819" y="5122697"/>
                  </a:lnTo>
                  <a:lnTo>
                    <a:pt x="0" y="512370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416542" y="1151959"/>
              <a:ext cx="1976755" cy="1855470"/>
            </a:xfrm>
            <a:custGeom>
              <a:avLst/>
              <a:gdLst/>
              <a:ahLst/>
              <a:cxnLst/>
              <a:rect l="l" t="t" r="r" b="b"/>
              <a:pathLst>
                <a:path w="1976754" h="1855470">
                  <a:moveTo>
                    <a:pt x="988147" y="0"/>
                  </a:moveTo>
                  <a:lnTo>
                    <a:pt x="0" y="1855396"/>
                  </a:lnTo>
                  <a:lnTo>
                    <a:pt x="1976302" y="1855396"/>
                  </a:lnTo>
                  <a:lnTo>
                    <a:pt x="988147" y="0"/>
                  </a:lnTo>
                  <a:close/>
                </a:path>
              </a:pathLst>
            </a:custGeom>
            <a:solidFill>
              <a:srgbClr val="509FA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81367" y="3019930"/>
              <a:ext cx="3663315" cy="1583690"/>
            </a:xfrm>
            <a:custGeom>
              <a:avLst/>
              <a:gdLst/>
              <a:ahLst/>
              <a:cxnLst/>
              <a:rect l="l" t="t" r="r" b="b"/>
              <a:pathLst>
                <a:path w="3663315" h="1583689">
                  <a:moveTo>
                    <a:pt x="2819717" y="0"/>
                  </a:moveTo>
                  <a:lnTo>
                    <a:pt x="843403" y="0"/>
                  </a:lnTo>
                  <a:lnTo>
                    <a:pt x="0" y="1583618"/>
                  </a:lnTo>
                  <a:lnTo>
                    <a:pt x="3663120" y="1583618"/>
                  </a:lnTo>
                  <a:lnTo>
                    <a:pt x="2819717" y="0"/>
                  </a:lnTo>
                  <a:close/>
                </a:path>
              </a:pathLst>
            </a:custGeom>
            <a:solidFill>
              <a:srgbClr val="79B6B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763581" y="4616123"/>
              <a:ext cx="5316220" cy="1551940"/>
            </a:xfrm>
            <a:custGeom>
              <a:avLst/>
              <a:gdLst/>
              <a:ahLst/>
              <a:cxnLst/>
              <a:rect l="l" t="t" r="r" b="b"/>
              <a:pathLst>
                <a:path w="5316220" h="1551939">
                  <a:moveTo>
                    <a:pt x="4489629" y="0"/>
                  </a:moveTo>
                  <a:lnTo>
                    <a:pt x="826493" y="0"/>
                  </a:lnTo>
                  <a:lnTo>
                    <a:pt x="0" y="1551872"/>
                  </a:lnTo>
                  <a:lnTo>
                    <a:pt x="5316120" y="1551872"/>
                  </a:lnTo>
                  <a:lnTo>
                    <a:pt x="4489629" y="0"/>
                  </a:lnTo>
                  <a:close/>
                </a:path>
              </a:pathLst>
            </a:custGeom>
            <a:solidFill>
              <a:srgbClr val="A4CCD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63581" y="4616123"/>
              <a:ext cx="5316220" cy="1551940"/>
            </a:xfrm>
            <a:custGeom>
              <a:avLst/>
              <a:gdLst/>
              <a:ahLst/>
              <a:cxnLst/>
              <a:rect l="l" t="t" r="r" b="b"/>
              <a:pathLst>
                <a:path w="5316220" h="1551939">
                  <a:moveTo>
                    <a:pt x="0" y="1551872"/>
                  </a:moveTo>
                  <a:lnTo>
                    <a:pt x="826492" y="0"/>
                  </a:lnTo>
                  <a:lnTo>
                    <a:pt x="4489628" y="0"/>
                  </a:lnTo>
                  <a:lnTo>
                    <a:pt x="5316121" y="1551872"/>
                  </a:lnTo>
                  <a:lnTo>
                    <a:pt x="0" y="1551872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85035" y="281939"/>
            <a:ext cx="63423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Process</a:t>
            </a:r>
            <a:r>
              <a:rPr sz="3200" dirty="0"/>
              <a:t> </a:t>
            </a:r>
            <a:r>
              <a:rPr sz="3200" spc="-15" dirty="0"/>
              <a:t>architecture:</a:t>
            </a:r>
            <a:r>
              <a:rPr sz="3200" spc="10" dirty="0"/>
              <a:t> </a:t>
            </a:r>
            <a:r>
              <a:rPr sz="3200" spc="-15" dirty="0"/>
              <a:t>hierarchical</a:t>
            </a:r>
            <a:r>
              <a:rPr sz="3200" spc="5" dirty="0"/>
              <a:t> </a:t>
            </a:r>
            <a:r>
              <a:rPr sz="3200" spc="-5" dirty="0"/>
              <a:t>view</a:t>
            </a:r>
            <a:endParaRPr sz="3200" dirty="0"/>
          </a:p>
        </p:txBody>
      </p:sp>
      <p:sp>
        <p:nvSpPr>
          <p:cNvPr id="18" name="object 18"/>
          <p:cNvSpPr txBox="1"/>
          <p:nvPr/>
        </p:nvSpPr>
        <p:spPr>
          <a:xfrm>
            <a:off x="9313705" y="2486660"/>
            <a:ext cx="397510" cy="2183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hierarchy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9568" y="4968576"/>
            <a:ext cx="1666137" cy="9765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359128" y="1679752"/>
            <a:ext cx="2124710" cy="42005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R="25400" algn="ctr">
              <a:lnSpc>
                <a:spcPct val="100000"/>
              </a:lnSpc>
              <a:spcBef>
                <a:spcPts val="409"/>
              </a:spcBef>
            </a:pPr>
            <a:r>
              <a:rPr sz="1600" spc="-5" dirty="0">
                <a:latin typeface="Calibri"/>
                <a:cs typeface="Calibri"/>
              </a:rPr>
              <a:t>Level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</a:t>
            </a:r>
          </a:p>
          <a:p>
            <a:pPr marR="24765" algn="ctr">
              <a:lnSpc>
                <a:spcPct val="100000"/>
              </a:lnSpc>
              <a:spcBef>
                <a:spcPts val="395"/>
              </a:spcBef>
            </a:pPr>
            <a:r>
              <a:rPr sz="2000" b="1" spc="-5" dirty="0">
                <a:latin typeface="Calibri"/>
                <a:cs typeface="Calibri"/>
              </a:rPr>
              <a:t>Process</a:t>
            </a:r>
            <a:endParaRPr sz="2000" dirty="0">
              <a:latin typeface="Calibri"/>
              <a:cs typeface="Calibri"/>
            </a:endParaRPr>
          </a:p>
          <a:p>
            <a:pPr marR="26034" algn="ctr">
              <a:lnSpc>
                <a:spcPct val="100000"/>
              </a:lnSpc>
              <a:spcBef>
                <a:spcPts val="600"/>
              </a:spcBef>
            </a:pPr>
            <a:r>
              <a:rPr sz="2000" b="1" spc="-5" dirty="0">
                <a:latin typeface="Calibri"/>
                <a:cs typeface="Calibri"/>
              </a:rPr>
              <a:t>Landscape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 dirty="0">
              <a:latin typeface="Calibri"/>
              <a:cs typeface="Calibri"/>
            </a:endParaRPr>
          </a:p>
          <a:p>
            <a:pPr marR="8890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Level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</a:p>
          <a:p>
            <a:pPr marL="539750" marR="548640" indent="-635" algn="ctr">
              <a:lnSpc>
                <a:spcPts val="2210"/>
              </a:lnSpc>
              <a:spcBef>
                <a:spcPts val="655"/>
              </a:spcBef>
            </a:pPr>
            <a:r>
              <a:rPr sz="2000" b="1" spc="-5" dirty="0">
                <a:latin typeface="Calibri"/>
                <a:cs typeface="Calibri"/>
              </a:rPr>
              <a:t>Main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</a:t>
            </a:r>
            <a:r>
              <a:rPr sz="2000" b="1" spc="-25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c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ss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s</a:t>
            </a:r>
            <a:endParaRPr sz="2000" dirty="0">
              <a:latin typeface="Calibri"/>
              <a:cs typeface="Calibri"/>
            </a:endParaRPr>
          </a:p>
          <a:p>
            <a:pPr marR="8255" algn="ctr">
              <a:lnSpc>
                <a:spcPct val="100000"/>
              </a:lnSpc>
              <a:spcBef>
                <a:spcPts val="565"/>
              </a:spcBef>
            </a:pPr>
            <a:r>
              <a:rPr sz="1800" b="1" dirty="0">
                <a:latin typeface="Calibri"/>
                <a:cs typeface="Calibri"/>
              </a:rPr>
              <a:t>(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15" dirty="0">
                <a:latin typeface="Calibri"/>
                <a:cs typeface="Calibri"/>
              </a:rPr>
              <a:t>.</a:t>
            </a:r>
            <a:r>
              <a:rPr sz="1800" b="1" spc="-5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.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BPMN)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 dirty="0">
              <a:latin typeface="Calibri"/>
              <a:cs typeface="Calibri"/>
            </a:endParaRPr>
          </a:p>
          <a:p>
            <a:pPr marL="12700" marR="5080" algn="ctr">
              <a:lnSpc>
                <a:spcPct val="125000"/>
              </a:lnSpc>
            </a:pPr>
            <a:r>
              <a:rPr sz="1800" spc="-5" dirty="0">
                <a:latin typeface="Calibri"/>
                <a:cs typeface="Calibri"/>
              </a:rPr>
              <a:t>Level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3+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Subprocesses,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35" dirty="0">
                <a:latin typeface="Calibri"/>
                <a:cs typeface="Calibri"/>
              </a:rPr>
              <a:t>Tasks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(e.g.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BPMN)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369" y="867824"/>
            <a:ext cx="6997991" cy="59901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6080" y="220980"/>
            <a:ext cx="74790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How</a:t>
            </a:r>
            <a:r>
              <a:rPr sz="3200" dirty="0"/>
              <a:t> </a:t>
            </a:r>
            <a:r>
              <a:rPr sz="3200" spc="-15" dirty="0"/>
              <a:t>many</a:t>
            </a:r>
            <a:r>
              <a:rPr sz="3200" dirty="0"/>
              <a:t> </a:t>
            </a:r>
            <a:r>
              <a:rPr sz="3200" spc="-10" dirty="0"/>
              <a:t>levels</a:t>
            </a:r>
            <a:r>
              <a:rPr sz="3200" dirty="0"/>
              <a:t> in</a:t>
            </a:r>
            <a:r>
              <a:rPr sz="3200" spc="5" dirty="0"/>
              <a:t> </a:t>
            </a:r>
            <a:r>
              <a:rPr sz="3200" dirty="0"/>
              <a:t>the</a:t>
            </a:r>
            <a:r>
              <a:rPr sz="3200" spc="-5" dirty="0"/>
              <a:t> </a:t>
            </a:r>
            <a:r>
              <a:rPr sz="3200" spc="-15" dirty="0"/>
              <a:t>process</a:t>
            </a:r>
            <a:r>
              <a:rPr sz="3200" dirty="0"/>
              <a:t> </a:t>
            </a:r>
            <a:r>
              <a:rPr sz="3200" spc="-15" dirty="0"/>
              <a:t>architecture?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0107642" y="6553707"/>
            <a:ext cx="231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61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7628" y="1906212"/>
            <a:ext cx="4269740" cy="1383030"/>
            <a:chOff x="3267628" y="1906212"/>
            <a:chExt cx="4269740" cy="1383030"/>
          </a:xfrm>
        </p:grpSpPr>
        <p:sp>
          <p:nvSpPr>
            <p:cNvPr id="3" name="object 3"/>
            <p:cNvSpPr/>
            <p:nvPr/>
          </p:nvSpPr>
          <p:spPr>
            <a:xfrm>
              <a:off x="3269216" y="1907800"/>
              <a:ext cx="4266565" cy="1379855"/>
            </a:xfrm>
            <a:custGeom>
              <a:avLst/>
              <a:gdLst/>
              <a:ahLst/>
              <a:cxnLst/>
              <a:rect l="l" t="t" r="r" b="b"/>
              <a:pathLst>
                <a:path w="4266565" h="1379854">
                  <a:moveTo>
                    <a:pt x="2133232" y="0"/>
                  </a:moveTo>
                  <a:lnTo>
                    <a:pt x="0" y="1379468"/>
                  </a:lnTo>
                  <a:lnTo>
                    <a:pt x="4266465" y="1379468"/>
                  </a:lnTo>
                  <a:lnTo>
                    <a:pt x="2133232" y="0"/>
                  </a:lnTo>
                  <a:close/>
                </a:path>
              </a:pathLst>
            </a:custGeom>
            <a:solidFill>
              <a:srgbClr val="BDDF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3269216" y="1907800"/>
              <a:ext cx="4266565" cy="1379855"/>
            </a:xfrm>
            <a:custGeom>
              <a:avLst/>
              <a:gdLst/>
              <a:ahLst/>
              <a:cxnLst/>
              <a:rect l="l" t="t" r="r" b="b"/>
              <a:pathLst>
                <a:path w="4266565" h="1379854">
                  <a:moveTo>
                    <a:pt x="0" y="1379468"/>
                  </a:moveTo>
                  <a:lnTo>
                    <a:pt x="2133233" y="0"/>
                  </a:lnTo>
                  <a:lnTo>
                    <a:pt x="4266467" y="1379468"/>
                  </a:lnTo>
                  <a:lnTo>
                    <a:pt x="0" y="13794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913419" y="2354522"/>
            <a:ext cx="1028065" cy="32512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49225" marR="139065" indent="125095">
              <a:lnSpc>
                <a:spcPts val="1200"/>
              </a:lnSpc>
              <a:spcBef>
                <a:spcPts val="60"/>
              </a:spcBef>
            </a:pPr>
            <a:r>
              <a:rPr sz="1100" spc="-20" dirty="0">
                <a:latin typeface="Calibri"/>
                <a:cs typeface="Calibri"/>
              </a:rPr>
              <a:t>Strategic 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ana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68799" y="2755626"/>
            <a:ext cx="855344" cy="3016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465" algn="ctr">
              <a:lnSpc>
                <a:spcPts val="1140"/>
              </a:lnSpc>
            </a:pPr>
            <a:r>
              <a:rPr sz="1100" spc="-25" dirty="0">
                <a:latin typeface="Calibri"/>
                <a:cs typeface="Calibri"/>
              </a:rPr>
              <a:t>Corporate</a:t>
            </a:r>
            <a:endParaRPr sz="1100" dirty="0">
              <a:latin typeface="Calibri"/>
              <a:cs typeface="Calibri"/>
            </a:endParaRPr>
          </a:p>
          <a:p>
            <a:pPr marL="1905" algn="ctr">
              <a:lnSpc>
                <a:spcPts val="1230"/>
              </a:lnSpc>
            </a:pPr>
            <a:r>
              <a:rPr sz="1100" spc="-30" dirty="0">
                <a:latin typeface="Calibri"/>
                <a:cs typeface="Calibri"/>
              </a:rPr>
              <a:t>Development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57263" y="2749727"/>
            <a:ext cx="699770" cy="313690"/>
            <a:chOff x="5957263" y="2749727"/>
            <a:chExt cx="699770" cy="313690"/>
          </a:xfrm>
        </p:grpSpPr>
        <p:sp>
          <p:nvSpPr>
            <p:cNvPr id="8" name="object 8"/>
            <p:cNvSpPr/>
            <p:nvPr/>
          </p:nvSpPr>
          <p:spPr>
            <a:xfrm>
              <a:off x="5963613" y="2756077"/>
              <a:ext cx="687070" cy="300990"/>
            </a:xfrm>
            <a:custGeom>
              <a:avLst/>
              <a:gdLst/>
              <a:ahLst/>
              <a:cxnLst/>
              <a:rect l="l" t="t" r="r" b="b"/>
              <a:pathLst>
                <a:path w="687070" h="300989">
                  <a:moveTo>
                    <a:pt x="686926" y="0"/>
                  </a:moveTo>
                  <a:lnTo>
                    <a:pt x="0" y="0"/>
                  </a:lnTo>
                  <a:lnTo>
                    <a:pt x="0" y="300962"/>
                  </a:lnTo>
                  <a:lnTo>
                    <a:pt x="686926" y="300962"/>
                  </a:lnTo>
                  <a:lnTo>
                    <a:pt x="686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963613" y="2756077"/>
              <a:ext cx="687070" cy="300990"/>
            </a:xfrm>
            <a:custGeom>
              <a:avLst/>
              <a:gdLst/>
              <a:ahLst/>
              <a:cxnLst/>
              <a:rect l="l" t="t" r="r" b="b"/>
              <a:pathLst>
                <a:path w="687070" h="300989">
                  <a:moveTo>
                    <a:pt x="0" y="0"/>
                  </a:moveTo>
                  <a:lnTo>
                    <a:pt x="686926" y="0"/>
                  </a:lnTo>
                  <a:lnTo>
                    <a:pt x="686926" y="300962"/>
                  </a:lnTo>
                  <a:lnTo>
                    <a:pt x="0" y="3009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69963" y="2721864"/>
            <a:ext cx="6743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Calibri"/>
                <a:cs typeface="Calibri"/>
              </a:rPr>
              <a:t>Investor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9963" y="2874264"/>
            <a:ext cx="6743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Calibri"/>
                <a:cs typeface="Calibri"/>
              </a:rPr>
              <a:t>Relations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62866" y="3317187"/>
            <a:ext cx="4279265" cy="1706880"/>
            <a:chOff x="3262866" y="3317187"/>
            <a:chExt cx="4279265" cy="1706880"/>
          </a:xfrm>
        </p:grpSpPr>
        <p:sp>
          <p:nvSpPr>
            <p:cNvPr id="13" name="object 13"/>
            <p:cNvSpPr/>
            <p:nvPr/>
          </p:nvSpPr>
          <p:spPr>
            <a:xfrm>
              <a:off x="3269216" y="3323537"/>
              <a:ext cx="4266565" cy="1694180"/>
            </a:xfrm>
            <a:custGeom>
              <a:avLst/>
              <a:gdLst/>
              <a:ahLst/>
              <a:cxnLst/>
              <a:rect l="l" t="t" r="r" b="b"/>
              <a:pathLst>
                <a:path w="4266565" h="1694179">
                  <a:moveTo>
                    <a:pt x="4266465" y="0"/>
                  </a:moveTo>
                  <a:lnTo>
                    <a:pt x="0" y="0"/>
                  </a:lnTo>
                  <a:lnTo>
                    <a:pt x="0" y="1693618"/>
                  </a:lnTo>
                  <a:lnTo>
                    <a:pt x="4266465" y="1693618"/>
                  </a:lnTo>
                  <a:lnTo>
                    <a:pt x="4266465" y="0"/>
                  </a:lnTo>
                  <a:close/>
                </a:path>
              </a:pathLst>
            </a:custGeom>
            <a:solidFill>
              <a:srgbClr val="ECAD8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69216" y="3323537"/>
              <a:ext cx="4266565" cy="1694180"/>
            </a:xfrm>
            <a:custGeom>
              <a:avLst/>
              <a:gdLst/>
              <a:ahLst/>
              <a:cxnLst/>
              <a:rect l="l" t="t" r="r" b="b"/>
              <a:pathLst>
                <a:path w="4266565" h="1694179">
                  <a:moveTo>
                    <a:pt x="0" y="0"/>
                  </a:moveTo>
                  <a:lnTo>
                    <a:pt x="4266467" y="0"/>
                  </a:lnTo>
                  <a:lnTo>
                    <a:pt x="4266467" y="1693618"/>
                  </a:lnTo>
                  <a:lnTo>
                    <a:pt x="0" y="169361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90082" y="3512572"/>
            <a:ext cx="3199130" cy="1905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715645">
              <a:lnSpc>
                <a:spcPct val="100000"/>
              </a:lnSpc>
              <a:spcBef>
                <a:spcPts val="15"/>
              </a:spcBef>
            </a:pP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k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ss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ss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&amp;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ana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105089" y="2748137"/>
            <a:ext cx="788670" cy="3092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1105"/>
              </a:lnSpc>
            </a:pPr>
            <a:r>
              <a:rPr sz="1100" spc="-25" dirty="0">
                <a:latin typeface="Calibri"/>
                <a:cs typeface="Calibri"/>
              </a:rPr>
              <a:t>Market</a:t>
            </a:r>
            <a:endParaRPr sz="1100" dirty="0">
              <a:latin typeface="Calibri"/>
              <a:cs typeface="Calibri"/>
            </a:endParaRPr>
          </a:p>
          <a:p>
            <a:pPr marL="1905" algn="ctr">
              <a:lnSpc>
                <a:spcPts val="1260"/>
              </a:lnSpc>
            </a:pPr>
            <a:r>
              <a:rPr sz="1100" spc="-30" dirty="0">
                <a:latin typeface="Calibri"/>
                <a:cs typeface="Calibri"/>
              </a:rPr>
              <a:t>Development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77629" y="3081020"/>
            <a:ext cx="1521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Management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processes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90082" y="3788980"/>
            <a:ext cx="3199130" cy="1885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5" dirty="0">
                <a:latin typeface="Calibri"/>
                <a:cs typeface="Calibri"/>
              </a:rPr>
              <a:t>rke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&amp;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3883733" y="4038202"/>
            <a:ext cx="1040765" cy="300990"/>
            <a:chOff x="3883733" y="4038202"/>
            <a:chExt cx="1040765" cy="300990"/>
          </a:xfrm>
        </p:grpSpPr>
        <p:sp>
          <p:nvSpPr>
            <p:cNvPr id="20" name="object 20"/>
            <p:cNvSpPr/>
            <p:nvPr/>
          </p:nvSpPr>
          <p:spPr>
            <a:xfrm>
              <a:off x="3890083" y="4044552"/>
              <a:ext cx="1028065" cy="288290"/>
            </a:xfrm>
            <a:custGeom>
              <a:avLst/>
              <a:gdLst/>
              <a:ahLst/>
              <a:cxnLst/>
              <a:rect l="l" t="t" r="r" b="b"/>
              <a:pathLst>
                <a:path w="1028064" h="288289">
                  <a:moveTo>
                    <a:pt x="1027601" y="0"/>
                  </a:moveTo>
                  <a:lnTo>
                    <a:pt x="0" y="0"/>
                  </a:lnTo>
                  <a:lnTo>
                    <a:pt x="0" y="287947"/>
                  </a:lnTo>
                  <a:lnTo>
                    <a:pt x="1027601" y="287947"/>
                  </a:lnTo>
                  <a:lnTo>
                    <a:pt x="10276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90083" y="4044552"/>
              <a:ext cx="1028065" cy="288290"/>
            </a:xfrm>
            <a:custGeom>
              <a:avLst/>
              <a:gdLst/>
              <a:ahLst/>
              <a:cxnLst/>
              <a:rect l="l" t="t" r="r" b="b"/>
              <a:pathLst>
                <a:path w="1028064" h="288289">
                  <a:moveTo>
                    <a:pt x="0" y="0"/>
                  </a:moveTo>
                  <a:lnTo>
                    <a:pt x="1027601" y="0"/>
                  </a:lnTo>
                  <a:lnTo>
                    <a:pt x="1027601" y="287948"/>
                  </a:lnTo>
                  <a:lnTo>
                    <a:pt x="0" y="2879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96433" y="4050902"/>
            <a:ext cx="1015365" cy="132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48590">
              <a:lnSpc>
                <a:spcPts val="1035"/>
              </a:lnSpc>
            </a:pPr>
            <a:r>
              <a:rPr sz="1100" spc="-25" dirty="0">
                <a:latin typeface="Calibri"/>
                <a:cs typeface="Calibri"/>
              </a:rPr>
              <a:t>Underwriting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6433" y="4182874"/>
            <a:ext cx="1015365" cy="1435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130"/>
              </a:lnSpc>
            </a:pPr>
            <a:r>
              <a:rPr sz="1100" spc="-30" dirty="0">
                <a:latin typeface="Calibri"/>
                <a:cs typeface="Calibri"/>
              </a:rPr>
              <a:t>Management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77470" y="4044508"/>
            <a:ext cx="1028065" cy="28829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00685">
              <a:lnSpc>
                <a:spcPts val="1025"/>
              </a:lnSpc>
            </a:pPr>
            <a:r>
              <a:rPr sz="1100" spc="-25" dirty="0">
                <a:latin typeface="Calibri"/>
                <a:cs typeface="Calibri"/>
              </a:rPr>
              <a:t>Policy</a:t>
            </a:r>
            <a:endParaRPr sz="1100" dirty="0">
              <a:latin typeface="Calibri"/>
              <a:cs typeface="Calibri"/>
            </a:endParaRPr>
          </a:p>
          <a:p>
            <a:pPr marL="315595">
              <a:lnSpc>
                <a:spcPts val="1240"/>
              </a:lnSpc>
            </a:pPr>
            <a:r>
              <a:rPr sz="1100" spc="-20" dirty="0">
                <a:latin typeface="Calibri"/>
                <a:cs typeface="Calibri"/>
              </a:rPr>
              <a:t>Servicing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64858" y="4044508"/>
            <a:ext cx="1028065" cy="28829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1025"/>
              </a:lnSpc>
            </a:pPr>
            <a:r>
              <a:rPr sz="1100" spc="-25" dirty="0">
                <a:latin typeface="Calibri"/>
                <a:cs typeface="Calibri"/>
              </a:rPr>
              <a:t>Claims</a:t>
            </a:r>
            <a:endParaRPr sz="1100" dirty="0">
              <a:latin typeface="Calibri"/>
              <a:cs typeface="Calibri"/>
            </a:endParaRPr>
          </a:p>
          <a:p>
            <a:pPr marL="1905" algn="ctr">
              <a:lnSpc>
                <a:spcPts val="1240"/>
              </a:lnSpc>
            </a:pPr>
            <a:r>
              <a:rPr sz="1100" spc="-30" dirty="0">
                <a:latin typeface="Calibri"/>
                <a:cs typeface="Calibri"/>
              </a:rPr>
              <a:t>Management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90082" y="4405138"/>
            <a:ext cx="3199130" cy="17716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7845">
              <a:lnSpc>
                <a:spcPts val="1295"/>
              </a:lnSpc>
            </a:pPr>
            <a:r>
              <a:rPr sz="1100" spc="-35" dirty="0">
                <a:latin typeface="Calibri"/>
                <a:cs typeface="Calibri"/>
              </a:rPr>
              <a:t>P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5" dirty="0">
                <a:latin typeface="Calibri"/>
                <a:cs typeface="Calibri"/>
              </a:rPr>
              <a:t>y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ll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cti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an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20" dirty="0">
                <a:latin typeface="Calibri"/>
                <a:cs typeface="Calibri"/>
              </a:rPr>
              <a:t>is</a:t>
            </a:r>
            <a:r>
              <a:rPr sz="1100" spc="-30" dirty="0">
                <a:latin typeface="Calibri"/>
                <a:cs typeface="Calibri"/>
              </a:rPr>
              <a:t>bu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890082" y="4656670"/>
            <a:ext cx="3199130" cy="17526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6480">
              <a:lnSpc>
                <a:spcPts val="1280"/>
              </a:lnSpc>
            </a:pP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ss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ana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3262866" y="5047075"/>
            <a:ext cx="4279265" cy="666750"/>
            <a:chOff x="3262866" y="5047075"/>
            <a:chExt cx="4279265" cy="666750"/>
          </a:xfrm>
        </p:grpSpPr>
        <p:sp>
          <p:nvSpPr>
            <p:cNvPr id="29" name="object 29"/>
            <p:cNvSpPr/>
            <p:nvPr/>
          </p:nvSpPr>
          <p:spPr>
            <a:xfrm>
              <a:off x="3269216" y="5053425"/>
              <a:ext cx="4266565" cy="654050"/>
            </a:xfrm>
            <a:custGeom>
              <a:avLst/>
              <a:gdLst/>
              <a:ahLst/>
              <a:cxnLst/>
              <a:rect l="l" t="t" r="r" b="b"/>
              <a:pathLst>
                <a:path w="4266565" h="654050">
                  <a:moveTo>
                    <a:pt x="4266465" y="0"/>
                  </a:moveTo>
                  <a:lnTo>
                    <a:pt x="0" y="0"/>
                  </a:lnTo>
                  <a:lnTo>
                    <a:pt x="0" y="653927"/>
                  </a:lnTo>
                  <a:lnTo>
                    <a:pt x="4266465" y="653927"/>
                  </a:lnTo>
                  <a:lnTo>
                    <a:pt x="4266465" y="0"/>
                  </a:lnTo>
                  <a:close/>
                </a:path>
              </a:pathLst>
            </a:custGeom>
            <a:solidFill>
              <a:srgbClr val="C5E67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269216" y="5053425"/>
              <a:ext cx="4266565" cy="654050"/>
            </a:xfrm>
            <a:custGeom>
              <a:avLst/>
              <a:gdLst/>
              <a:ahLst/>
              <a:cxnLst/>
              <a:rect l="l" t="t" r="r" b="b"/>
              <a:pathLst>
                <a:path w="4266565" h="654050">
                  <a:moveTo>
                    <a:pt x="0" y="0"/>
                  </a:moveTo>
                  <a:lnTo>
                    <a:pt x="4266467" y="0"/>
                  </a:lnTo>
                  <a:lnTo>
                    <a:pt x="4266467" y="653927"/>
                  </a:lnTo>
                  <a:lnTo>
                    <a:pt x="0" y="6539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426375" y="5166009"/>
              <a:ext cx="692785" cy="289560"/>
            </a:xfrm>
            <a:custGeom>
              <a:avLst/>
              <a:gdLst/>
              <a:ahLst/>
              <a:cxnLst/>
              <a:rect l="l" t="t" r="r" b="b"/>
              <a:pathLst>
                <a:path w="692785" h="289560">
                  <a:moveTo>
                    <a:pt x="692393" y="0"/>
                  </a:moveTo>
                  <a:lnTo>
                    <a:pt x="0" y="0"/>
                  </a:lnTo>
                  <a:lnTo>
                    <a:pt x="0" y="289046"/>
                  </a:lnTo>
                  <a:lnTo>
                    <a:pt x="692393" y="289046"/>
                  </a:lnTo>
                  <a:lnTo>
                    <a:pt x="692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426375" y="5166009"/>
              <a:ext cx="692785" cy="289560"/>
            </a:xfrm>
            <a:custGeom>
              <a:avLst/>
              <a:gdLst/>
              <a:ahLst/>
              <a:cxnLst/>
              <a:rect l="l" t="t" r="r" b="b"/>
              <a:pathLst>
                <a:path w="692785" h="289560">
                  <a:moveTo>
                    <a:pt x="0" y="0"/>
                  </a:moveTo>
                  <a:lnTo>
                    <a:pt x="692394" y="0"/>
                  </a:lnTo>
                  <a:lnTo>
                    <a:pt x="692394" y="289048"/>
                  </a:lnTo>
                  <a:lnTo>
                    <a:pt x="0" y="2890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432724" y="5172359"/>
            <a:ext cx="680085" cy="1327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035"/>
              </a:lnSpc>
            </a:pPr>
            <a:r>
              <a:rPr sz="1100" spc="-25" dirty="0">
                <a:latin typeface="Calibri"/>
                <a:cs typeface="Calibri"/>
              </a:rPr>
              <a:t>Finance/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32724" y="5304539"/>
            <a:ext cx="680085" cy="144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135"/>
              </a:lnSpc>
            </a:pPr>
            <a:r>
              <a:rPr sz="1100" spc="-25" dirty="0">
                <a:latin typeface="Calibri"/>
                <a:cs typeface="Calibri"/>
              </a:rPr>
              <a:t>Treasury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77018" y="5166009"/>
            <a:ext cx="692785" cy="28956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0975">
              <a:lnSpc>
                <a:spcPts val="1025"/>
              </a:lnSpc>
            </a:pPr>
            <a:r>
              <a:rPr sz="1100" spc="-20" dirty="0">
                <a:latin typeface="Calibri"/>
                <a:cs typeface="Calibri"/>
              </a:rPr>
              <a:t>Legal/</a:t>
            </a:r>
            <a:endParaRPr sz="1100" dirty="0">
              <a:latin typeface="Calibri"/>
              <a:cs typeface="Calibri"/>
            </a:endParaRPr>
          </a:p>
          <a:p>
            <a:pPr marL="200025">
              <a:lnSpc>
                <a:spcPts val="1250"/>
              </a:lnSpc>
            </a:pPr>
            <a:r>
              <a:rPr sz="1100" spc="-25" dirty="0">
                <a:latin typeface="Calibri"/>
                <a:cs typeface="Calibri"/>
              </a:rPr>
              <a:t>Audit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27660" y="5166009"/>
            <a:ext cx="876935" cy="28956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52704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414"/>
              </a:spcBef>
            </a:pPr>
            <a:r>
              <a:rPr sz="1100" spc="-25" dirty="0">
                <a:latin typeface="Calibri"/>
                <a:cs typeface="Calibri"/>
              </a:rPr>
              <a:t>Reinsurance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89894" y="5166009"/>
            <a:ext cx="676275" cy="28956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5270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14"/>
              </a:spcBef>
            </a:pPr>
            <a:r>
              <a:rPr sz="1100" spc="-15" dirty="0">
                <a:latin typeface="Calibri"/>
                <a:cs typeface="Calibri"/>
              </a:rPr>
              <a:t>IT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51453" y="5166009"/>
            <a:ext cx="704215" cy="28956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527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14"/>
              </a:spcBef>
            </a:pPr>
            <a:r>
              <a:rPr sz="1100" spc="-40" dirty="0">
                <a:latin typeface="Calibri"/>
                <a:cs typeface="Calibri"/>
              </a:rPr>
              <a:t>HR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93000" y="4827523"/>
            <a:ext cx="967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Core</a:t>
            </a:r>
            <a:r>
              <a:rPr sz="1200" b="1" spc="-6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processes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93004" y="5510276"/>
            <a:ext cx="1183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Support</a:t>
            </a:r>
            <a:r>
              <a:rPr sz="1200" b="1" spc="-6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processes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640199" y="313774"/>
            <a:ext cx="6976745" cy="93218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3200" spc="-10" dirty="0"/>
              <a:t>Example:</a:t>
            </a:r>
            <a:r>
              <a:rPr sz="3200" spc="10" dirty="0"/>
              <a:t> </a:t>
            </a:r>
            <a:r>
              <a:rPr sz="3200" spc="-15" dirty="0"/>
              <a:t>hierarchical</a:t>
            </a:r>
            <a:r>
              <a:rPr sz="3200" spc="5" dirty="0"/>
              <a:t> </a:t>
            </a:r>
            <a:r>
              <a:rPr sz="3200" spc="-15" dirty="0"/>
              <a:t>process</a:t>
            </a:r>
            <a:r>
              <a:rPr sz="3200" dirty="0"/>
              <a:t> </a:t>
            </a:r>
            <a:r>
              <a:rPr sz="3200" spc="-15" dirty="0"/>
              <a:t>architecture</a:t>
            </a:r>
            <a:endParaRPr sz="3200" dirty="0"/>
          </a:p>
          <a:p>
            <a:pPr marL="861694">
              <a:lnSpc>
                <a:spcPct val="100000"/>
              </a:lnSpc>
              <a:spcBef>
                <a:spcPts val="305"/>
              </a:spcBef>
            </a:pPr>
            <a:r>
              <a:rPr sz="2100" b="1" spc="-10" dirty="0">
                <a:solidFill>
                  <a:srgbClr val="000000"/>
                </a:solidFill>
                <a:latin typeface="Calibri"/>
                <a:cs typeface="Calibri"/>
              </a:rPr>
              <a:t>Insurance</a:t>
            </a:r>
            <a:r>
              <a:rPr sz="2100" b="1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000000"/>
                </a:solidFill>
                <a:latin typeface="Calibri"/>
                <a:cs typeface="Calibri"/>
              </a:rPr>
              <a:t>company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99092" y="1869440"/>
            <a:ext cx="7905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Level</a:t>
            </a:r>
            <a:r>
              <a:rPr sz="2100" b="1" spc="-80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1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269214" y="1923558"/>
            <a:ext cx="4266565" cy="1379855"/>
          </a:xfrm>
          <a:custGeom>
            <a:avLst/>
            <a:gdLst/>
            <a:ahLst/>
            <a:cxnLst/>
            <a:rect l="l" t="t" r="r" b="b"/>
            <a:pathLst>
              <a:path w="4266565" h="1379854">
                <a:moveTo>
                  <a:pt x="0" y="1379468"/>
                </a:moveTo>
                <a:lnTo>
                  <a:pt x="2133233" y="0"/>
                </a:lnTo>
                <a:lnTo>
                  <a:pt x="4266467" y="1379468"/>
                </a:lnTo>
                <a:lnTo>
                  <a:pt x="0" y="1379468"/>
                </a:lnTo>
                <a:close/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10750" y="1852107"/>
            <a:ext cx="5633085" cy="4475480"/>
            <a:chOff x="2010750" y="1852107"/>
            <a:chExt cx="5633085" cy="4475480"/>
          </a:xfrm>
        </p:grpSpPr>
        <p:sp>
          <p:nvSpPr>
            <p:cNvPr id="3" name="object 3"/>
            <p:cNvSpPr/>
            <p:nvPr/>
          </p:nvSpPr>
          <p:spPr>
            <a:xfrm>
              <a:off x="2017100" y="1858457"/>
              <a:ext cx="5620385" cy="4462780"/>
            </a:xfrm>
            <a:custGeom>
              <a:avLst/>
              <a:gdLst/>
              <a:ahLst/>
              <a:cxnLst/>
              <a:rect l="l" t="t" r="r" b="b"/>
              <a:pathLst>
                <a:path w="5620384" h="4462780">
                  <a:moveTo>
                    <a:pt x="5619799" y="0"/>
                  </a:moveTo>
                  <a:lnTo>
                    <a:pt x="0" y="0"/>
                  </a:lnTo>
                  <a:lnTo>
                    <a:pt x="0" y="4462408"/>
                  </a:lnTo>
                  <a:lnTo>
                    <a:pt x="5619799" y="4462408"/>
                  </a:lnTo>
                  <a:lnTo>
                    <a:pt x="5619799" y="0"/>
                  </a:lnTo>
                  <a:close/>
                </a:path>
              </a:pathLst>
            </a:custGeom>
            <a:solidFill>
              <a:srgbClr val="BDDF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2017100" y="1858457"/>
              <a:ext cx="5620385" cy="4462780"/>
            </a:xfrm>
            <a:custGeom>
              <a:avLst/>
              <a:gdLst/>
              <a:ahLst/>
              <a:cxnLst/>
              <a:rect l="l" t="t" r="r" b="b"/>
              <a:pathLst>
                <a:path w="5620384" h="4462780">
                  <a:moveTo>
                    <a:pt x="0" y="0"/>
                  </a:moveTo>
                  <a:lnTo>
                    <a:pt x="5619800" y="0"/>
                  </a:lnTo>
                  <a:lnTo>
                    <a:pt x="5619800" y="4462409"/>
                  </a:lnTo>
                  <a:lnTo>
                    <a:pt x="0" y="446240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98102" y="2050294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7314" rIns="0" bIns="0" rtlCol="0">
            <a:spAutoFit/>
          </a:bodyPr>
          <a:lstStyle/>
          <a:p>
            <a:pPr marL="222885" marR="213360" indent="125730">
              <a:lnSpc>
                <a:spcPts val="1200"/>
              </a:lnSpc>
              <a:spcBef>
                <a:spcPts val="844"/>
              </a:spcBef>
            </a:pPr>
            <a:r>
              <a:rPr sz="1100" b="1" spc="-20" dirty="0">
                <a:latin typeface="Calibri"/>
                <a:cs typeface="Calibri"/>
              </a:rPr>
              <a:t>Strategic 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50" dirty="0">
                <a:latin typeface="Calibri"/>
                <a:cs typeface="Calibri"/>
              </a:rPr>
              <a:t>M</a:t>
            </a:r>
            <a:r>
              <a:rPr sz="1100" b="1" spc="-35" dirty="0">
                <a:latin typeface="Calibri"/>
                <a:cs typeface="Calibri"/>
              </a:rPr>
              <a:t>a</a:t>
            </a:r>
            <a:r>
              <a:rPr sz="1100" b="1" spc="-30" dirty="0">
                <a:latin typeface="Calibri"/>
                <a:cs typeface="Calibri"/>
              </a:rPr>
              <a:t>n</a:t>
            </a:r>
            <a:r>
              <a:rPr sz="1100" b="1" spc="-35" dirty="0">
                <a:latin typeface="Calibri"/>
                <a:cs typeface="Calibri"/>
              </a:rPr>
              <a:t>a</a:t>
            </a:r>
            <a:r>
              <a:rPr sz="1100" b="1" spc="-25" dirty="0">
                <a:latin typeface="Calibri"/>
                <a:cs typeface="Calibri"/>
              </a:rPr>
              <a:t>g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50" dirty="0">
                <a:latin typeface="Calibri"/>
                <a:cs typeface="Calibri"/>
              </a:rPr>
              <a:t>m</a:t>
            </a:r>
            <a:r>
              <a:rPr sz="1100" b="1" spc="-30" dirty="0">
                <a:latin typeface="Calibri"/>
                <a:cs typeface="Calibri"/>
              </a:rPr>
              <a:t>en</a:t>
            </a:r>
            <a:r>
              <a:rPr sz="1100" b="1" dirty="0">
                <a:latin typeface="Calibri"/>
                <a:cs typeface="Calibri"/>
              </a:rPr>
              <a:t>t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6157" y="2050294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7314" rIns="0" bIns="0" rtlCol="0">
            <a:spAutoFit/>
          </a:bodyPr>
          <a:lstStyle/>
          <a:p>
            <a:pPr marL="224790" marR="218440" indent="89535">
              <a:lnSpc>
                <a:spcPts val="1200"/>
              </a:lnSpc>
              <a:spcBef>
                <a:spcPts val="844"/>
              </a:spcBef>
            </a:pPr>
            <a:r>
              <a:rPr sz="1100" b="1" spc="-25" dirty="0">
                <a:latin typeface="Calibri"/>
                <a:cs typeface="Calibri"/>
              </a:rPr>
              <a:t>Corporate 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30" dirty="0">
                <a:latin typeface="Calibri"/>
                <a:cs typeface="Calibri"/>
              </a:rPr>
              <a:t>de</a:t>
            </a:r>
            <a:r>
              <a:rPr sz="1100" b="1" spc="-20" dirty="0">
                <a:latin typeface="Calibri"/>
                <a:cs typeface="Calibri"/>
              </a:rPr>
              <a:t>v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10" dirty="0">
                <a:latin typeface="Calibri"/>
                <a:cs typeface="Calibri"/>
              </a:rPr>
              <a:t>l</a:t>
            </a:r>
            <a:r>
              <a:rPr sz="1100" b="1" spc="-30" dirty="0">
                <a:latin typeface="Calibri"/>
                <a:cs typeface="Calibri"/>
              </a:rPr>
              <a:t>op</a:t>
            </a:r>
            <a:r>
              <a:rPr sz="1100" b="1" spc="-45" dirty="0">
                <a:latin typeface="Calibri"/>
                <a:cs typeface="Calibri"/>
              </a:rPr>
              <a:t>m</a:t>
            </a:r>
            <a:r>
              <a:rPr sz="1100" b="1" spc="-30" dirty="0">
                <a:latin typeface="Calibri"/>
                <a:cs typeface="Calibri"/>
              </a:rPr>
              <a:t>ent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6999" y="2050294"/>
            <a:ext cx="1214120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7314" rIns="0" bIns="0" rtlCol="0">
            <a:spAutoFit/>
          </a:bodyPr>
          <a:lstStyle/>
          <a:p>
            <a:pPr marL="238125" marR="231775" indent="81280">
              <a:lnSpc>
                <a:spcPts val="1200"/>
              </a:lnSpc>
              <a:spcBef>
                <a:spcPts val="844"/>
              </a:spcBef>
            </a:pPr>
            <a:r>
              <a:rPr sz="1100" b="1" spc="-25" dirty="0">
                <a:latin typeface="Calibri"/>
                <a:cs typeface="Calibri"/>
              </a:rPr>
              <a:t>Marketing 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30" dirty="0">
                <a:latin typeface="Calibri"/>
                <a:cs typeface="Calibri"/>
              </a:rPr>
              <a:t>de</a:t>
            </a:r>
            <a:r>
              <a:rPr sz="1100" b="1" spc="-20" dirty="0">
                <a:latin typeface="Calibri"/>
                <a:cs typeface="Calibri"/>
              </a:rPr>
              <a:t>v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10" dirty="0">
                <a:latin typeface="Calibri"/>
                <a:cs typeface="Calibri"/>
              </a:rPr>
              <a:t>l</a:t>
            </a:r>
            <a:r>
              <a:rPr sz="1100" b="1" spc="-30" dirty="0">
                <a:latin typeface="Calibri"/>
                <a:cs typeface="Calibri"/>
              </a:rPr>
              <a:t>op</a:t>
            </a:r>
            <a:r>
              <a:rPr sz="1100" b="1" spc="-45" dirty="0">
                <a:latin typeface="Calibri"/>
                <a:cs typeface="Calibri"/>
              </a:rPr>
              <a:t>m</a:t>
            </a:r>
            <a:r>
              <a:rPr sz="1100" b="1" spc="-30" dirty="0">
                <a:latin typeface="Calibri"/>
                <a:cs typeface="Calibri"/>
              </a:rPr>
              <a:t>ent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58650" y="2043944"/>
            <a:ext cx="1216660" cy="536575"/>
            <a:chOff x="6158650" y="2043944"/>
            <a:chExt cx="1216660" cy="536575"/>
          </a:xfrm>
        </p:grpSpPr>
        <p:sp>
          <p:nvSpPr>
            <p:cNvPr id="9" name="object 9"/>
            <p:cNvSpPr/>
            <p:nvPr/>
          </p:nvSpPr>
          <p:spPr>
            <a:xfrm>
              <a:off x="6165000" y="2050294"/>
              <a:ext cx="1203960" cy="523875"/>
            </a:xfrm>
            <a:custGeom>
              <a:avLst/>
              <a:gdLst/>
              <a:ahLst/>
              <a:cxnLst/>
              <a:rect l="l" t="t" r="r" b="b"/>
              <a:pathLst>
                <a:path w="1203959" h="523875">
                  <a:moveTo>
                    <a:pt x="1203899" y="0"/>
                  </a:moveTo>
                  <a:lnTo>
                    <a:pt x="0" y="0"/>
                  </a:lnTo>
                  <a:lnTo>
                    <a:pt x="0" y="523306"/>
                  </a:lnTo>
                  <a:lnTo>
                    <a:pt x="1203899" y="523306"/>
                  </a:lnTo>
                  <a:lnTo>
                    <a:pt x="1203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165000" y="2050294"/>
              <a:ext cx="1203960" cy="523875"/>
            </a:xfrm>
            <a:custGeom>
              <a:avLst/>
              <a:gdLst/>
              <a:ahLst/>
              <a:cxnLst/>
              <a:rect l="l" t="t" r="r" b="b"/>
              <a:pathLst>
                <a:path w="1203959" h="523875">
                  <a:moveTo>
                    <a:pt x="0" y="0"/>
                  </a:moveTo>
                  <a:lnTo>
                    <a:pt x="1203900" y="0"/>
                  </a:lnTo>
                  <a:lnTo>
                    <a:pt x="1203900" y="523307"/>
                  </a:lnTo>
                  <a:lnTo>
                    <a:pt x="0" y="5233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09774" y="2127503"/>
            <a:ext cx="516255" cy="345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6510">
              <a:lnSpc>
                <a:spcPts val="1200"/>
              </a:lnSpc>
              <a:spcBef>
                <a:spcPts val="240"/>
              </a:spcBef>
            </a:pPr>
            <a:r>
              <a:rPr sz="1100" b="1" spc="-25" dirty="0">
                <a:latin typeface="Calibri"/>
                <a:cs typeface="Calibri"/>
              </a:rPr>
              <a:t>Investor </a:t>
            </a:r>
            <a:r>
              <a:rPr sz="1100" b="1" spc="-235" dirty="0">
                <a:latin typeface="Calibri"/>
                <a:cs typeface="Calibri"/>
              </a:rPr>
              <a:t> </a:t>
            </a:r>
            <a:r>
              <a:rPr sz="1100" b="1" spc="-20" dirty="0">
                <a:latin typeface="Calibri"/>
                <a:cs typeface="Calibri"/>
              </a:rPr>
              <a:t>r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10" dirty="0">
                <a:latin typeface="Calibri"/>
                <a:cs typeface="Calibri"/>
              </a:rPr>
              <a:t>l</a:t>
            </a:r>
            <a:r>
              <a:rPr sz="1100" b="1" spc="-35" dirty="0">
                <a:latin typeface="Calibri"/>
                <a:cs typeface="Calibri"/>
              </a:rPr>
              <a:t>a</a:t>
            </a:r>
            <a:r>
              <a:rPr sz="1100" b="1" spc="-20" dirty="0">
                <a:latin typeface="Calibri"/>
                <a:cs typeface="Calibri"/>
              </a:rPr>
              <a:t>t</a:t>
            </a:r>
            <a:r>
              <a:rPr sz="1100" b="1" spc="-10" dirty="0">
                <a:latin typeface="Calibri"/>
                <a:cs typeface="Calibri"/>
              </a:rPr>
              <a:t>i</a:t>
            </a:r>
            <a:r>
              <a:rPr sz="1100" b="1" spc="-30" dirty="0">
                <a:latin typeface="Calibri"/>
                <a:cs typeface="Calibri"/>
              </a:rPr>
              <a:t>on</a:t>
            </a:r>
            <a:r>
              <a:rPr sz="1100" b="1" dirty="0">
                <a:latin typeface="Calibri"/>
                <a:cs typeface="Calibri"/>
              </a:rPr>
              <a:t>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7069" y="6086347"/>
            <a:ext cx="1521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Management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processes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09933" y="2670661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8580" marR="56515" indent="345440">
              <a:lnSpc>
                <a:spcPts val="1200"/>
              </a:lnSpc>
              <a:spcBef>
                <a:spcPts val="210"/>
              </a:spcBef>
            </a:pPr>
            <a:r>
              <a:rPr sz="1100" spc="-20" dirty="0">
                <a:latin typeface="Calibri"/>
                <a:cs typeface="Calibri"/>
              </a:rPr>
              <a:t>Define 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bu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&amp;</a:t>
            </a:r>
          </a:p>
          <a:p>
            <a:pPr marL="152400">
              <a:lnSpc>
                <a:spcPts val="1275"/>
              </a:lnSpc>
            </a:pP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2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v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98102" y="3314128"/>
            <a:ext cx="1186815" cy="523875"/>
          </a:xfrm>
          <a:prstGeom prst="rect">
            <a:avLst/>
          </a:prstGeom>
          <a:solidFill>
            <a:srgbClr val="FFFFFF"/>
          </a:solidFill>
          <a:ln w="57150">
            <a:solidFill>
              <a:srgbClr val="C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372745" marR="339725" indent="8255" algn="just">
              <a:lnSpc>
                <a:spcPct val="94500"/>
              </a:lnSpc>
              <a:spcBef>
                <a:spcPts val="45"/>
              </a:spcBef>
            </a:pP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25" dirty="0">
                <a:latin typeface="Calibri"/>
                <a:cs typeface="Calibri"/>
              </a:rPr>
              <a:t>eve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p  </a:t>
            </a:r>
            <a:r>
              <a:rPr sz="1100" spc="-30" dirty="0">
                <a:latin typeface="Calibri"/>
                <a:cs typeface="Calibri"/>
              </a:rPr>
              <a:t>bu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s  </a:t>
            </a:r>
            <a:r>
              <a:rPr sz="1100" spc="-20" dirty="0">
                <a:latin typeface="Calibri"/>
                <a:cs typeface="Calibri"/>
              </a:rPr>
              <a:t>strategy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26152" y="2670780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107950" marR="97790" indent="10160">
              <a:lnSpc>
                <a:spcPts val="1200"/>
              </a:lnSpc>
              <a:spcBef>
                <a:spcPts val="835"/>
              </a:spcBef>
            </a:pP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&amp;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ana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  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spc="-30" dirty="0">
                <a:latin typeface="Calibri"/>
                <a:cs typeface="Calibri"/>
              </a:rPr>
              <a:t>o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30" dirty="0">
                <a:latin typeface="Calibri"/>
                <a:cs typeface="Calibri"/>
              </a:rPr>
              <a:t>po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po</a:t>
            </a:r>
            <a:r>
              <a:rPr sz="1100" spc="-15" dirty="0">
                <a:latin typeface="Calibri"/>
                <a:cs typeface="Calibri"/>
              </a:rPr>
              <a:t>li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37995" y="3308458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297180" marR="286385" indent="74930">
              <a:lnSpc>
                <a:spcPts val="1200"/>
              </a:lnSpc>
              <a:spcBef>
                <a:spcPts val="830"/>
              </a:spcBef>
            </a:pPr>
            <a:r>
              <a:rPr sz="1100" spc="-30" dirty="0">
                <a:latin typeface="Calibri"/>
                <a:cs typeface="Calibri"/>
              </a:rPr>
              <a:t>Manage 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kn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40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l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6175922" y="2664430"/>
            <a:ext cx="1199515" cy="536575"/>
            <a:chOff x="6175922" y="2664430"/>
            <a:chExt cx="1199515" cy="536575"/>
          </a:xfrm>
        </p:grpSpPr>
        <p:sp>
          <p:nvSpPr>
            <p:cNvPr id="18" name="object 18"/>
            <p:cNvSpPr/>
            <p:nvPr/>
          </p:nvSpPr>
          <p:spPr>
            <a:xfrm>
              <a:off x="6182272" y="2670780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5" h="523875">
                  <a:moveTo>
                    <a:pt x="1186632" y="0"/>
                  </a:moveTo>
                  <a:lnTo>
                    <a:pt x="0" y="0"/>
                  </a:lnTo>
                  <a:lnTo>
                    <a:pt x="0" y="523307"/>
                  </a:lnTo>
                  <a:lnTo>
                    <a:pt x="1186632" y="523307"/>
                  </a:lnTo>
                  <a:lnTo>
                    <a:pt x="1186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182272" y="2670780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5" h="523875">
                  <a:moveTo>
                    <a:pt x="0" y="0"/>
                  </a:moveTo>
                  <a:lnTo>
                    <a:pt x="1186631" y="0"/>
                  </a:lnTo>
                  <a:lnTo>
                    <a:pt x="1186631" y="523307"/>
                  </a:lnTo>
                  <a:lnTo>
                    <a:pt x="0" y="5233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26349" y="2667000"/>
            <a:ext cx="501015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270" algn="ctr">
              <a:lnSpc>
                <a:spcPct val="94500"/>
              </a:lnSpc>
              <a:spcBef>
                <a:spcPts val="170"/>
              </a:spcBef>
            </a:pPr>
            <a:r>
              <a:rPr sz="1100" spc="-20" dirty="0">
                <a:latin typeface="Calibri"/>
                <a:cs typeface="Calibri"/>
              </a:rPr>
              <a:t>Plan 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investor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re</a:t>
            </a:r>
            <a:r>
              <a:rPr sz="1100" spc="-20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ti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6175922" y="3296356"/>
            <a:ext cx="1199515" cy="536575"/>
            <a:chOff x="6175922" y="3296356"/>
            <a:chExt cx="1199515" cy="536575"/>
          </a:xfrm>
        </p:grpSpPr>
        <p:sp>
          <p:nvSpPr>
            <p:cNvPr id="22" name="object 22"/>
            <p:cNvSpPr/>
            <p:nvPr/>
          </p:nvSpPr>
          <p:spPr>
            <a:xfrm>
              <a:off x="6182272" y="3302706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5" h="523875">
                  <a:moveTo>
                    <a:pt x="1186630" y="0"/>
                  </a:moveTo>
                  <a:lnTo>
                    <a:pt x="0" y="0"/>
                  </a:lnTo>
                  <a:lnTo>
                    <a:pt x="0" y="523307"/>
                  </a:lnTo>
                  <a:lnTo>
                    <a:pt x="1186630" y="523307"/>
                  </a:lnTo>
                  <a:lnTo>
                    <a:pt x="1186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182272" y="3302706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5" h="523875">
                  <a:moveTo>
                    <a:pt x="0" y="0"/>
                  </a:moveTo>
                  <a:lnTo>
                    <a:pt x="1186631" y="0"/>
                  </a:lnTo>
                  <a:lnTo>
                    <a:pt x="1186631" y="523307"/>
                  </a:lnTo>
                  <a:lnTo>
                    <a:pt x="0" y="5233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26349" y="3297935"/>
            <a:ext cx="501015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270" algn="ctr">
              <a:lnSpc>
                <a:spcPct val="94500"/>
              </a:lnSpc>
              <a:spcBef>
                <a:spcPts val="170"/>
              </a:spcBef>
            </a:pPr>
            <a:r>
              <a:rPr sz="1100" spc="-20" dirty="0">
                <a:latin typeface="Calibri"/>
                <a:cs typeface="Calibri"/>
              </a:rPr>
              <a:t>Build 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investor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re</a:t>
            </a:r>
            <a:r>
              <a:rPr sz="1100" spc="-20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ti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182271" y="3934629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356235" marR="346710" indent="15875" algn="just">
              <a:lnSpc>
                <a:spcPct val="94500"/>
              </a:lnSpc>
              <a:spcBef>
                <a:spcPts val="150"/>
              </a:spcBef>
            </a:pPr>
            <a:r>
              <a:rPr sz="1100" spc="-30" dirty="0">
                <a:latin typeface="Calibri"/>
                <a:cs typeface="Calibri"/>
              </a:rPr>
              <a:t>Manage </a:t>
            </a:r>
            <a:r>
              <a:rPr sz="1100" spc="-2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investor </a:t>
            </a:r>
            <a:r>
              <a:rPr sz="1100" spc="-2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re</a:t>
            </a:r>
            <a:r>
              <a:rPr sz="1100" spc="-20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ti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182271" y="4593215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111760" marR="102235" indent="102870">
              <a:lnSpc>
                <a:spcPts val="1200"/>
              </a:lnSpc>
              <a:spcBef>
                <a:spcPts val="840"/>
              </a:spcBef>
            </a:pPr>
            <a:r>
              <a:rPr sz="1100" spc="-30" dirty="0">
                <a:latin typeface="Calibri"/>
                <a:cs typeface="Calibri"/>
              </a:rPr>
              <a:t>Communicate 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40" dirty="0">
                <a:latin typeface="Calibri"/>
                <a:cs typeface="Calibri"/>
              </a:rPr>
              <a:t>w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st</a:t>
            </a:r>
            <a:r>
              <a:rPr sz="1100" spc="-30" dirty="0">
                <a:latin typeface="Calibri"/>
                <a:cs typeface="Calibri"/>
              </a:rPr>
              <a:t>ak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h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2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209932" y="3934509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332105" marR="322580" indent="40005" algn="just">
              <a:lnSpc>
                <a:spcPct val="94500"/>
              </a:lnSpc>
              <a:spcBef>
                <a:spcPts val="150"/>
              </a:spcBef>
            </a:pPr>
            <a:r>
              <a:rPr sz="1100" spc="-30" dirty="0">
                <a:latin typeface="Calibri"/>
                <a:cs typeface="Calibri"/>
              </a:rPr>
              <a:t>Manage 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strategic </a:t>
            </a:r>
            <a:r>
              <a:rPr sz="1100" spc="-15" dirty="0">
                <a:latin typeface="Calibri"/>
                <a:cs typeface="Calibri"/>
              </a:rPr>
              <a:t> 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ve</a:t>
            </a:r>
            <a:r>
              <a:rPr sz="1100" dirty="0">
                <a:latin typeface="Calibri"/>
                <a:cs typeface="Calibri"/>
              </a:rPr>
              <a:t>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866053" y="2682203"/>
            <a:ext cx="1186815" cy="523875"/>
          </a:xfrm>
          <a:prstGeom prst="rect">
            <a:avLst/>
          </a:prstGeom>
          <a:solidFill>
            <a:srgbClr val="FFFFFF"/>
          </a:solidFill>
          <a:ln w="57150">
            <a:solidFill>
              <a:srgbClr val="C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109855" marR="122555" indent="-1270" algn="ctr">
              <a:lnSpc>
                <a:spcPct val="94500"/>
              </a:lnSpc>
              <a:spcBef>
                <a:spcPts val="50"/>
              </a:spcBef>
            </a:pP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fi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o</a:t>
            </a:r>
            <a:r>
              <a:rPr sz="1100" spc="-15" dirty="0">
                <a:latin typeface="Calibri"/>
                <a:cs typeface="Calibri"/>
              </a:rPr>
              <a:t>ff</a:t>
            </a:r>
            <a:r>
              <a:rPr sz="1100" spc="-25" dirty="0">
                <a:latin typeface="Calibri"/>
                <a:cs typeface="Calibri"/>
              </a:rPr>
              <a:t>er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g  </a:t>
            </a:r>
            <a:r>
              <a:rPr sz="1100" spc="-30" dirty="0">
                <a:latin typeface="Calibri"/>
                <a:cs typeface="Calibri"/>
              </a:rPr>
              <a:t>an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-30" dirty="0">
                <a:latin typeface="Calibri"/>
                <a:cs typeface="Calibri"/>
              </a:rPr>
              <a:t>u</a:t>
            </a:r>
            <a:r>
              <a:rPr sz="1100" spc="-20" dirty="0">
                <a:latin typeface="Calibri"/>
                <a:cs typeface="Calibri"/>
              </a:rPr>
              <a:t>st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  </a:t>
            </a:r>
            <a:r>
              <a:rPr sz="1100" spc="-25" dirty="0">
                <a:latin typeface="Calibri"/>
                <a:cs typeface="Calibri"/>
              </a:rPr>
              <a:t>v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siti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854210" y="3302585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7950" rIns="0" bIns="0" rtlCol="0">
            <a:spAutoFit/>
          </a:bodyPr>
          <a:lstStyle/>
          <a:p>
            <a:pPr marL="372110" marR="206375" indent="-156845">
              <a:lnSpc>
                <a:spcPts val="1200"/>
              </a:lnSpc>
              <a:spcBef>
                <a:spcPts val="850"/>
              </a:spcBef>
            </a:pP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fi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g  </a:t>
            </a:r>
            <a:r>
              <a:rPr sz="1100" spc="-20" dirty="0">
                <a:latin typeface="Calibri"/>
                <a:cs typeface="Calibri"/>
              </a:rPr>
              <a:t>strategy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54209" y="3934509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143510" marR="55244" indent="-78105">
              <a:lnSpc>
                <a:spcPts val="1200"/>
              </a:lnSpc>
              <a:spcBef>
                <a:spcPts val="840"/>
              </a:spcBef>
            </a:pP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fi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an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ana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  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spc="-30" dirty="0">
                <a:latin typeface="Calibri"/>
                <a:cs typeface="Calibri"/>
              </a:rPr>
              <a:t>hann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st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y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537996" y="3940381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24790" marR="215265" indent="635" algn="ctr">
              <a:lnSpc>
                <a:spcPct val="94500"/>
              </a:lnSpc>
              <a:spcBef>
                <a:spcPts val="150"/>
              </a:spcBef>
            </a:pPr>
            <a:r>
              <a:rPr sz="1100" spc="-30" dirty="0">
                <a:latin typeface="Calibri"/>
                <a:cs typeface="Calibri"/>
              </a:rPr>
              <a:t>Manage 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spc="-30" dirty="0">
                <a:latin typeface="Calibri"/>
                <a:cs typeface="Calibri"/>
              </a:rPr>
              <a:t>han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&amp;  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25" dirty="0">
                <a:latin typeface="Calibri"/>
                <a:cs typeface="Calibri"/>
              </a:rPr>
              <a:t>ve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537995" y="4582358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363855" marR="353695" indent="8255">
              <a:lnSpc>
                <a:spcPts val="1200"/>
              </a:lnSpc>
              <a:spcBef>
                <a:spcPts val="830"/>
              </a:spcBef>
            </a:pP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ana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  </a:t>
            </a:r>
            <a:r>
              <a:rPr sz="1100" spc="-30" dirty="0">
                <a:latin typeface="Calibri"/>
                <a:cs typeface="Calibri"/>
              </a:rPr>
              <a:t>pa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526149" y="5224334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200660" marR="188595" indent="-1905" algn="ctr">
              <a:lnSpc>
                <a:spcPct val="94500"/>
              </a:lnSpc>
              <a:spcBef>
                <a:spcPts val="145"/>
              </a:spcBef>
            </a:pPr>
            <a:r>
              <a:rPr sz="1100" spc="-30" dirty="0">
                <a:latin typeface="Calibri"/>
                <a:cs typeface="Calibri"/>
              </a:rPr>
              <a:t>Manage 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5" dirty="0">
                <a:latin typeface="Calibri"/>
                <a:cs typeface="Calibri"/>
              </a:rPr>
              <a:t>ve</a:t>
            </a:r>
            <a:r>
              <a:rPr sz="1100" spc="-20" dirty="0">
                <a:latin typeface="Calibri"/>
                <a:cs typeface="Calibri"/>
              </a:rPr>
              <a:t>st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&amp;  </a:t>
            </a:r>
            <a:r>
              <a:rPr sz="1100" spc="-25" dirty="0">
                <a:latin typeface="Calibri"/>
                <a:cs typeface="Calibri"/>
              </a:rPr>
              <a:t>divestments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270346" y="2047173"/>
            <a:ext cx="2033270" cy="699135"/>
            <a:chOff x="7270346" y="2047173"/>
            <a:chExt cx="2033270" cy="699135"/>
          </a:xfrm>
        </p:grpSpPr>
        <p:sp>
          <p:nvSpPr>
            <p:cNvPr id="35" name="object 35"/>
            <p:cNvSpPr/>
            <p:nvPr/>
          </p:nvSpPr>
          <p:spPr>
            <a:xfrm>
              <a:off x="7278283" y="2055111"/>
              <a:ext cx="2017395" cy="683260"/>
            </a:xfrm>
            <a:custGeom>
              <a:avLst/>
              <a:gdLst/>
              <a:ahLst/>
              <a:cxnLst/>
              <a:rect l="l" t="t" r="r" b="b"/>
              <a:pathLst>
                <a:path w="2017395" h="683260">
                  <a:moveTo>
                    <a:pt x="2016895" y="0"/>
                  </a:moveTo>
                  <a:lnTo>
                    <a:pt x="551447" y="0"/>
                  </a:lnTo>
                  <a:lnTo>
                    <a:pt x="551447" y="113790"/>
                  </a:lnTo>
                  <a:lnTo>
                    <a:pt x="0" y="160446"/>
                  </a:lnTo>
                  <a:lnTo>
                    <a:pt x="551447" y="284480"/>
                  </a:lnTo>
                  <a:lnTo>
                    <a:pt x="551447" y="682753"/>
                  </a:lnTo>
                  <a:lnTo>
                    <a:pt x="2016895" y="682753"/>
                  </a:lnTo>
                  <a:lnTo>
                    <a:pt x="2016895" y="0"/>
                  </a:lnTo>
                  <a:close/>
                </a:path>
              </a:pathLst>
            </a:custGeom>
            <a:solidFill>
              <a:srgbClr val="FFE68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278283" y="2055111"/>
              <a:ext cx="2017395" cy="683260"/>
            </a:xfrm>
            <a:custGeom>
              <a:avLst/>
              <a:gdLst/>
              <a:ahLst/>
              <a:cxnLst/>
              <a:rect l="l" t="t" r="r" b="b"/>
              <a:pathLst>
                <a:path w="2017395" h="683260">
                  <a:moveTo>
                    <a:pt x="551448" y="0"/>
                  </a:moveTo>
                  <a:lnTo>
                    <a:pt x="795689" y="0"/>
                  </a:lnTo>
                  <a:lnTo>
                    <a:pt x="1162051" y="0"/>
                  </a:lnTo>
                  <a:lnTo>
                    <a:pt x="2016895" y="0"/>
                  </a:lnTo>
                  <a:lnTo>
                    <a:pt x="2016895" y="113791"/>
                  </a:lnTo>
                  <a:lnTo>
                    <a:pt x="2016895" y="284480"/>
                  </a:lnTo>
                  <a:lnTo>
                    <a:pt x="2016895" y="682754"/>
                  </a:lnTo>
                  <a:lnTo>
                    <a:pt x="1162051" y="682754"/>
                  </a:lnTo>
                  <a:lnTo>
                    <a:pt x="795689" y="682754"/>
                  </a:lnTo>
                  <a:lnTo>
                    <a:pt x="551448" y="682754"/>
                  </a:lnTo>
                  <a:lnTo>
                    <a:pt x="551448" y="284480"/>
                  </a:lnTo>
                  <a:lnTo>
                    <a:pt x="0" y="160447"/>
                  </a:lnTo>
                  <a:lnTo>
                    <a:pt x="551448" y="113791"/>
                  </a:lnTo>
                  <a:lnTo>
                    <a:pt x="55144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250891" y="2143759"/>
            <a:ext cx="6235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" marR="5080" indent="-67945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Calibri"/>
                <a:cs typeface="Calibri"/>
              </a:rPr>
              <a:t>P</a:t>
            </a:r>
            <a:r>
              <a:rPr sz="1500" b="1" spc="-15" dirty="0">
                <a:latin typeface="Calibri"/>
                <a:cs typeface="Calibri"/>
              </a:rPr>
              <a:t>r</a:t>
            </a:r>
            <a:r>
              <a:rPr sz="1500" b="1" spc="5" dirty="0">
                <a:latin typeface="Calibri"/>
                <a:cs typeface="Calibri"/>
              </a:rPr>
              <a:t>o</a:t>
            </a:r>
            <a:r>
              <a:rPr sz="1500" b="1" spc="-5" dirty="0">
                <a:latin typeface="Calibri"/>
                <a:cs typeface="Calibri"/>
              </a:rPr>
              <a:t>ce</a:t>
            </a:r>
            <a:r>
              <a:rPr sz="1500" b="1" dirty="0">
                <a:latin typeface="Calibri"/>
                <a:cs typeface="Calibri"/>
              </a:rPr>
              <a:t>ss  </a:t>
            </a:r>
            <a:r>
              <a:rPr sz="1500" b="1" spc="-5" dirty="0">
                <a:latin typeface="Calibri"/>
                <a:cs typeface="Calibri"/>
              </a:rPr>
              <a:t>group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227028" y="2768113"/>
            <a:ext cx="2076450" cy="1065530"/>
            <a:chOff x="7227028" y="2768113"/>
            <a:chExt cx="2076450" cy="1065530"/>
          </a:xfrm>
        </p:grpSpPr>
        <p:sp>
          <p:nvSpPr>
            <p:cNvPr id="39" name="object 39"/>
            <p:cNvSpPr/>
            <p:nvPr/>
          </p:nvSpPr>
          <p:spPr>
            <a:xfrm>
              <a:off x="7234966" y="2776051"/>
              <a:ext cx="2060575" cy="1049655"/>
            </a:xfrm>
            <a:custGeom>
              <a:avLst/>
              <a:gdLst/>
              <a:ahLst/>
              <a:cxnLst/>
              <a:rect l="l" t="t" r="r" b="b"/>
              <a:pathLst>
                <a:path w="2060575" h="1049654">
                  <a:moveTo>
                    <a:pt x="0" y="0"/>
                  </a:moveTo>
                  <a:lnTo>
                    <a:pt x="839006" y="366537"/>
                  </a:lnTo>
                  <a:lnTo>
                    <a:pt x="594765" y="366537"/>
                  </a:lnTo>
                  <a:lnTo>
                    <a:pt x="594765" y="1049290"/>
                  </a:lnTo>
                  <a:lnTo>
                    <a:pt x="2060213" y="1049290"/>
                  </a:lnTo>
                  <a:lnTo>
                    <a:pt x="2060213" y="366537"/>
                  </a:lnTo>
                  <a:lnTo>
                    <a:pt x="1205368" y="3665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8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234966" y="2776051"/>
              <a:ext cx="2060575" cy="1049655"/>
            </a:xfrm>
            <a:custGeom>
              <a:avLst/>
              <a:gdLst/>
              <a:ahLst/>
              <a:cxnLst/>
              <a:rect l="l" t="t" r="r" b="b"/>
              <a:pathLst>
                <a:path w="2060575" h="1049654">
                  <a:moveTo>
                    <a:pt x="594765" y="366536"/>
                  </a:moveTo>
                  <a:lnTo>
                    <a:pt x="839006" y="366536"/>
                  </a:lnTo>
                  <a:lnTo>
                    <a:pt x="0" y="0"/>
                  </a:lnTo>
                  <a:lnTo>
                    <a:pt x="1205368" y="366536"/>
                  </a:lnTo>
                  <a:lnTo>
                    <a:pt x="2060212" y="366536"/>
                  </a:lnTo>
                  <a:lnTo>
                    <a:pt x="2060212" y="480328"/>
                  </a:lnTo>
                  <a:lnTo>
                    <a:pt x="2060212" y="651017"/>
                  </a:lnTo>
                  <a:lnTo>
                    <a:pt x="2060212" y="1049290"/>
                  </a:lnTo>
                  <a:lnTo>
                    <a:pt x="1205368" y="1049290"/>
                  </a:lnTo>
                  <a:lnTo>
                    <a:pt x="839006" y="1049290"/>
                  </a:lnTo>
                  <a:lnTo>
                    <a:pt x="594765" y="1049290"/>
                  </a:lnTo>
                  <a:lnTo>
                    <a:pt x="594765" y="651017"/>
                  </a:lnTo>
                  <a:lnTo>
                    <a:pt x="594765" y="480328"/>
                  </a:lnTo>
                  <a:lnTo>
                    <a:pt x="594765" y="366536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178660" y="3228847"/>
            <a:ext cx="768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755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Calibri"/>
                <a:cs typeface="Calibri"/>
              </a:rPr>
              <a:t>Process </a:t>
            </a:r>
            <a:r>
              <a:rPr sz="1500" b="1" dirty="0">
                <a:latin typeface="Calibri"/>
                <a:cs typeface="Calibri"/>
              </a:rPr>
              <a:t> s</a:t>
            </a:r>
            <a:r>
              <a:rPr sz="1500" b="1" spc="-10" dirty="0">
                <a:latin typeface="Calibri"/>
                <a:cs typeface="Calibri"/>
              </a:rPr>
              <a:t>ub</a:t>
            </a:r>
            <a:r>
              <a:rPr sz="1500" b="1" dirty="0">
                <a:latin typeface="Calibri"/>
                <a:cs typeface="Calibri"/>
              </a:rPr>
              <a:t>g</a:t>
            </a:r>
            <a:r>
              <a:rPr sz="1500" b="1" spc="-15" dirty="0">
                <a:latin typeface="Calibri"/>
                <a:cs typeface="Calibri"/>
              </a:rPr>
              <a:t>r</a:t>
            </a:r>
            <a:r>
              <a:rPr sz="1500" b="1" spc="5" dirty="0">
                <a:latin typeface="Calibri"/>
                <a:cs typeface="Calibri"/>
              </a:rPr>
              <a:t>o</a:t>
            </a:r>
            <a:r>
              <a:rPr sz="1500" b="1" spc="-10" dirty="0">
                <a:latin typeface="Calibri"/>
                <a:cs typeface="Calibri"/>
              </a:rPr>
              <a:t>u</a:t>
            </a:r>
            <a:r>
              <a:rPr sz="1500" b="1" dirty="0">
                <a:latin typeface="Calibri"/>
                <a:cs typeface="Calibri"/>
              </a:rPr>
              <a:t>p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89588" y="900176"/>
            <a:ext cx="2168525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Insurance</a:t>
            </a:r>
            <a:r>
              <a:rPr sz="2100" b="1" spc="-55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company</a:t>
            </a:r>
            <a:endParaRPr sz="2100" dirty="0">
              <a:latin typeface="Calibri"/>
              <a:cs typeface="Calibri"/>
            </a:endParaRPr>
          </a:p>
          <a:p>
            <a:pPr marL="510540">
              <a:lnSpc>
                <a:spcPct val="100000"/>
              </a:lnSpc>
              <a:spcBef>
                <a:spcPts val="1630"/>
              </a:spcBef>
            </a:pPr>
            <a:r>
              <a:rPr sz="2100" b="1" spc="-10" dirty="0">
                <a:latin typeface="Calibri"/>
                <a:cs typeface="Calibri"/>
              </a:rPr>
              <a:t>Level</a:t>
            </a:r>
            <a:r>
              <a:rPr sz="2100" b="1" spc="-4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2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464652" y="373380"/>
            <a:ext cx="6976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Example:</a:t>
            </a:r>
            <a:r>
              <a:rPr sz="3200" spc="10" dirty="0"/>
              <a:t> </a:t>
            </a:r>
            <a:r>
              <a:rPr sz="3200" spc="-15" dirty="0"/>
              <a:t>hierarchical</a:t>
            </a:r>
            <a:r>
              <a:rPr sz="3200" spc="5" dirty="0"/>
              <a:t> </a:t>
            </a:r>
            <a:r>
              <a:rPr sz="3200" spc="-15" dirty="0"/>
              <a:t>process</a:t>
            </a:r>
            <a:r>
              <a:rPr sz="3200" dirty="0"/>
              <a:t> </a:t>
            </a:r>
            <a:r>
              <a:rPr sz="3200" spc="-15" dirty="0"/>
              <a:t>architecture</a:t>
            </a:r>
            <a:endParaRPr sz="32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79702" y="426792"/>
            <a:ext cx="4897755" cy="6276340"/>
            <a:chOff x="4679702" y="426792"/>
            <a:chExt cx="4897755" cy="6276340"/>
          </a:xfrm>
        </p:grpSpPr>
        <p:sp>
          <p:nvSpPr>
            <p:cNvPr id="3" name="object 3"/>
            <p:cNvSpPr/>
            <p:nvPr/>
          </p:nvSpPr>
          <p:spPr>
            <a:xfrm>
              <a:off x="4686052" y="433142"/>
              <a:ext cx="4885055" cy="6263640"/>
            </a:xfrm>
            <a:custGeom>
              <a:avLst/>
              <a:gdLst/>
              <a:ahLst/>
              <a:cxnLst/>
              <a:rect l="l" t="t" r="r" b="b"/>
              <a:pathLst>
                <a:path w="4885055" h="6263640">
                  <a:moveTo>
                    <a:pt x="4885048" y="0"/>
                  </a:moveTo>
                  <a:lnTo>
                    <a:pt x="0" y="0"/>
                  </a:lnTo>
                  <a:lnTo>
                    <a:pt x="0" y="6263123"/>
                  </a:lnTo>
                  <a:lnTo>
                    <a:pt x="4885048" y="6263123"/>
                  </a:lnTo>
                  <a:lnTo>
                    <a:pt x="4885048" y="0"/>
                  </a:lnTo>
                  <a:close/>
                </a:path>
              </a:pathLst>
            </a:custGeom>
            <a:solidFill>
              <a:srgbClr val="BDDF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4686052" y="433142"/>
              <a:ext cx="4885055" cy="6263640"/>
            </a:xfrm>
            <a:custGeom>
              <a:avLst/>
              <a:gdLst/>
              <a:ahLst/>
              <a:cxnLst/>
              <a:rect l="l" t="t" r="r" b="b"/>
              <a:pathLst>
                <a:path w="4885055" h="6263640">
                  <a:moveTo>
                    <a:pt x="0" y="0"/>
                  </a:moveTo>
                  <a:lnTo>
                    <a:pt x="4885049" y="0"/>
                  </a:lnTo>
                  <a:lnTo>
                    <a:pt x="4885049" y="6263124"/>
                  </a:lnTo>
                  <a:lnTo>
                    <a:pt x="0" y="626312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65578" y="606521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354965" marR="345440" indent="9525" algn="just">
              <a:lnSpc>
                <a:spcPct val="94500"/>
              </a:lnSpc>
              <a:spcBef>
                <a:spcPts val="145"/>
              </a:spcBef>
            </a:pPr>
            <a:r>
              <a:rPr sz="1100" b="1" spc="-35" dirty="0">
                <a:latin typeface="Calibri"/>
                <a:cs typeface="Calibri"/>
              </a:rPr>
              <a:t>D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25" dirty="0">
                <a:latin typeface="Calibri"/>
                <a:cs typeface="Calibri"/>
              </a:rPr>
              <a:t>v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10" dirty="0">
                <a:latin typeface="Calibri"/>
                <a:cs typeface="Calibri"/>
              </a:rPr>
              <a:t>l</a:t>
            </a:r>
            <a:r>
              <a:rPr sz="1100" b="1" spc="-3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p  </a:t>
            </a:r>
            <a:r>
              <a:rPr sz="1100" b="1" spc="-30" dirty="0">
                <a:latin typeface="Calibri"/>
                <a:cs typeface="Calibri"/>
              </a:rPr>
              <a:t>bu</a:t>
            </a:r>
            <a:r>
              <a:rPr sz="1100" b="1" spc="-15" dirty="0">
                <a:latin typeface="Calibri"/>
                <a:cs typeface="Calibri"/>
              </a:rPr>
              <a:t>s</a:t>
            </a:r>
            <a:r>
              <a:rPr sz="1100" b="1" spc="-10" dirty="0">
                <a:latin typeface="Calibri"/>
                <a:cs typeface="Calibri"/>
              </a:rPr>
              <a:t>i</a:t>
            </a:r>
            <a:r>
              <a:rPr sz="1100" b="1" spc="-30" dirty="0">
                <a:latin typeface="Calibri"/>
                <a:cs typeface="Calibri"/>
              </a:rPr>
              <a:t>ne</a:t>
            </a:r>
            <a:r>
              <a:rPr sz="1100" b="1" spc="-15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s  </a:t>
            </a:r>
            <a:r>
              <a:rPr sz="1100" b="1" spc="-25" dirty="0">
                <a:latin typeface="Calibri"/>
                <a:cs typeface="Calibri"/>
              </a:rPr>
              <a:t>strategy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64790" y="6455155"/>
            <a:ext cx="1521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Management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processes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5578" y="1872263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389890" marR="102235" indent="-278130">
              <a:lnSpc>
                <a:spcPts val="1200"/>
              </a:lnSpc>
              <a:spcBef>
                <a:spcPts val="830"/>
              </a:spcBef>
            </a:pPr>
            <a:r>
              <a:rPr sz="1100" spc="-25" dirty="0">
                <a:latin typeface="Calibri"/>
                <a:cs typeface="Calibri"/>
              </a:rPr>
              <a:t>Ev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ua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st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c  </a:t>
            </a:r>
            <a:r>
              <a:rPr sz="1100" spc="-25" dirty="0">
                <a:latin typeface="Calibri"/>
                <a:cs typeface="Calibri"/>
              </a:rPr>
              <a:t>options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65578" y="2517518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905" algn="ctr">
              <a:lnSpc>
                <a:spcPts val="1260"/>
              </a:lnSpc>
              <a:spcBef>
                <a:spcPts val="75"/>
              </a:spcBef>
            </a:pPr>
            <a:r>
              <a:rPr sz="1100" spc="-20" dirty="0">
                <a:latin typeface="Calibri"/>
                <a:cs typeface="Calibri"/>
              </a:rPr>
              <a:t>Select</a:t>
            </a:r>
            <a:endParaRPr sz="1100" dirty="0">
              <a:latin typeface="Calibri"/>
              <a:cs typeface="Calibri"/>
            </a:endParaRPr>
          </a:p>
          <a:p>
            <a:pPr marL="76835" marR="67310" algn="ctr">
              <a:lnSpc>
                <a:spcPts val="1300"/>
              </a:lnSpc>
            </a:pP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2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bu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s  </a:t>
            </a:r>
            <a:r>
              <a:rPr sz="1100" spc="-20" dirty="0">
                <a:latin typeface="Calibri"/>
                <a:cs typeface="Calibri"/>
              </a:rPr>
              <a:t>strategy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5578" y="3167782"/>
            <a:ext cx="11995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03200" marR="201930" indent="-635" algn="ctr">
              <a:lnSpc>
                <a:spcPts val="1200"/>
              </a:lnSpc>
              <a:spcBef>
                <a:spcPts val="204"/>
              </a:spcBef>
            </a:pPr>
            <a:r>
              <a:rPr sz="1100" spc="-25" dirty="0">
                <a:latin typeface="Calibri"/>
                <a:cs typeface="Calibri"/>
              </a:rPr>
              <a:t>Coordinate 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-30" dirty="0">
                <a:latin typeface="Calibri"/>
                <a:cs typeface="Calibri"/>
              </a:rPr>
              <a:t>un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ti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 an</a:t>
            </a:r>
            <a:r>
              <a:rPr sz="1100" dirty="0">
                <a:latin typeface="Calibri"/>
                <a:cs typeface="Calibri"/>
              </a:rPr>
              <a:t>d</a:t>
            </a:r>
          </a:p>
          <a:p>
            <a:pPr marL="635" algn="ctr">
              <a:lnSpc>
                <a:spcPts val="1275"/>
              </a:lnSpc>
            </a:pP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25" dirty="0">
                <a:latin typeface="Calibri"/>
                <a:cs typeface="Calibri"/>
              </a:rPr>
              <a:t>er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st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65578" y="1244044"/>
            <a:ext cx="1186815" cy="523875"/>
          </a:xfrm>
          <a:prstGeom prst="rect">
            <a:avLst/>
          </a:prstGeom>
          <a:solidFill>
            <a:srgbClr val="FFFFFF"/>
          </a:solidFill>
          <a:ln w="57150">
            <a:solidFill>
              <a:srgbClr val="C00000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92710" marR="82550" indent="78105">
              <a:lnSpc>
                <a:spcPts val="1200"/>
              </a:lnSpc>
              <a:spcBef>
                <a:spcPts val="715"/>
              </a:spcBef>
            </a:pP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25" dirty="0">
                <a:latin typeface="Calibri"/>
                <a:cs typeface="Calibri"/>
              </a:rPr>
              <a:t>eve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25" dirty="0">
                <a:latin typeface="Calibri"/>
                <a:cs typeface="Calibri"/>
              </a:rPr>
              <a:t>ver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  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ss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st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990349" y="600171"/>
            <a:ext cx="1199515" cy="536575"/>
            <a:chOff x="6990349" y="600171"/>
            <a:chExt cx="1199515" cy="536575"/>
          </a:xfrm>
        </p:grpSpPr>
        <p:sp>
          <p:nvSpPr>
            <p:cNvPr id="12" name="object 12"/>
            <p:cNvSpPr/>
            <p:nvPr/>
          </p:nvSpPr>
          <p:spPr>
            <a:xfrm>
              <a:off x="6996699" y="606521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5" h="523875">
                  <a:moveTo>
                    <a:pt x="1186630" y="0"/>
                  </a:moveTo>
                  <a:lnTo>
                    <a:pt x="0" y="0"/>
                  </a:lnTo>
                  <a:lnTo>
                    <a:pt x="0" y="523307"/>
                  </a:lnTo>
                  <a:lnTo>
                    <a:pt x="1186630" y="523307"/>
                  </a:lnTo>
                  <a:lnTo>
                    <a:pt x="1186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996699" y="606521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5" h="523875">
                  <a:moveTo>
                    <a:pt x="0" y="0"/>
                  </a:moveTo>
                  <a:lnTo>
                    <a:pt x="1186631" y="0"/>
                  </a:lnTo>
                  <a:lnTo>
                    <a:pt x="1186631" y="523307"/>
                  </a:lnTo>
                  <a:lnTo>
                    <a:pt x="0" y="5233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90745" y="603503"/>
            <a:ext cx="1002030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-635" algn="ctr">
              <a:lnSpc>
                <a:spcPct val="94500"/>
              </a:lnSpc>
              <a:spcBef>
                <a:spcPts val="170"/>
              </a:spcBef>
            </a:pPr>
            <a:r>
              <a:rPr sz="1100" b="1" spc="-35" dirty="0">
                <a:latin typeface="Calibri"/>
                <a:cs typeface="Calibri"/>
              </a:rPr>
              <a:t>D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10" dirty="0">
                <a:latin typeface="Calibri"/>
                <a:cs typeface="Calibri"/>
              </a:rPr>
              <a:t>fi</a:t>
            </a:r>
            <a:r>
              <a:rPr sz="1100" b="1" spc="-30" dirty="0">
                <a:latin typeface="Calibri"/>
                <a:cs typeface="Calibri"/>
              </a:rPr>
              <a:t>n</a:t>
            </a:r>
            <a:r>
              <a:rPr sz="1100" b="1" dirty="0">
                <a:latin typeface="Calibri"/>
                <a:cs typeface="Calibri"/>
              </a:rPr>
              <a:t>e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b="1" spc="-30" dirty="0">
                <a:latin typeface="Calibri"/>
                <a:cs typeface="Calibri"/>
              </a:rPr>
              <a:t>o</a:t>
            </a:r>
            <a:r>
              <a:rPr sz="1100" b="1" spc="-10" dirty="0">
                <a:latin typeface="Calibri"/>
                <a:cs typeface="Calibri"/>
              </a:rPr>
              <a:t>ff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20" dirty="0">
                <a:latin typeface="Calibri"/>
                <a:cs typeface="Calibri"/>
              </a:rPr>
              <a:t>r</a:t>
            </a:r>
            <a:r>
              <a:rPr sz="1100" b="1" spc="-10" dirty="0">
                <a:latin typeface="Calibri"/>
                <a:cs typeface="Calibri"/>
              </a:rPr>
              <a:t>i</a:t>
            </a:r>
            <a:r>
              <a:rPr sz="1100" b="1" spc="-30" dirty="0">
                <a:latin typeface="Calibri"/>
                <a:cs typeface="Calibri"/>
              </a:rPr>
              <a:t>n</a:t>
            </a:r>
            <a:r>
              <a:rPr sz="1100" b="1" dirty="0">
                <a:latin typeface="Calibri"/>
                <a:cs typeface="Calibri"/>
              </a:rPr>
              <a:t>g  </a:t>
            </a:r>
            <a:r>
              <a:rPr sz="1100" b="1" spc="-35" dirty="0">
                <a:latin typeface="Calibri"/>
                <a:cs typeface="Calibri"/>
              </a:rPr>
              <a:t>a</a:t>
            </a:r>
            <a:r>
              <a:rPr sz="1100" b="1" spc="-30" dirty="0">
                <a:latin typeface="Calibri"/>
                <a:cs typeface="Calibri"/>
              </a:rPr>
              <a:t>n</a:t>
            </a:r>
            <a:r>
              <a:rPr sz="1100" b="1" dirty="0">
                <a:latin typeface="Calibri"/>
                <a:cs typeface="Calibri"/>
              </a:rPr>
              <a:t>d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b="1" spc="-25" dirty="0">
                <a:latin typeface="Calibri"/>
                <a:cs typeface="Calibri"/>
              </a:rPr>
              <a:t>c</a:t>
            </a:r>
            <a:r>
              <a:rPr sz="1100" b="1" spc="-30" dirty="0">
                <a:latin typeface="Calibri"/>
                <a:cs typeface="Calibri"/>
              </a:rPr>
              <a:t>u</a:t>
            </a:r>
            <a:r>
              <a:rPr sz="1100" b="1" spc="-15" dirty="0">
                <a:latin typeface="Calibri"/>
                <a:cs typeface="Calibri"/>
              </a:rPr>
              <a:t>s</a:t>
            </a:r>
            <a:r>
              <a:rPr sz="1100" b="1" spc="-20" dirty="0">
                <a:latin typeface="Calibri"/>
                <a:cs typeface="Calibri"/>
              </a:rPr>
              <a:t>t</a:t>
            </a:r>
            <a:r>
              <a:rPr sz="1100" b="1" spc="-30" dirty="0">
                <a:latin typeface="Calibri"/>
                <a:cs typeface="Calibri"/>
              </a:rPr>
              <a:t>o</a:t>
            </a:r>
            <a:r>
              <a:rPr sz="1100" b="1" spc="-45" dirty="0">
                <a:latin typeface="Calibri"/>
                <a:cs typeface="Calibri"/>
              </a:rPr>
              <a:t>m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r  </a:t>
            </a:r>
            <a:r>
              <a:rPr sz="1100" b="1" spc="-25" dirty="0">
                <a:latin typeface="Calibri"/>
                <a:cs typeface="Calibri"/>
              </a:rPr>
              <a:t>v</a:t>
            </a:r>
            <a:r>
              <a:rPr sz="1100" b="1" spc="-35" dirty="0">
                <a:latin typeface="Calibri"/>
                <a:cs typeface="Calibri"/>
              </a:rPr>
              <a:t>a</a:t>
            </a:r>
            <a:r>
              <a:rPr sz="1100" b="1" spc="-10" dirty="0">
                <a:latin typeface="Calibri"/>
                <a:cs typeface="Calibri"/>
              </a:rPr>
              <a:t>l</a:t>
            </a:r>
            <a:r>
              <a:rPr sz="1100" b="1" spc="-30" dirty="0">
                <a:latin typeface="Calibri"/>
                <a:cs typeface="Calibri"/>
              </a:rPr>
              <a:t>u</a:t>
            </a:r>
            <a:r>
              <a:rPr sz="1100" b="1" dirty="0">
                <a:latin typeface="Calibri"/>
                <a:cs typeface="Calibri"/>
              </a:rPr>
              <a:t>e</a:t>
            </a:r>
            <a:r>
              <a:rPr sz="1100" b="1" spc="-45" dirty="0">
                <a:latin typeface="Calibri"/>
                <a:cs typeface="Calibri"/>
              </a:rPr>
              <a:t> </a:t>
            </a:r>
            <a:r>
              <a:rPr sz="1100" b="1" spc="-30" dirty="0">
                <a:latin typeface="Calibri"/>
                <a:cs typeface="Calibri"/>
              </a:rPr>
              <a:t>p</a:t>
            </a:r>
            <a:r>
              <a:rPr sz="1100" b="1" spc="-20" dirty="0">
                <a:latin typeface="Calibri"/>
                <a:cs typeface="Calibri"/>
              </a:rPr>
              <a:t>r</a:t>
            </a:r>
            <a:r>
              <a:rPr sz="1100" b="1" spc="-30" dirty="0">
                <a:latin typeface="Calibri"/>
                <a:cs typeface="Calibri"/>
              </a:rPr>
              <a:t>opo</a:t>
            </a:r>
            <a:r>
              <a:rPr sz="1100" b="1" spc="-15" dirty="0">
                <a:latin typeface="Calibri"/>
                <a:cs typeface="Calibri"/>
              </a:rPr>
              <a:t>s</a:t>
            </a:r>
            <a:r>
              <a:rPr sz="1100" b="1" spc="-10" dirty="0">
                <a:latin typeface="Calibri"/>
                <a:cs typeface="Calibri"/>
              </a:rPr>
              <a:t>i</a:t>
            </a:r>
            <a:r>
              <a:rPr sz="1100" b="1" spc="-20" dirty="0">
                <a:latin typeface="Calibri"/>
                <a:cs typeface="Calibri"/>
              </a:rPr>
              <a:t>t</a:t>
            </a:r>
            <a:r>
              <a:rPr sz="1100" b="1" spc="-10" dirty="0">
                <a:latin typeface="Calibri"/>
                <a:cs typeface="Calibri"/>
              </a:rPr>
              <a:t>i</a:t>
            </a:r>
            <a:r>
              <a:rPr sz="1100" b="1" spc="-3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n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90349" y="1865913"/>
            <a:ext cx="1199515" cy="536575"/>
            <a:chOff x="6990349" y="1865913"/>
            <a:chExt cx="1199515" cy="536575"/>
          </a:xfrm>
        </p:grpSpPr>
        <p:sp>
          <p:nvSpPr>
            <p:cNvPr id="16" name="object 16"/>
            <p:cNvSpPr/>
            <p:nvPr/>
          </p:nvSpPr>
          <p:spPr>
            <a:xfrm>
              <a:off x="6996699" y="1872263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5" h="523875">
                  <a:moveTo>
                    <a:pt x="1186630" y="0"/>
                  </a:moveTo>
                  <a:lnTo>
                    <a:pt x="0" y="0"/>
                  </a:lnTo>
                  <a:lnTo>
                    <a:pt x="0" y="523307"/>
                  </a:lnTo>
                  <a:lnTo>
                    <a:pt x="1186630" y="523307"/>
                  </a:lnTo>
                  <a:lnTo>
                    <a:pt x="1186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996699" y="1872263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5" h="523875">
                  <a:moveTo>
                    <a:pt x="0" y="0"/>
                  </a:moveTo>
                  <a:lnTo>
                    <a:pt x="1186631" y="0"/>
                  </a:lnTo>
                  <a:lnTo>
                    <a:pt x="1186631" y="523307"/>
                  </a:lnTo>
                  <a:lnTo>
                    <a:pt x="0" y="5233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93932" y="1947671"/>
            <a:ext cx="795020" cy="345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84455" marR="5080" indent="-72390">
              <a:lnSpc>
                <a:spcPts val="1200"/>
              </a:lnSpc>
              <a:spcBef>
                <a:spcPts val="240"/>
              </a:spcBef>
            </a:pP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25" dirty="0">
                <a:latin typeface="Calibri"/>
                <a:cs typeface="Calibri"/>
              </a:rPr>
              <a:t>eve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v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e  </a:t>
            </a:r>
            <a:r>
              <a:rPr sz="1100" spc="-25" dirty="0">
                <a:latin typeface="Calibri"/>
                <a:cs typeface="Calibri"/>
              </a:rPr>
              <a:t>proposition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96699" y="2517518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281940" marR="200660" indent="-71755">
              <a:lnSpc>
                <a:spcPts val="1200"/>
              </a:lnSpc>
              <a:spcBef>
                <a:spcPts val="840"/>
              </a:spcBef>
            </a:pPr>
            <a:r>
              <a:rPr sz="1100" spc="-25" dirty="0">
                <a:latin typeface="Calibri"/>
                <a:cs typeface="Calibri"/>
              </a:rPr>
              <a:t>V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li</a:t>
            </a:r>
            <a:r>
              <a:rPr sz="1100" spc="-30" dirty="0">
                <a:latin typeface="Calibri"/>
                <a:cs typeface="Calibri"/>
              </a:rPr>
              <a:t>da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v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e  </a:t>
            </a:r>
            <a:r>
              <a:rPr sz="1100" spc="-25" dirty="0">
                <a:latin typeface="Calibri"/>
                <a:cs typeface="Calibri"/>
              </a:rPr>
              <a:t>proposition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96699" y="3167782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220979" marR="214629" indent="149225">
              <a:lnSpc>
                <a:spcPts val="1200"/>
              </a:lnSpc>
              <a:spcBef>
                <a:spcPts val="830"/>
              </a:spcBef>
            </a:pPr>
            <a:r>
              <a:rPr sz="1100" spc="-25" dirty="0">
                <a:latin typeface="Calibri"/>
                <a:cs typeface="Calibri"/>
              </a:rPr>
              <a:t>Develop 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b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3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ng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990349" y="1220657"/>
            <a:ext cx="1199515" cy="536575"/>
            <a:chOff x="6990349" y="1220657"/>
            <a:chExt cx="1199515" cy="536575"/>
          </a:xfrm>
        </p:grpSpPr>
        <p:sp>
          <p:nvSpPr>
            <p:cNvPr id="22" name="object 22"/>
            <p:cNvSpPr/>
            <p:nvPr/>
          </p:nvSpPr>
          <p:spPr>
            <a:xfrm>
              <a:off x="6996699" y="1227007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5" h="523875">
                  <a:moveTo>
                    <a:pt x="1186630" y="0"/>
                  </a:moveTo>
                  <a:lnTo>
                    <a:pt x="0" y="0"/>
                  </a:lnTo>
                  <a:lnTo>
                    <a:pt x="0" y="523307"/>
                  </a:lnTo>
                  <a:lnTo>
                    <a:pt x="1186630" y="523307"/>
                  </a:lnTo>
                  <a:lnTo>
                    <a:pt x="1186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996699" y="1227007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5" h="523875">
                  <a:moveTo>
                    <a:pt x="0" y="0"/>
                  </a:moveTo>
                  <a:lnTo>
                    <a:pt x="1186631" y="0"/>
                  </a:lnTo>
                  <a:lnTo>
                    <a:pt x="1186631" y="523307"/>
                  </a:lnTo>
                  <a:lnTo>
                    <a:pt x="0" y="5233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246320" y="1222247"/>
            <a:ext cx="691515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065" marR="5080" indent="-1270" algn="ctr">
              <a:lnSpc>
                <a:spcPct val="94500"/>
              </a:lnSpc>
              <a:spcBef>
                <a:spcPts val="170"/>
              </a:spcBef>
            </a:pPr>
            <a:r>
              <a:rPr sz="1100" spc="-20" dirty="0">
                <a:latin typeface="Calibri"/>
                <a:cs typeface="Calibri"/>
              </a:rPr>
              <a:t>Define 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ff</a:t>
            </a:r>
            <a:r>
              <a:rPr sz="1100" spc="-25" dirty="0">
                <a:latin typeface="Calibri"/>
                <a:cs typeface="Calibri"/>
              </a:rPr>
              <a:t>er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g</a:t>
            </a:r>
            <a:r>
              <a:rPr sz="1100" spc="-30" dirty="0">
                <a:latin typeface="Calibri"/>
                <a:cs typeface="Calibri"/>
              </a:rPr>
              <a:t> an</a:t>
            </a:r>
            <a:r>
              <a:rPr sz="1100" dirty="0">
                <a:latin typeface="Calibri"/>
                <a:cs typeface="Calibri"/>
              </a:rPr>
              <a:t>d  </a:t>
            </a:r>
            <a:r>
              <a:rPr sz="1100" spc="-25" dirty="0">
                <a:latin typeface="Calibri"/>
                <a:cs typeface="Calibri"/>
              </a:rPr>
              <a:t>positioning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5578" y="3818046"/>
            <a:ext cx="11995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203200" marR="201930" algn="ctr">
              <a:lnSpc>
                <a:spcPts val="1200"/>
              </a:lnSpc>
              <a:spcBef>
                <a:spcPts val="200"/>
              </a:spcBef>
            </a:pPr>
            <a:r>
              <a:rPr sz="1100" spc="-20" dirty="0">
                <a:latin typeface="Calibri"/>
                <a:cs typeface="Calibri"/>
              </a:rPr>
              <a:t>Align </a:t>
            </a:r>
            <a:r>
              <a:rPr sz="1100" spc="-15" dirty="0">
                <a:latin typeface="Calibri"/>
                <a:cs typeface="Calibri"/>
              </a:rPr>
              <a:t> f</a:t>
            </a:r>
            <a:r>
              <a:rPr sz="1100" spc="-30" dirty="0">
                <a:latin typeface="Calibri"/>
                <a:cs typeface="Calibri"/>
              </a:rPr>
              <a:t>un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ti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 an</a:t>
            </a:r>
            <a:r>
              <a:rPr sz="1100" dirty="0">
                <a:latin typeface="Calibri"/>
                <a:cs typeface="Calibri"/>
              </a:rPr>
              <a:t>d</a:t>
            </a:r>
          </a:p>
          <a:p>
            <a:pPr marL="635" algn="ctr">
              <a:lnSpc>
                <a:spcPts val="1300"/>
              </a:lnSpc>
            </a:pP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25" dirty="0">
                <a:latin typeface="Calibri"/>
                <a:cs typeface="Calibri"/>
              </a:rPr>
              <a:t>er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st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865577" y="4468310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9550" marR="200025" indent="635" algn="ctr">
              <a:lnSpc>
                <a:spcPct val="94500"/>
              </a:lnSpc>
              <a:spcBef>
                <a:spcPts val="150"/>
              </a:spcBef>
            </a:pPr>
            <a:r>
              <a:rPr sz="1100" spc="-25" dirty="0">
                <a:latin typeface="Calibri"/>
                <a:cs typeface="Calibri"/>
              </a:rPr>
              <a:t>Create 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3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na</a:t>
            </a:r>
            <a:r>
              <a:rPr sz="1100" dirty="0">
                <a:latin typeface="Calibri"/>
                <a:cs typeface="Calibri"/>
              </a:rPr>
              <a:t>l  </a:t>
            </a:r>
            <a:r>
              <a:rPr sz="1100" spc="-20" dirty="0">
                <a:latin typeface="Calibri"/>
                <a:cs typeface="Calibri"/>
              </a:rPr>
              <a:t>design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65577" y="5125520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209550" marR="200025" indent="635" algn="ctr">
              <a:lnSpc>
                <a:spcPct val="95500"/>
              </a:lnSpc>
              <a:spcBef>
                <a:spcPts val="120"/>
              </a:spcBef>
            </a:pPr>
            <a:r>
              <a:rPr sz="1100" spc="-25" dirty="0">
                <a:latin typeface="Calibri"/>
                <a:cs typeface="Calibri"/>
              </a:rPr>
              <a:t>Develop 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3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na</a:t>
            </a:r>
            <a:r>
              <a:rPr sz="1100" dirty="0">
                <a:latin typeface="Calibri"/>
                <a:cs typeface="Calibri"/>
              </a:rPr>
              <a:t>l  </a:t>
            </a:r>
            <a:r>
              <a:rPr sz="1100" spc="-20" dirty="0">
                <a:latin typeface="Calibri"/>
                <a:cs typeface="Calibri"/>
              </a:rPr>
              <a:t>goals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65577" y="5749472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238760" marR="229235" algn="ctr">
              <a:lnSpc>
                <a:spcPct val="94500"/>
              </a:lnSpc>
              <a:spcBef>
                <a:spcPts val="140"/>
              </a:spcBef>
            </a:pPr>
            <a:r>
              <a:rPr sz="1100" spc="-25" dirty="0">
                <a:latin typeface="Calibri"/>
                <a:cs typeface="Calibri"/>
              </a:rPr>
              <a:t>Formulate 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bu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un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t  </a:t>
            </a:r>
            <a:r>
              <a:rPr sz="1100" spc="-20" dirty="0">
                <a:latin typeface="Calibri"/>
                <a:cs typeface="Calibri"/>
              </a:rPr>
              <a:t>strategies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126294" y="598584"/>
            <a:ext cx="1584325" cy="699135"/>
            <a:chOff x="8126294" y="598584"/>
            <a:chExt cx="1584325" cy="699135"/>
          </a:xfrm>
        </p:grpSpPr>
        <p:sp>
          <p:nvSpPr>
            <p:cNvPr id="30" name="object 30"/>
            <p:cNvSpPr/>
            <p:nvPr/>
          </p:nvSpPr>
          <p:spPr>
            <a:xfrm>
              <a:off x="8134232" y="606521"/>
              <a:ext cx="1568450" cy="683260"/>
            </a:xfrm>
            <a:custGeom>
              <a:avLst/>
              <a:gdLst/>
              <a:ahLst/>
              <a:cxnLst/>
              <a:rect l="l" t="t" r="r" b="b"/>
              <a:pathLst>
                <a:path w="1568450" h="683260">
                  <a:moveTo>
                    <a:pt x="1568269" y="0"/>
                  </a:moveTo>
                  <a:lnTo>
                    <a:pt x="337868" y="0"/>
                  </a:lnTo>
                  <a:lnTo>
                    <a:pt x="337868" y="113791"/>
                  </a:lnTo>
                  <a:lnTo>
                    <a:pt x="0" y="141201"/>
                  </a:lnTo>
                  <a:lnTo>
                    <a:pt x="337868" y="284481"/>
                  </a:lnTo>
                  <a:lnTo>
                    <a:pt x="337868" y="682754"/>
                  </a:lnTo>
                  <a:lnTo>
                    <a:pt x="1568269" y="682754"/>
                  </a:lnTo>
                  <a:lnTo>
                    <a:pt x="1568269" y="0"/>
                  </a:lnTo>
                  <a:close/>
                </a:path>
              </a:pathLst>
            </a:custGeom>
            <a:solidFill>
              <a:srgbClr val="FFE68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8134232" y="606521"/>
              <a:ext cx="1568450" cy="683260"/>
            </a:xfrm>
            <a:custGeom>
              <a:avLst/>
              <a:gdLst/>
              <a:ahLst/>
              <a:cxnLst/>
              <a:rect l="l" t="t" r="r" b="b"/>
              <a:pathLst>
                <a:path w="1568450" h="683260">
                  <a:moveTo>
                    <a:pt x="337868" y="0"/>
                  </a:moveTo>
                  <a:lnTo>
                    <a:pt x="542935" y="0"/>
                  </a:lnTo>
                  <a:lnTo>
                    <a:pt x="850535" y="0"/>
                  </a:lnTo>
                  <a:lnTo>
                    <a:pt x="1568270" y="0"/>
                  </a:lnTo>
                  <a:lnTo>
                    <a:pt x="1568270" y="113792"/>
                  </a:lnTo>
                  <a:lnTo>
                    <a:pt x="1568270" y="284480"/>
                  </a:lnTo>
                  <a:lnTo>
                    <a:pt x="1568270" y="682754"/>
                  </a:lnTo>
                  <a:lnTo>
                    <a:pt x="850535" y="682754"/>
                  </a:lnTo>
                  <a:lnTo>
                    <a:pt x="542935" y="682754"/>
                  </a:lnTo>
                  <a:lnTo>
                    <a:pt x="337868" y="682754"/>
                  </a:lnTo>
                  <a:lnTo>
                    <a:pt x="337868" y="284480"/>
                  </a:lnTo>
                  <a:lnTo>
                    <a:pt x="0" y="141200"/>
                  </a:lnTo>
                  <a:lnTo>
                    <a:pt x="337868" y="113792"/>
                  </a:lnTo>
                  <a:lnTo>
                    <a:pt x="33786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703505" y="692911"/>
            <a:ext cx="768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755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Calibri"/>
                <a:cs typeface="Calibri"/>
              </a:rPr>
              <a:t>Process </a:t>
            </a:r>
            <a:r>
              <a:rPr sz="1500" b="1" dirty="0">
                <a:latin typeface="Calibri"/>
                <a:cs typeface="Calibri"/>
              </a:rPr>
              <a:t> s</a:t>
            </a:r>
            <a:r>
              <a:rPr sz="1500" b="1" spc="-10" dirty="0">
                <a:latin typeface="Calibri"/>
                <a:cs typeface="Calibri"/>
              </a:rPr>
              <a:t>ub</a:t>
            </a:r>
            <a:r>
              <a:rPr sz="1500" b="1" dirty="0">
                <a:latin typeface="Calibri"/>
                <a:cs typeface="Calibri"/>
              </a:rPr>
              <a:t>g</a:t>
            </a:r>
            <a:r>
              <a:rPr sz="1500" b="1" spc="-15" dirty="0">
                <a:latin typeface="Calibri"/>
                <a:cs typeface="Calibri"/>
              </a:rPr>
              <a:t>r</a:t>
            </a:r>
            <a:r>
              <a:rPr sz="1500" b="1" spc="5" dirty="0">
                <a:latin typeface="Calibri"/>
                <a:cs typeface="Calibri"/>
              </a:rPr>
              <a:t>o</a:t>
            </a:r>
            <a:r>
              <a:rPr sz="1500" b="1" spc="-10" dirty="0">
                <a:latin typeface="Calibri"/>
                <a:cs typeface="Calibri"/>
              </a:rPr>
              <a:t>u</a:t>
            </a:r>
            <a:r>
              <a:rPr sz="1500" b="1" dirty="0">
                <a:latin typeface="Calibri"/>
                <a:cs typeface="Calibri"/>
              </a:rPr>
              <a:t>p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118799" y="1406152"/>
            <a:ext cx="1591945" cy="978535"/>
            <a:chOff x="8118799" y="1406152"/>
            <a:chExt cx="1591945" cy="978535"/>
          </a:xfrm>
        </p:grpSpPr>
        <p:sp>
          <p:nvSpPr>
            <p:cNvPr id="34" name="object 34"/>
            <p:cNvSpPr/>
            <p:nvPr/>
          </p:nvSpPr>
          <p:spPr>
            <a:xfrm>
              <a:off x="8126737" y="1414090"/>
              <a:ext cx="1576070" cy="962660"/>
            </a:xfrm>
            <a:custGeom>
              <a:avLst/>
              <a:gdLst/>
              <a:ahLst/>
              <a:cxnLst/>
              <a:rect l="l" t="t" r="r" b="b"/>
              <a:pathLst>
                <a:path w="1576070" h="962660">
                  <a:moveTo>
                    <a:pt x="0" y="0"/>
                  </a:moveTo>
                  <a:lnTo>
                    <a:pt x="550428" y="279907"/>
                  </a:lnTo>
                  <a:lnTo>
                    <a:pt x="345361" y="279907"/>
                  </a:lnTo>
                  <a:lnTo>
                    <a:pt x="345361" y="962662"/>
                  </a:lnTo>
                  <a:lnTo>
                    <a:pt x="1575762" y="962662"/>
                  </a:lnTo>
                  <a:lnTo>
                    <a:pt x="1575762" y="279907"/>
                  </a:lnTo>
                  <a:lnTo>
                    <a:pt x="858028" y="279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8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8126737" y="1414089"/>
              <a:ext cx="1576070" cy="962660"/>
            </a:xfrm>
            <a:custGeom>
              <a:avLst/>
              <a:gdLst/>
              <a:ahLst/>
              <a:cxnLst/>
              <a:rect l="l" t="t" r="r" b="b"/>
              <a:pathLst>
                <a:path w="1576070" h="962660">
                  <a:moveTo>
                    <a:pt x="345361" y="279908"/>
                  </a:moveTo>
                  <a:lnTo>
                    <a:pt x="550428" y="279908"/>
                  </a:lnTo>
                  <a:lnTo>
                    <a:pt x="0" y="0"/>
                  </a:lnTo>
                  <a:lnTo>
                    <a:pt x="858029" y="279908"/>
                  </a:lnTo>
                  <a:lnTo>
                    <a:pt x="1575763" y="279908"/>
                  </a:lnTo>
                  <a:lnTo>
                    <a:pt x="1575763" y="393700"/>
                  </a:lnTo>
                  <a:lnTo>
                    <a:pt x="1575763" y="564389"/>
                  </a:lnTo>
                  <a:lnTo>
                    <a:pt x="1575763" y="962662"/>
                  </a:lnTo>
                  <a:lnTo>
                    <a:pt x="858029" y="962662"/>
                  </a:lnTo>
                  <a:lnTo>
                    <a:pt x="550428" y="962662"/>
                  </a:lnTo>
                  <a:lnTo>
                    <a:pt x="345361" y="962662"/>
                  </a:lnTo>
                  <a:lnTo>
                    <a:pt x="345361" y="564389"/>
                  </a:lnTo>
                  <a:lnTo>
                    <a:pt x="345361" y="393700"/>
                  </a:lnTo>
                  <a:lnTo>
                    <a:pt x="345361" y="279908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775737" y="1781047"/>
            <a:ext cx="6235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4615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Calibri"/>
                <a:cs typeface="Calibri"/>
              </a:rPr>
              <a:t>Main </a:t>
            </a:r>
            <a:r>
              <a:rPr sz="1500" b="1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p</a:t>
            </a:r>
            <a:r>
              <a:rPr sz="1500" b="1" spc="-15" dirty="0">
                <a:latin typeface="Calibri"/>
                <a:cs typeface="Calibri"/>
              </a:rPr>
              <a:t>r</a:t>
            </a:r>
            <a:r>
              <a:rPr sz="1500" b="1" spc="5" dirty="0">
                <a:latin typeface="Calibri"/>
                <a:cs typeface="Calibri"/>
              </a:rPr>
              <a:t>o</a:t>
            </a:r>
            <a:r>
              <a:rPr sz="1500" b="1" spc="-5" dirty="0">
                <a:latin typeface="Calibri"/>
                <a:cs typeface="Calibri"/>
              </a:rPr>
              <a:t>ce</a:t>
            </a:r>
            <a:r>
              <a:rPr sz="1500" b="1" dirty="0">
                <a:latin typeface="Calibri"/>
                <a:cs typeface="Calibri"/>
              </a:rPr>
              <a:t>ss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55975" y="2724498"/>
            <a:ext cx="2687320" cy="89535"/>
            <a:chOff x="6255975" y="2724498"/>
            <a:chExt cx="2687320" cy="89535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5975" y="2724498"/>
              <a:ext cx="94038" cy="89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3353" y="2724498"/>
              <a:ext cx="94039" cy="892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8505" y="2724498"/>
              <a:ext cx="94038" cy="892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6219" y="2724498"/>
              <a:ext cx="94038" cy="892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3599" y="2724498"/>
              <a:ext cx="94038" cy="892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8750" y="2724498"/>
              <a:ext cx="94039" cy="89275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3256036" y="2134615"/>
            <a:ext cx="7905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Level</a:t>
            </a:r>
            <a:r>
              <a:rPr sz="2100" b="1" spc="-80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3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185519" y="0"/>
            <a:ext cx="6976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Example:</a:t>
            </a:r>
            <a:r>
              <a:rPr sz="3200" spc="10" dirty="0"/>
              <a:t> </a:t>
            </a:r>
            <a:r>
              <a:rPr sz="3200" spc="-15" dirty="0"/>
              <a:t>hierarchical</a:t>
            </a:r>
            <a:r>
              <a:rPr sz="3200" spc="5" dirty="0"/>
              <a:t> </a:t>
            </a:r>
            <a:r>
              <a:rPr sz="3200" spc="-15" dirty="0"/>
              <a:t>process</a:t>
            </a:r>
            <a:r>
              <a:rPr sz="3200" dirty="0"/>
              <a:t> </a:t>
            </a:r>
            <a:r>
              <a:rPr sz="3200" spc="-15" dirty="0"/>
              <a:t>architecture</a:t>
            </a:r>
            <a:endParaRPr sz="3200" dirty="0"/>
          </a:p>
        </p:txBody>
      </p:sp>
      <p:sp>
        <p:nvSpPr>
          <p:cNvPr id="46" name="object 46"/>
          <p:cNvSpPr txBox="1"/>
          <p:nvPr/>
        </p:nvSpPr>
        <p:spPr>
          <a:xfrm>
            <a:off x="1205418" y="744727"/>
            <a:ext cx="21685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Insurance</a:t>
            </a:r>
            <a:r>
              <a:rPr sz="2100" b="1" spc="-55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company</a:t>
            </a:r>
            <a:endParaRPr sz="21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0365" y="2070272"/>
            <a:ext cx="2557145" cy="3063875"/>
            <a:chOff x="4040365" y="2070272"/>
            <a:chExt cx="2557145" cy="3063875"/>
          </a:xfrm>
        </p:grpSpPr>
        <p:sp>
          <p:nvSpPr>
            <p:cNvPr id="3" name="object 3"/>
            <p:cNvSpPr/>
            <p:nvPr/>
          </p:nvSpPr>
          <p:spPr>
            <a:xfrm>
              <a:off x="4046715" y="2076622"/>
              <a:ext cx="2544445" cy="3051175"/>
            </a:xfrm>
            <a:custGeom>
              <a:avLst/>
              <a:gdLst/>
              <a:ahLst/>
              <a:cxnLst/>
              <a:rect l="l" t="t" r="r" b="b"/>
              <a:pathLst>
                <a:path w="2544445" h="3051175">
                  <a:moveTo>
                    <a:pt x="2543933" y="0"/>
                  </a:moveTo>
                  <a:lnTo>
                    <a:pt x="0" y="0"/>
                  </a:lnTo>
                  <a:lnTo>
                    <a:pt x="0" y="3050693"/>
                  </a:lnTo>
                  <a:lnTo>
                    <a:pt x="2543933" y="3050693"/>
                  </a:lnTo>
                  <a:lnTo>
                    <a:pt x="2543933" y="0"/>
                  </a:lnTo>
                  <a:close/>
                </a:path>
              </a:pathLst>
            </a:custGeom>
            <a:solidFill>
              <a:srgbClr val="BDDF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4046715" y="2076622"/>
              <a:ext cx="2544445" cy="3051175"/>
            </a:xfrm>
            <a:custGeom>
              <a:avLst/>
              <a:gdLst/>
              <a:ahLst/>
              <a:cxnLst/>
              <a:rect l="l" t="t" r="r" b="b"/>
              <a:pathLst>
                <a:path w="2544445" h="3051175">
                  <a:moveTo>
                    <a:pt x="0" y="0"/>
                  </a:moveTo>
                  <a:lnTo>
                    <a:pt x="2543934" y="0"/>
                  </a:lnTo>
                  <a:lnTo>
                    <a:pt x="2543934" y="3050693"/>
                  </a:lnTo>
                  <a:lnTo>
                    <a:pt x="0" y="305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226241" y="2250001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4" h="523875">
                  <a:moveTo>
                    <a:pt x="1186630" y="0"/>
                  </a:moveTo>
                  <a:lnTo>
                    <a:pt x="0" y="0"/>
                  </a:lnTo>
                  <a:lnTo>
                    <a:pt x="0" y="523307"/>
                  </a:lnTo>
                  <a:lnTo>
                    <a:pt x="1186630" y="523307"/>
                  </a:lnTo>
                  <a:lnTo>
                    <a:pt x="1186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4226241" y="2250001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4" h="523875">
                  <a:moveTo>
                    <a:pt x="0" y="0"/>
                  </a:moveTo>
                  <a:lnTo>
                    <a:pt x="1186631" y="0"/>
                  </a:lnTo>
                  <a:lnTo>
                    <a:pt x="1186631" y="523307"/>
                  </a:lnTo>
                  <a:lnTo>
                    <a:pt x="0" y="5233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94093" y="2325623"/>
            <a:ext cx="1054100" cy="345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78105">
              <a:lnSpc>
                <a:spcPts val="1200"/>
              </a:lnSpc>
              <a:spcBef>
                <a:spcPts val="240"/>
              </a:spcBef>
            </a:pPr>
            <a:r>
              <a:rPr sz="1100" b="1" spc="-35" dirty="0">
                <a:latin typeface="Calibri"/>
                <a:cs typeface="Calibri"/>
              </a:rPr>
              <a:t>D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25" dirty="0">
                <a:latin typeface="Calibri"/>
                <a:cs typeface="Calibri"/>
              </a:rPr>
              <a:t>v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10" dirty="0">
                <a:latin typeface="Calibri"/>
                <a:cs typeface="Calibri"/>
              </a:rPr>
              <a:t>l</a:t>
            </a:r>
            <a:r>
              <a:rPr sz="1100" b="1" spc="-3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p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b="1" spc="-30" dirty="0">
                <a:latin typeface="Calibri"/>
                <a:cs typeface="Calibri"/>
              </a:rPr>
              <a:t>o</a:t>
            </a:r>
            <a:r>
              <a:rPr sz="1100" b="1" spc="-25" dirty="0">
                <a:latin typeface="Calibri"/>
                <a:cs typeface="Calibri"/>
              </a:rPr>
              <a:t>v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20" dirty="0">
                <a:latin typeface="Calibri"/>
                <a:cs typeface="Calibri"/>
              </a:rPr>
              <a:t>r</a:t>
            </a:r>
            <a:r>
              <a:rPr sz="1100" b="1" spc="-35" dirty="0">
                <a:latin typeface="Calibri"/>
                <a:cs typeface="Calibri"/>
              </a:rPr>
              <a:t>a</a:t>
            </a:r>
            <a:r>
              <a:rPr sz="1100" b="1" spc="-10" dirty="0">
                <a:latin typeface="Calibri"/>
                <a:cs typeface="Calibri"/>
              </a:rPr>
              <a:t>l</a:t>
            </a:r>
            <a:r>
              <a:rPr sz="1100" b="1" dirty="0">
                <a:latin typeface="Calibri"/>
                <a:cs typeface="Calibri"/>
              </a:rPr>
              <a:t>l  </a:t>
            </a:r>
            <a:r>
              <a:rPr sz="1100" b="1" spc="-45" dirty="0">
                <a:latin typeface="Calibri"/>
                <a:cs typeface="Calibri"/>
              </a:rPr>
              <a:t>m</a:t>
            </a:r>
            <a:r>
              <a:rPr sz="1100" b="1" spc="-10" dirty="0">
                <a:latin typeface="Calibri"/>
                <a:cs typeface="Calibri"/>
              </a:rPr>
              <a:t>i</a:t>
            </a:r>
            <a:r>
              <a:rPr sz="1100" b="1" spc="-15" dirty="0">
                <a:latin typeface="Calibri"/>
                <a:cs typeface="Calibri"/>
              </a:rPr>
              <a:t>ss</a:t>
            </a:r>
            <a:r>
              <a:rPr sz="1100" b="1" spc="-10" dirty="0">
                <a:latin typeface="Calibri"/>
                <a:cs typeface="Calibri"/>
              </a:rPr>
              <a:t>i</a:t>
            </a:r>
            <a:r>
              <a:rPr sz="1100" b="1" spc="-3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n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b="1" spc="-15" dirty="0">
                <a:latin typeface="Calibri"/>
                <a:cs typeface="Calibri"/>
              </a:rPr>
              <a:t>s</a:t>
            </a:r>
            <a:r>
              <a:rPr sz="1100" b="1" spc="-20" dirty="0">
                <a:latin typeface="Calibri"/>
                <a:cs typeface="Calibri"/>
              </a:rPr>
              <a:t>t</a:t>
            </a:r>
            <a:r>
              <a:rPr sz="1100" b="1" spc="-35" dirty="0">
                <a:latin typeface="Calibri"/>
                <a:cs typeface="Calibri"/>
              </a:rPr>
              <a:t>a</a:t>
            </a:r>
            <a:r>
              <a:rPr sz="1100" b="1" spc="-20" dirty="0">
                <a:latin typeface="Calibri"/>
                <a:cs typeface="Calibri"/>
              </a:rPr>
              <a:t>t</a:t>
            </a:r>
            <a:r>
              <a:rPr sz="1100" b="1" spc="-30" dirty="0">
                <a:latin typeface="Calibri"/>
                <a:cs typeface="Calibri"/>
              </a:rPr>
              <a:t>e</a:t>
            </a:r>
            <a:r>
              <a:rPr sz="1100" b="1" spc="-45" dirty="0">
                <a:latin typeface="Calibri"/>
                <a:cs typeface="Calibri"/>
              </a:rPr>
              <a:t>m</a:t>
            </a:r>
            <a:r>
              <a:rPr sz="1100" b="1" spc="-30" dirty="0">
                <a:latin typeface="Calibri"/>
                <a:cs typeface="Calibri"/>
              </a:rPr>
              <a:t>en</a:t>
            </a:r>
            <a:r>
              <a:rPr sz="1100" b="1" dirty="0">
                <a:latin typeface="Calibri"/>
                <a:cs typeface="Calibri"/>
              </a:rPr>
              <a:t>t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5454" y="4827523"/>
            <a:ext cx="1521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Management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processes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19891" y="3509393"/>
            <a:ext cx="1199515" cy="536575"/>
            <a:chOff x="4219891" y="3509393"/>
            <a:chExt cx="1199515" cy="536575"/>
          </a:xfrm>
        </p:grpSpPr>
        <p:sp>
          <p:nvSpPr>
            <p:cNvPr id="10" name="object 10"/>
            <p:cNvSpPr/>
            <p:nvPr/>
          </p:nvSpPr>
          <p:spPr>
            <a:xfrm>
              <a:off x="4226241" y="3515743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4" h="523875">
                  <a:moveTo>
                    <a:pt x="1186630" y="0"/>
                  </a:moveTo>
                  <a:lnTo>
                    <a:pt x="0" y="0"/>
                  </a:lnTo>
                  <a:lnTo>
                    <a:pt x="0" y="523306"/>
                  </a:lnTo>
                  <a:lnTo>
                    <a:pt x="1186630" y="523306"/>
                  </a:lnTo>
                  <a:lnTo>
                    <a:pt x="1186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6241" y="3515743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4" h="523875">
                  <a:moveTo>
                    <a:pt x="0" y="0"/>
                  </a:moveTo>
                  <a:lnTo>
                    <a:pt x="1186631" y="0"/>
                  </a:lnTo>
                  <a:lnTo>
                    <a:pt x="1186631" y="523307"/>
                  </a:lnTo>
                  <a:lnTo>
                    <a:pt x="0" y="5233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27456" y="3590544"/>
            <a:ext cx="587375" cy="345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86360" marR="5080" indent="-74295">
              <a:lnSpc>
                <a:spcPts val="1200"/>
              </a:lnSpc>
              <a:spcBef>
                <a:spcPts val="240"/>
              </a:spcBef>
            </a:pP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30" dirty="0">
                <a:latin typeface="Calibri"/>
                <a:cs typeface="Calibri"/>
              </a:rPr>
              <a:t>o</a:t>
            </a:r>
            <a:r>
              <a:rPr sz="1100" spc="-25" dirty="0">
                <a:latin typeface="Calibri"/>
                <a:cs typeface="Calibri"/>
              </a:rPr>
              <a:t>r</a:t>
            </a:r>
            <a:r>
              <a:rPr sz="1100" spc="-45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  </a:t>
            </a:r>
            <a:r>
              <a:rPr sz="1100" spc="-25" dirty="0">
                <a:latin typeface="Calibri"/>
                <a:cs typeface="Calibri"/>
              </a:rPr>
              <a:t>mission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6241" y="4160997"/>
            <a:ext cx="1186815" cy="523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87350" marR="204470" indent="-172720">
              <a:lnSpc>
                <a:spcPts val="1200"/>
              </a:lnSpc>
              <a:spcBef>
                <a:spcPts val="835"/>
              </a:spcBef>
            </a:pP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30" dirty="0">
                <a:latin typeface="Calibri"/>
                <a:cs typeface="Calibri"/>
              </a:rPr>
              <a:t>o</a:t>
            </a:r>
            <a:r>
              <a:rPr sz="1100" spc="-45" dirty="0">
                <a:latin typeface="Calibri"/>
                <a:cs typeface="Calibri"/>
              </a:rPr>
              <a:t>mm</a:t>
            </a:r>
            <a:r>
              <a:rPr sz="1100" spc="-30" dirty="0">
                <a:latin typeface="Calibri"/>
                <a:cs typeface="Calibri"/>
              </a:rPr>
              <a:t>un</a:t>
            </a:r>
            <a:r>
              <a:rPr sz="1100" spc="-15" dirty="0">
                <a:latin typeface="Calibri"/>
                <a:cs typeface="Calibri"/>
              </a:rPr>
              <a:t>ic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  </a:t>
            </a:r>
            <a:r>
              <a:rPr sz="1100" spc="-25" dirty="0">
                <a:latin typeface="Calibri"/>
                <a:cs typeface="Calibri"/>
              </a:rPr>
              <a:t>mission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19891" y="2864138"/>
            <a:ext cx="1199515" cy="536575"/>
            <a:chOff x="4219891" y="2864138"/>
            <a:chExt cx="1199515" cy="536575"/>
          </a:xfrm>
        </p:grpSpPr>
        <p:sp>
          <p:nvSpPr>
            <p:cNvPr id="15" name="object 15"/>
            <p:cNvSpPr/>
            <p:nvPr/>
          </p:nvSpPr>
          <p:spPr>
            <a:xfrm>
              <a:off x="4226241" y="2870488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4" h="523875">
                  <a:moveTo>
                    <a:pt x="1186630" y="0"/>
                  </a:moveTo>
                  <a:lnTo>
                    <a:pt x="0" y="0"/>
                  </a:lnTo>
                  <a:lnTo>
                    <a:pt x="0" y="523307"/>
                  </a:lnTo>
                  <a:lnTo>
                    <a:pt x="1186630" y="523307"/>
                  </a:lnTo>
                  <a:lnTo>
                    <a:pt x="1186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226241" y="2870488"/>
              <a:ext cx="1186815" cy="523875"/>
            </a:xfrm>
            <a:custGeom>
              <a:avLst/>
              <a:gdLst/>
              <a:ahLst/>
              <a:cxnLst/>
              <a:rect l="l" t="t" r="r" b="b"/>
              <a:pathLst>
                <a:path w="1186814" h="523875">
                  <a:moveTo>
                    <a:pt x="0" y="0"/>
                  </a:moveTo>
                  <a:lnTo>
                    <a:pt x="1186631" y="0"/>
                  </a:lnTo>
                  <a:lnTo>
                    <a:pt x="1186631" y="523307"/>
                  </a:lnTo>
                  <a:lnTo>
                    <a:pt x="0" y="5233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59974" y="2947415"/>
            <a:ext cx="922019" cy="345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252729">
              <a:lnSpc>
                <a:spcPts val="1200"/>
              </a:lnSpc>
              <a:spcBef>
                <a:spcPts val="240"/>
              </a:spcBef>
            </a:pPr>
            <a:r>
              <a:rPr sz="1100" spc="-20" dirty="0">
                <a:latin typeface="Calibri"/>
                <a:cs typeface="Calibri"/>
              </a:rPr>
              <a:t>Define 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spc="-30" dirty="0">
                <a:latin typeface="Calibri"/>
                <a:cs typeface="Calibri"/>
              </a:rPr>
              <a:t>u</a:t>
            </a:r>
            <a:r>
              <a:rPr sz="1100" spc="-25" dirty="0">
                <a:latin typeface="Calibri"/>
                <a:cs typeface="Calibri"/>
              </a:rPr>
              <a:t>rre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0" dirty="0">
                <a:latin typeface="Calibri"/>
                <a:cs typeface="Calibri"/>
              </a:rPr>
              <a:t> bu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s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5334174" y="2242064"/>
            <a:ext cx="2033270" cy="699135"/>
            <a:chOff x="5334174" y="2242064"/>
            <a:chExt cx="2033270" cy="699135"/>
          </a:xfrm>
        </p:grpSpPr>
        <p:sp>
          <p:nvSpPr>
            <p:cNvPr id="19" name="object 19"/>
            <p:cNvSpPr/>
            <p:nvPr/>
          </p:nvSpPr>
          <p:spPr>
            <a:xfrm>
              <a:off x="5342111" y="2250001"/>
              <a:ext cx="2017395" cy="683260"/>
            </a:xfrm>
            <a:custGeom>
              <a:avLst/>
              <a:gdLst/>
              <a:ahLst/>
              <a:cxnLst/>
              <a:rect l="l" t="t" r="r" b="b"/>
              <a:pathLst>
                <a:path w="2017395" h="683260">
                  <a:moveTo>
                    <a:pt x="2016894" y="0"/>
                  </a:moveTo>
                  <a:lnTo>
                    <a:pt x="551447" y="0"/>
                  </a:lnTo>
                  <a:lnTo>
                    <a:pt x="551447" y="113791"/>
                  </a:lnTo>
                  <a:lnTo>
                    <a:pt x="0" y="160447"/>
                  </a:lnTo>
                  <a:lnTo>
                    <a:pt x="551447" y="284479"/>
                  </a:lnTo>
                  <a:lnTo>
                    <a:pt x="551447" y="682754"/>
                  </a:lnTo>
                  <a:lnTo>
                    <a:pt x="2016894" y="682754"/>
                  </a:lnTo>
                  <a:lnTo>
                    <a:pt x="2016894" y="0"/>
                  </a:lnTo>
                  <a:close/>
                </a:path>
              </a:pathLst>
            </a:custGeom>
            <a:solidFill>
              <a:srgbClr val="FFE68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342111" y="2250001"/>
              <a:ext cx="2017395" cy="683260"/>
            </a:xfrm>
            <a:custGeom>
              <a:avLst/>
              <a:gdLst/>
              <a:ahLst/>
              <a:cxnLst/>
              <a:rect l="l" t="t" r="r" b="b"/>
              <a:pathLst>
                <a:path w="2017395" h="683260">
                  <a:moveTo>
                    <a:pt x="551448" y="0"/>
                  </a:moveTo>
                  <a:lnTo>
                    <a:pt x="795689" y="0"/>
                  </a:lnTo>
                  <a:lnTo>
                    <a:pt x="1162051" y="0"/>
                  </a:lnTo>
                  <a:lnTo>
                    <a:pt x="2016895" y="0"/>
                  </a:lnTo>
                  <a:lnTo>
                    <a:pt x="2016895" y="113791"/>
                  </a:lnTo>
                  <a:lnTo>
                    <a:pt x="2016895" y="284480"/>
                  </a:lnTo>
                  <a:lnTo>
                    <a:pt x="2016895" y="682754"/>
                  </a:lnTo>
                  <a:lnTo>
                    <a:pt x="1162051" y="682754"/>
                  </a:lnTo>
                  <a:lnTo>
                    <a:pt x="795689" y="682754"/>
                  </a:lnTo>
                  <a:lnTo>
                    <a:pt x="551448" y="682754"/>
                  </a:lnTo>
                  <a:lnTo>
                    <a:pt x="551448" y="284480"/>
                  </a:lnTo>
                  <a:lnTo>
                    <a:pt x="0" y="160447"/>
                  </a:lnTo>
                  <a:lnTo>
                    <a:pt x="551448" y="113791"/>
                  </a:lnTo>
                  <a:lnTo>
                    <a:pt x="55144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314719" y="2338832"/>
            <a:ext cx="6235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4615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Calibri"/>
                <a:cs typeface="Calibri"/>
              </a:rPr>
              <a:t>Main </a:t>
            </a:r>
            <a:r>
              <a:rPr sz="1500" b="1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p</a:t>
            </a:r>
            <a:r>
              <a:rPr sz="1500" b="1" spc="-15" dirty="0">
                <a:latin typeface="Calibri"/>
                <a:cs typeface="Calibri"/>
              </a:rPr>
              <a:t>r</a:t>
            </a:r>
            <a:r>
              <a:rPr sz="1500" b="1" spc="5" dirty="0">
                <a:latin typeface="Calibri"/>
                <a:cs typeface="Calibri"/>
              </a:rPr>
              <a:t>o</a:t>
            </a:r>
            <a:r>
              <a:rPr sz="1500" b="1" spc="-5" dirty="0">
                <a:latin typeface="Calibri"/>
                <a:cs typeface="Calibri"/>
              </a:rPr>
              <a:t>ce</a:t>
            </a:r>
            <a:r>
              <a:rPr sz="1500" b="1" dirty="0">
                <a:latin typeface="Calibri"/>
                <a:cs typeface="Calibri"/>
              </a:rPr>
              <a:t>ss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90854" y="2963004"/>
            <a:ext cx="2076450" cy="1065530"/>
            <a:chOff x="5290854" y="2963004"/>
            <a:chExt cx="2076450" cy="1065530"/>
          </a:xfrm>
        </p:grpSpPr>
        <p:sp>
          <p:nvSpPr>
            <p:cNvPr id="23" name="object 23"/>
            <p:cNvSpPr/>
            <p:nvPr/>
          </p:nvSpPr>
          <p:spPr>
            <a:xfrm>
              <a:off x="5298791" y="2970941"/>
              <a:ext cx="2060575" cy="1049655"/>
            </a:xfrm>
            <a:custGeom>
              <a:avLst/>
              <a:gdLst/>
              <a:ahLst/>
              <a:cxnLst/>
              <a:rect l="l" t="t" r="r" b="b"/>
              <a:pathLst>
                <a:path w="2060575" h="1049654">
                  <a:moveTo>
                    <a:pt x="0" y="0"/>
                  </a:moveTo>
                  <a:lnTo>
                    <a:pt x="839007" y="366537"/>
                  </a:lnTo>
                  <a:lnTo>
                    <a:pt x="594766" y="366537"/>
                  </a:lnTo>
                  <a:lnTo>
                    <a:pt x="594766" y="1049291"/>
                  </a:lnTo>
                  <a:lnTo>
                    <a:pt x="2060213" y="1049291"/>
                  </a:lnTo>
                  <a:lnTo>
                    <a:pt x="2060213" y="366537"/>
                  </a:lnTo>
                  <a:lnTo>
                    <a:pt x="1205368" y="3665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8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298792" y="2970941"/>
              <a:ext cx="2060575" cy="1049655"/>
            </a:xfrm>
            <a:custGeom>
              <a:avLst/>
              <a:gdLst/>
              <a:ahLst/>
              <a:cxnLst/>
              <a:rect l="l" t="t" r="r" b="b"/>
              <a:pathLst>
                <a:path w="2060575" h="1049654">
                  <a:moveTo>
                    <a:pt x="594765" y="366536"/>
                  </a:moveTo>
                  <a:lnTo>
                    <a:pt x="839006" y="366536"/>
                  </a:lnTo>
                  <a:lnTo>
                    <a:pt x="0" y="0"/>
                  </a:lnTo>
                  <a:lnTo>
                    <a:pt x="1205368" y="366536"/>
                  </a:lnTo>
                  <a:lnTo>
                    <a:pt x="2060212" y="366536"/>
                  </a:lnTo>
                  <a:lnTo>
                    <a:pt x="2060212" y="480328"/>
                  </a:lnTo>
                  <a:lnTo>
                    <a:pt x="2060212" y="651017"/>
                  </a:lnTo>
                  <a:lnTo>
                    <a:pt x="2060212" y="1049290"/>
                  </a:lnTo>
                  <a:lnTo>
                    <a:pt x="1205368" y="1049290"/>
                  </a:lnTo>
                  <a:lnTo>
                    <a:pt x="839006" y="1049290"/>
                  </a:lnTo>
                  <a:lnTo>
                    <a:pt x="594765" y="1049290"/>
                  </a:lnTo>
                  <a:lnTo>
                    <a:pt x="594765" y="651017"/>
                  </a:lnTo>
                  <a:lnTo>
                    <a:pt x="594765" y="480328"/>
                  </a:lnTo>
                  <a:lnTo>
                    <a:pt x="594765" y="366536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167874" y="3539744"/>
            <a:ext cx="9169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Calibri"/>
                <a:cs typeface="Calibri"/>
              </a:rPr>
              <a:t>Subprocess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799518" y="4367978"/>
            <a:ext cx="447040" cy="89535"/>
            <a:chOff x="5799518" y="4367978"/>
            <a:chExt cx="447040" cy="89535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9518" y="4367978"/>
              <a:ext cx="94039" cy="892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6899" y="4367978"/>
              <a:ext cx="94038" cy="892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2050" y="4367978"/>
              <a:ext cx="94038" cy="8927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016064" y="1634744"/>
            <a:ext cx="7905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Level</a:t>
            </a:r>
            <a:r>
              <a:rPr sz="2100" b="1" spc="-80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4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464652" y="313774"/>
            <a:ext cx="6976745" cy="93218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3200" spc="-10" dirty="0"/>
              <a:t>Example:</a:t>
            </a:r>
            <a:r>
              <a:rPr sz="3200" spc="10" dirty="0"/>
              <a:t> </a:t>
            </a:r>
            <a:r>
              <a:rPr sz="3200" spc="-15" dirty="0"/>
              <a:t>hierarchical</a:t>
            </a:r>
            <a:r>
              <a:rPr sz="3200" spc="5" dirty="0"/>
              <a:t> </a:t>
            </a:r>
            <a:r>
              <a:rPr sz="3200" spc="-15" dirty="0"/>
              <a:t>process</a:t>
            </a:r>
            <a:r>
              <a:rPr sz="3200" dirty="0"/>
              <a:t> </a:t>
            </a:r>
            <a:r>
              <a:rPr sz="3200" spc="-15" dirty="0"/>
              <a:t>architecture</a:t>
            </a:r>
            <a:endParaRPr sz="3200" dirty="0"/>
          </a:p>
          <a:p>
            <a:pPr marL="37465">
              <a:lnSpc>
                <a:spcPct val="100000"/>
              </a:lnSpc>
              <a:spcBef>
                <a:spcPts val="305"/>
              </a:spcBef>
            </a:pPr>
            <a:r>
              <a:rPr sz="2100" b="1" spc="-10" dirty="0">
                <a:solidFill>
                  <a:srgbClr val="000000"/>
                </a:solidFill>
                <a:latin typeface="Calibri"/>
                <a:cs typeface="Calibri"/>
              </a:rPr>
              <a:t>Insurance</a:t>
            </a:r>
            <a:r>
              <a:rPr sz="2100" b="1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000000"/>
                </a:solidFill>
                <a:latin typeface="Calibri"/>
                <a:cs typeface="Calibri"/>
              </a:rPr>
              <a:t>company</a:t>
            </a:r>
            <a:endParaRPr sz="21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4652" y="1197355"/>
            <a:ext cx="7656195" cy="51555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reference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model is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used as a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template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design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 </a:t>
            </a:r>
            <a:r>
              <a:rPr sz="2400" spc="-5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architecture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Examples:</a:t>
            </a:r>
            <a:endParaRPr sz="24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Technology</a:t>
            </a:r>
            <a:r>
              <a:rPr sz="2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Infrastructure</a:t>
            </a:r>
            <a:r>
              <a:rPr sz="2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Library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(ITIL)</a:t>
            </a:r>
            <a:endParaRPr sz="24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Supply Chain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Operations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Reference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Model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(SCOR)</a:t>
            </a:r>
            <a:endParaRPr sz="24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52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 Classification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Framework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(PCF)</a:t>
            </a:r>
            <a:endParaRPr sz="24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Control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Objectives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Technology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(COBIT)</a:t>
            </a:r>
            <a:endParaRPr sz="24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50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Reference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(VRM)</a:t>
            </a:r>
            <a:endParaRPr sz="24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Voluntary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Interindustry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Commerce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Solutions (VICS)</a:t>
            </a:r>
            <a:endParaRPr sz="24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52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eTOM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Business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Framework</a:t>
            </a:r>
            <a:endParaRPr sz="24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Performance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Framework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199" y="373380"/>
            <a:ext cx="5516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Designation</a:t>
            </a:r>
            <a:r>
              <a:rPr sz="3200" spc="-30" dirty="0"/>
              <a:t> </a:t>
            </a:r>
            <a:r>
              <a:rPr sz="3200" dirty="0"/>
              <a:t>via</a:t>
            </a:r>
            <a:r>
              <a:rPr sz="3200" spc="-25" dirty="0"/>
              <a:t> reference</a:t>
            </a:r>
            <a:r>
              <a:rPr sz="3200" spc="-30" dirty="0"/>
              <a:t> </a:t>
            </a:r>
            <a:r>
              <a:rPr sz="3200" dirty="0"/>
              <a:t>models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010" y="5992372"/>
            <a:ext cx="7653655" cy="587375"/>
            <a:chOff x="1066010" y="5992372"/>
            <a:chExt cx="7653655" cy="587375"/>
          </a:xfrm>
        </p:grpSpPr>
        <p:sp>
          <p:nvSpPr>
            <p:cNvPr id="3" name="object 3"/>
            <p:cNvSpPr/>
            <p:nvPr/>
          </p:nvSpPr>
          <p:spPr>
            <a:xfrm>
              <a:off x="1070772" y="5997134"/>
              <a:ext cx="7644130" cy="577850"/>
            </a:xfrm>
            <a:custGeom>
              <a:avLst/>
              <a:gdLst/>
              <a:ahLst/>
              <a:cxnLst/>
              <a:rect l="l" t="t" r="r" b="b"/>
              <a:pathLst>
                <a:path w="7644130" h="577850">
                  <a:moveTo>
                    <a:pt x="5991825" y="0"/>
                  </a:moveTo>
                  <a:lnTo>
                    <a:pt x="5991825" y="144443"/>
                  </a:lnTo>
                  <a:lnTo>
                    <a:pt x="0" y="144443"/>
                  </a:lnTo>
                  <a:lnTo>
                    <a:pt x="0" y="433330"/>
                  </a:lnTo>
                  <a:lnTo>
                    <a:pt x="5991825" y="433330"/>
                  </a:lnTo>
                  <a:lnTo>
                    <a:pt x="5991825" y="577774"/>
                  </a:lnTo>
                  <a:lnTo>
                    <a:pt x="7643813" y="288887"/>
                  </a:lnTo>
                  <a:lnTo>
                    <a:pt x="59918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070772" y="5997134"/>
              <a:ext cx="7644130" cy="577850"/>
            </a:xfrm>
            <a:custGeom>
              <a:avLst/>
              <a:gdLst/>
              <a:ahLst/>
              <a:cxnLst/>
              <a:rect l="l" t="t" r="r" b="b"/>
              <a:pathLst>
                <a:path w="7644130" h="577850">
                  <a:moveTo>
                    <a:pt x="0" y="144443"/>
                  </a:moveTo>
                  <a:lnTo>
                    <a:pt x="5991825" y="144443"/>
                  </a:lnTo>
                  <a:lnTo>
                    <a:pt x="5991825" y="0"/>
                  </a:lnTo>
                  <a:lnTo>
                    <a:pt x="7643813" y="288887"/>
                  </a:lnTo>
                  <a:lnTo>
                    <a:pt x="5991825" y="577774"/>
                  </a:lnTo>
                  <a:lnTo>
                    <a:pt x="5991825" y="433330"/>
                  </a:lnTo>
                  <a:lnTo>
                    <a:pt x="0" y="433330"/>
                  </a:lnTo>
                  <a:lnTo>
                    <a:pt x="0" y="14444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99484" y="6119876"/>
            <a:ext cx="2557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10" dirty="0">
                <a:latin typeface="Calibri"/>
                <a:cs typeface="Calibri"/>
              </a:rPr>
              <a:t>issue-to-resolution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process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16422" y="5649948"/>
            <a:ext cx="802005" cy="1002030"/>
            <a:chOff x="8716422" y="5649948"/>
            <a:chExt cx="802005" cy="1002030"/>
          </a:xfrm>
        </p:grpSpPr>
        <p:sp>
          <p:nvSpPr>
            <p:cNvPr id="7" name="object 7"/>
            <p:cNvSpPr/>
            <p:nvPr/>
          </p:nvSpPr>
          <p:spPr>
            <a:xfrm>
              <a:off x="8721185" y="5654710"/>
              <a:ext cx="792480" cy="992505"/>
            </a:xfrm>
            <a:custGeom>
              <a:avLst/>
              <a:gdLst/>
              <a:ahLst/>
              <a:cxnLst/>
              <a:rect l="l" t="t" r="r" b="b"/>
              <a:pathLst>
                <a:path w="792479" h="992504">
                  <a:moveTo>
                    <a:pt x="396082" y="0"/>
                  </a:moveTo>
                  <a:lnTo>
                    <a:pt x="0" y="286936"/>
                  </a:lnTo>
                  <a:lnTo>
                    <a:pt x="198041" y="286936"/>
                  </a:lnTo>
                  <a:lnTo>
                    <a:pt x="198041" y="992236"/>
                  </a:lnTo>
                  <a:lnTo>
                    <a:pt x="594122" y="992236"/>
                  </a:lnTo>
                  <a:lnTo>
                    <a:pt x="594122" y="286936"/>
                  </a:lnTo>
                  <a:lnTo>
                    <a:pt x="792163" y="286936"/>
                  </a:lnTo>
                  <a:lnTo>
                    <a:pt x="396082" y="0"/>
                  </a:lnTo>
                  <a:close/>
                </a:path>
              </a:pathLst>
            </a:custGeom>
            <a:solidFill>
              <a:srgbClr val="64808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8721185" y="5654710"/>
              <a:ext cx="792480" cy="992505"/>
            </a:xfrm>
            <a:custGeom>
              <a:avLst/>
              <a:gdLst/>
              <a:ahLst/>
              <a:cxnLst/>
              <a:rect l="l" t="t" r="r" b="b"/>
              <a:pathLst>
                <a:path w="792479" h="992504">
                  <a:moveTo>
                    <a:pt x="0" y="286936"/>
                  </a:moveTo>
                  <a:lnTo>
                    <a:pt x="396082" y="0"/>
                  </a:lnTo>
                  <a:lnTo>
                    <a:pt x="792163" y="286936"/>
                  </a:lnTo>
                  <a:lnTo>
                    <a:pt x="594122" y="286936"/>
                  </a:lnTo>
                  <a:lnTo>
                    <a:pt x="594122" y="992236"/>
                  </a:lnTo>
                  <a:lnTo>
                    <a:pt x="198040" y="992236"/>
                  </a:lnTo>
                  <a:lnTo>
                    <a:pt x="198040" y="286936"/>
                  </a:lnTo>
                  <a:lnTo>
                    <a:pt x="0" y="28693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983617" y="5924881"/>
            <a:ext cx="289560" cy="59563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700" b="1" spc="-1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700" b="1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b="1" spc="-6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700" b="1" spc="-2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7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843294" y="3407077"/>
            <a:ext cx="1730375" cy="1134110"/>
            <a:chOff x="7843294" y="3407077"/>
            <a:chExt cx="1730375" cy="1134110"/>
          </a:xfrm>
        </p:grpSpPr>
        <p:sp>
          <p:nvSpPr>
            <p:cNvPr id="11" name="object 11"/>
            <p:cNvSpPr/>
            <p:nvPr/>
          </p:nvSpPr>
          <p:spPr>
            <a:xfrm>
              <a:off x="7843294" y="3407077"/>
              <a:ext cx="1233805" cy="769620"/>
            </a:xfrm>
            <a:custGeom>
              <a:avLst/>
              <a:gdLst/>
              <a:ahLst/>
              <a:cxnLst/>
              <a:rect l="l" t="t" r="r" b="b"/>
              <a:pathLst>
                <a:path w="1233804" h="769620">
                  <a:moveTo>
                    <a:pt x="1076135" y="598792"/>
                  </a:moveTo>
                  <a:lnTo>
                    <a:pt x="1012786" y="639991"/>
                  </a:lnTo>
                  <a:lnTo>
                    <a:pt x="1233236" y="769313"/>
                  </a:lnTo>
                  <a:lnTo>
                    <a:pt x="1217536" y="630930"/>
                  </a:lnTo>
                  <a:lnTo>
                    <a:pt x="1097798" y="630930"/>
                  </a:lnTo>
                  <a:lnTo>
                    <a:pt x="1076135" y="598792"/>
                  </a:lnTo>
                  <a:close/>
                </a:path>
                <a:path w="1233804" h="769620">
                  <a:moveTo>
                    <a:pt x="1139983" y="557269"/>
                  </a:moveTo>
                  <a:lnTo>
                    <a:pt x="1076135" y="598792"/>
                  </a:lnTo>
                  <a:lnTo>
                    <a:pt x="1097798" y="630930"/>
                  </a:lnTo>
                  <a:lnTo>
                    <a:pt x="1160956" y="588299"/>
                  </a:lnTo>
                  <a:lnTo>
                    <a:pt x="1139983" y="557269"/>
                  </a:lnTo>
                  <a:close/>
                </a:path>
                <a:path w="1233804" h="769620">
                  <a:moveTo>
                    <a:pt x="1204424" y="515359"/>
                  </a:moveTo>
                  <a:lnTo>
                    <a:pt x="1139983" y="557269"/>
                  </a:lnTo>
                  <a:lnTo>
                    <a:pt x="1160956" y="588299"/>
                  </a:lnTo>
                  <a:lnTo>
                    <a:pt x="1097798" y="630930"/>
                  </a:lnTo>
                  <a:lnTo>
                    <a:pt x="1217536" y="630930"/>
                  </a:lnTo>
                  <a:lnTo>
                    <a:pt x="1204424" y="515359"/>
                  </a:lnTo>
                  <a:close/>
                </a:path>
                <a:path w="1233804" h="769620">
                  <a:moveTo>
                    <a:pt x="9023" y="0"/>
                  </a:moveTo>
                  <a:lnTo>
                    <a:pt x="0" y="75664"/>
                  </a:lnTo>
                  <a:lnTo>
                    <a:pt x="127123" y="90824"/>
                  </a:lnTo>
                  <a:lnTo>
                    <a:pt x="189478" y="99433"/>
                  </a:lnTo>
                  <a:lnTo>
                    <a:pt x="251134" y="109253"/>
                  </a:lnTo>
                  <a:lnTo>
                    <a:pt x="311724" y="120619"/>
                  </a:lnTo>
                  <a:lnTo>
                    <a:pt x="371036" y="133879"/>
                  </a:lnTo>
                  <a:lnTo>
                    <a:pt x="428862" y="149372"/>
                  </a:lnTo>
                  <a:lnTo>
                    <a:pt x="484996" y="167431"/>
                  </a:lnTo>
                  <a:lnTo>
                    <a:pt x="540492" y="187660"/>
                  </a:lnTo>
                  <a:lnTo>
                    <a:pt x="595731" y="209480"/>
                  </a:lnTo>
                  <a:lnTo>
                    <a:pt x="649820" y="232976"/>
                  </a:lnTo>
                  <a:lnTo>
                    <a:pt x="702524" y="258446"/>
                  </a:lnTo>
                  <a:lnTo>
                    <a:pt x="753612" y="286181"/>
                  </a:lnTo>
                  <a:lnTo>
                    <a:pt x="802863" y="316475"/>
                  </a:lnTo>
                  <a:lnTo>
                    <a:pt x="850065" y="349617"/>
                  </a:lnTo>
                  <a:lnTo>
                    <a:pt x="895023" y="385907"/>
                  </a:lnTo>
                  <a:lnTo>
                    <a:pt x="937501" y="425823"/>
                  </a:lnTo>
                  <a:lnTo>
                    <a:pt x="978048" y="469653"/>
                  </a:lnTo>
                  <a:lnTo>
                    <a:pt x="1017179" y="517108"/>
                  </a:lnTo>
                  <a:lnTo>
                    <a:pt x="1055150" y="567658"/>
                  </a:lnTo>
                  <a:lnTo>
                    <a:pt x="1076135" y="598792"/>
                  </a:lnTo>
                  <a:lnTo>
                    <a:pt x="1139983" y="557269"/>
                  </a:lnTo>
                  <a:lnTo>
                    <a:pt x="1116048" y="521855"/>
                  </a:lnTo>
                  <a:lnTo>
                    <a:pt x="1075919" y="468570"/>
                  </a:lnTo>
                  <a:lnTo>
                    <a:pt x="1033903" y="417819"/>
                  </a:lnTo>
                  <a:lnTo>
                    <a:pt x="989581" y="370198"/>
                  </a:lnTo>
                  <a:lnTo>
                    <a:pt x="942798" y="326543"/>
                  </a:lnTo>
                  <a:lnTo>
                    <a:pt x="893777" y="287201"/>
                  </a:lnTo>
                  <a:lnTo>
                    <a:pt x="842723" y="251532"/>
                  </a:lnTo>
                  <a:lnTo>
                    <a:pt x="789920" y="219188"/>
                  </a:lnTo>
                  <a:lnTo>
                    <a:pt x="735644" y="189820"/>
                  </a:lnTo>
                  <a:lnTo>
                    <a:pt x="680156" y="163074"/>
                  </a:lnTo>
                  <a:lnTo>
                    <a:pt x="623709" y="138601"/>
                  </a:lnTo>
                  <a:lnTo>
                    <a:pt x="566553" y="116055"/>
                  </a:lnTo>
                  <a:lnTo>
                    <a:pt x="508276" y="94875"/>
                  </a:lnTo>
                  <a:lnTo>
                    <a:pt x="448542" y="75758"/>
                  </a:lnTo>
                  <a:lnTo>
                    <a:pt x="387633" y="59508"/>
                  </a:lnTo>
                  <a:lnTo>
                    <a:pt x="325756" y="45722"/>
                  </a:lnTo>
                  <a:lnTo>
                    <a:pt x="263109" y="34000"/>
                  </a:lnTo>
                  <a:lnTo>
                    <a:pt x="199892" y="23947"/>
                  </a:lnTo>
                  <a:lnTo>
                    <a:pt x="136146" y="15159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627262" y="4216196"/>
              <a:ext cx="941705" cy="320040"/>
            </a:xfrm>
            <a:custGeom>
              <a:avLst/>
              <a:gdLst/>
              <a:ahLst/>
              <a:cxnLst/>
              <a:rect l="l" t="t" r="r" b="b"/>
              <a:pathLst>
                <a:path w="941704" h="320039">
                  <a:moveTo>
                    <a:pt x="941387" y="0"/>
                  </a:moveTo>
                  <a:lnTo>
                    <a:pt x="0" y="0"/>
                  </a:lnTo>
                  <a:lnTo>
                    <a:pt x="0" y="5041"/>
                  </a:lnTo>
                  <a:lnTo>
                    <a:pt x="0" y="319760"/>
                  </a:lnTo>
                  <a:lnTo>
                    <a:pt x="941387" y="319760"/>
                  </a:lnTo>
                  <a:lnTo>
                    <a:pt x="941387" y="5041"/>
                  </a:lnTo>
                  <a:lnTo>
                    <a:pt x="94138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8627268" y="4216190"/>
              <a:ext cx="941705" cy="320040"/>
            </a:xfrm>
            <a:custGeom>
              <a:avLst/>
              <a:gdLst/>
              <a:ahLst/>
              <a:cxnLst/>
              <a:rect l="l" t="t" r="r" b="b"/>
              <a:pathLst>
                <a:path w="941704" h="320039">
                  <a:moveTo>
                    <a:pt x="0" y="0"/>
                  </a:moveTo>
                  <a:lnTo>
                    <a:pt x="941387" y="0"/>
                  </a:lnTo>
                  <a:lnTo>
                    <a:pt x="941387" y="319766"/>
                  </a:lnTo>
                  <a:lnTo>
                    <a:pt x="0" y="31976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B6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22900" y="4259551"/>
            <a:ext cx="75120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sz="1500" b="1" spc="-10" dirty="0">
                <a:latin typeface="Calibri"/>
                <a:cs typeface="Calibri"/>
              </a:rPr>
              <a:t>C</a:t>
            </a:r>
            <a:r>
              <a:rPr sz="1500" b="1" spc="-20" dirty="0">
                <a:latin typeface="Calibri"/>
                <a:cs typeface="Calibri"/>
              </a:rPr>
              <a:t>u</a:t>
            </a:r>
            <a:r>
              <a:rPr sz="1500" b="1" spc="-30" dirty="0">
                <a:latin typeface="Calibri"/>
                <a:cs typeface="Calibri"/>
              </a:rPr>
              <a:t>s</a:t>
            </a:r>
            <a:r>
              <a:rPr sz="1500" b="1" spc="-25" dirty="0">
                <a:latin typeface="Calibri"/>
                <a:cs typeface="Calibri"/>
              </a:rPr>
              <a:t>t</a:t>
            </a:r>
            <a:r>
              <a:rPr sz="1500" b="1" spc="-10" dirty="0">
                <a:latin typeface="Calibri"/>
                <a:cs typeface="Calibri"/>
              </a:rPr>
              <a:t>o</a:t>
            </a:r>
            <a:r>
              <a:rPr sz="1500" b="1" spc="-25" dirty="0">
                <a:latin typeface="Calibri"/>
                <a:cs typeface="Calibri"/>
              </a:rPr>
              <a:t>m</a:t>
            </a:r>
            <a:r>
              <a:rPr sz="1500" b="1" spc="-20" dirty="0">
                <a:latin typeface="Calibri"/>
                <a:cs typeface="Calibri"/>
              </a:rPr>
              <a:t>e</a:t>
            </a:r>
            <a:r>
              <a:rPr sz="1500" b="1" dirty="0">
                <a:latin typeface="Calibri"/>
                <a:cs typeface="Calibri"/>
              </a:rPr>
              <a:t>r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131719" y="3210848"/>
            <a:ext cx="3594735" cy="2202815"/>
            <a:chOff x="6131719" y="3210848"/>
            <a:chExt cx="3594735" cy="2202815"/>
          </a:xfrm>
        </p:grpSpPr>
        <p:sp>
          <p:nvSpPr>
            <p:cNvPr id="16" name="object 16"/>
            <p:cNvSpPr/>
            <p:nvPr/>
          </p:nvSpPr>
          <p:spPr>
            <a:xfrm>
              <a:off x="6169819" y="3345342"/>
              <a:ext cx="1297305" cy="1259205"/>
            </a:xfrm>
            <a:custGeom>
              <a:avLst/>
              <a:gdLst/>
              <a:ahLst/>
              <a:cxnLst/>
              <a:rect l="l" t="t" r="r" b="b"/>
              <a:pathLst>
                <a:path w="1297304" h="1259204">
                  <a:moveTo>
                    <a:pt x="0" y="1250245"/>
                  </a:moveTo>
                  <a:lnTo>
                    <a:pt x="53729" y="1253197"/>
                  </a:lnTo>
                  <a:lnTo>
                    <a:pt x="106959" y="1255886"/>
                  </a:lnTo>
                  <a:lnTo>
                    <a:pt x="158995" y="1257879"/>
                  </a:lnTo>
                  <a:lnTo>
                    <a:pt x="209142" y="1258743"/>
                  </a:lnTo>
                  <a:lnTo>
                    <a:pt x="256707" y="1258047"/>
                  </a:lnTo>
                  <a:lnTo>
                    <a:pt x="300995" y="1255358"/>
                  </a:lnTo>
                  <a:lnTo>
                    <a:pt x="341312" y="1250245"/>
                  </a:lnTo>
                  <a:lnTo>
                    <a:pt x="398760" y="1238150"/>
                  </a:lnTo>
                  <a:lnTo>
                    <a:pt x="443706" y="1221424"/>
                  </a:lnTo>
                  <a:lnTo>
                    <a:pt x="485080" y="1195434"/>
                  </a:lnTo>
                  <a:lnTo>
                    <a:pt x="531812" y="1155550"/>
                  </a:lnTo>
                  <a:lnTo>
                    <a:pt x="562812" y="1125161"/>
                  </a:lnTo>
                  <a:lnTo>
                    <a:pt x="595534" y="1089731"/>
                  </a:lnTo>
                  <a:lnTo>
                    <a:pt x="629367" y="1049932"/>
                  </a:lnTo>
                  <a:lnTo>
                    <a:pt x="663700" y="1006435"/>
                  </a:lnTo>
                  <a:lnTo>
                    <a:pt x="697921" y="959914"/>
                  </a:lnTo>
                  <a:lnTo>
                    <a:pt x="731421" y="911041"/>
                  </a:lnTo>
                  <a:lnTo>
                    <a:pt x="763587" y="860486"/>
                  </a:lnTo>
                  <a:lnTo>
                    <a:pt x="787805" y="818699"/>
                  </a:lnTo>
                  <a:lnTo>
                    <a:pt x="811748" y="773523"/>
                  </a:lnTo>
                  <a:lnTo>
                    <a:pt x="835378" y="725840"/>
                  </a:lnTo>
                  <a:lnTo>
                    <a:pt x="858654" y="676530"/>
                  </a:lnTo>
                  <a:lnTo>
                    <a:pt x="881539" y="626474"/>
                  </a:lnTo>
                  <a:lnTo>
                    <a:pt x="903993" y="576555"/>
                  </a:lnTo>
                  <a:lnTo>
                    <a:pt x="925976" y="527651"/>
                  </a:lnTo>
                  <a:lnTo>
                    <a:pt x="947450" y="480646"/>
                  </a:lnTo>
                  <a:lnTo>
                    <a:pt x="968375" y="436419"/>
                  </a:lnTo>
                  <a:lnTo>
                    <a:pt x="991031" y="388074"/>
                  </a:lnTo>
                  <a:lnTo>
                    <a:pt x="1012701" y="339408"/>
                  </a:lnTo>
                  <a:lnTo>
                    <a:pt x="1033589" y="291385"/>
                  </a:lnTo>
                  <a:lnTo>
                    <a:pt x="1053901" y="244971"/>
                  </a:lnTo>
                  <a:lnTo>
                    <a:pt x="1073841" y="201129"/>
                  </a:lnTo>
                  <a:lnTo>
                    <a:pt x="1093613" y="160826"/>
                  </a:lnTo>
                  <a:lnTo>
                    <a:pt x="1113423" y="125026"/>
                  </a:lnTo>
                  <a:lnTo>
                    <a:pt x="1173981" y="50756"/>
                  </a:lnTo>
                  <a:lnTo>
                    <a:pt x="1214636" y="24188"/>
                  </a:lnTo>
                  <a:lnTo>
                    <a:pt x="1255589" y="9199"/>
                  </a:lnTo>
                  <a:lnTo>
                    <a:pt x="1296988" y="0"/>
                  </a:lnTo>
                </a:path>
              </a:pathLst>
            </a:custGeom>
            <a:ln w="76200">
              <a:solidFill>
                <a:srgbClr val="96969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117557" y="3210848"/>
              <a:ext cx="942975" cy="548005"/>
            </a:xfrm>
            <a:custGeom>
              <a:avLst/>
              <a:gdLst/>
              <a:ahLst/>
              <a:cxnLst/>
              <a:rect l="l" t="t" r="r" b="b"/>
              <a:pathLst>
                <a:path w="942975" h="548004">
                  <a:moveTo>
                    <a:pt x="942975" y="0"/>
                  </a:moveTo>
                  <a:lnTo>
                    <a:pt x="0" y="0"/>
                  </a:lnTo>
                  <a:lnTo>
                    <a:pt x="0" y="547583"/>
                  </a:lnTo>
                  <a:lnTo>
                    <a:pt x="942975" y="547583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27183" y="4628216"/>
              <a:ext cx="1198846" cy="7854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117557" y="3210848"/>
            <a:ext cx="942975" cy="548005"/>
          </a:xfrm>
          <a:prstGeom prst="rect">
            <a:avLst/>
          </a:prstGeom>
          <a:ln w="9525">
            <a:solidFill>
              <a:srgbClr val="5B6973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05410" marR="85725" indent="-10160">
              <a:lnSpc>
                <a:spcPct val="100000"/>
              </a:lnSpc>
              <a:spcBef>
                <a:spcPts val="265"/>
              </a:spcBef>
            </a:pPr>
            <a:r>
              <a:rPr sz="1500" b="1" dirty="0">
                <a:latin typeface="Calibri"/>
                <a:cs typeface="Calibri"/>
              </a:rPr>
              <a:t>I</a:t>
            </a:r>
            <a:r>
              <a:rPr sz="1500" b="1" spc="-20" dirty="0">
                <a:latin typeface="Calibri"/>
                <a:cs typeface="Calibri"/>
              </a:rPr>
              <a:t>n</a:t>
            </a:r>
            <a:r>
              <a:rPr sz="1500" b="1" spc="-15" dirty="0">
                <a:latin typeface="Calibri"/>
                <a:cs typeface="Calibri"/>
              </a:rPr>
              <a:t>s</a:t>
            </a:r>
            <a:r>
              <a:rPr sz="1500" b="1" spc="-20" dirty="0">
                <a:latin typeface="Calibri"/>
                <a:cs typeface="Calibri"/>
              </a:rPr>
              <a:t>u</a:t>
            </a:r>
            <a:r>
              <a:rPr sz="1500" b="1" spc="-45" dirty="0">
                <a:latin typeface="Calibri"/>
                <a:cs typeface="Calibri"/>
              </a:rPr>
              <a:t>r</a:t>
            </a:r>
            <a:r>
              <a:rPr sz="1500" b="1" spc="-15" dirty="0">
                <a:latin typeface="Calibri"/>
                <a:cs typeface="Calibri"/>
              </a:rPr>
              <a:t>a</a:t>
            </a:r>
            <a:r>
              <a:rPr sz="1500" b="1" spc="-20" dirty="0">
                <a:latin typeface="Calibri"/>
                <a:cs typeface="Calibri"/>
              </a:rPr>
              <a:t>n</a:t>
            </a:r>
            <a:r>
              <a:rPr sz="1500" b="1" spc="-15" dirty="0">
                <a:latin typeface="Calibri"/>
                <a:cs typeface="Calibri"/>
              </a:rPr>
              <a:t>c</a:t>
            </a:r>
            <a:r>
              <a:rPr sz="1500" b="1" dirty="0">
                <a:latin typeface="Calibri"/>
                <a:cs typeface="Calibri"/>
              </a:rPr>
              <a:t>e  </a:t>
            </a:r>
            <a:r>
              <a:rPr sz="1500" b="1" spc="-10" dirty="0">
                <a:latin typeface="Calibri"/>
                <a:cs typeface="Calibri"/>
              </a:rPr>
              <a:t>Co</a:t>
            </a:r>
            <a:r>
              <a:rPr sz="1500" b="1" spc="-25" dirty="0">
                <a:latin typeface="Calibri"/>
                <a:cs typeface="Calibri"/>
              </a:rPr>
              <a:t>m</a:t>
            </a:r>
            <a:r>
              <a:rPr sz="1500" b="1" spc="-20" dirty="0">
                <a:latin typeface="Calibri"/>
                <a:cs typeface="Calibri"/>
              </a:rPr>
              <a:t>pa</a:t>
            </a:r>
            <a:r>
              <a:rPr sz="1500" b="1" spc="-45" dirty="0">
                <a:latin typeface="Calibri"/>
                <a:cs typeface="Calibri"/>
              </a:rPr>
              <a:t>n</a:t>
            </a:r>
            <a:r>
              <a:rPr sz="1500" b="1" dirty="0">
                <a:latin typeface="Calibri"/>
                <a:cs typeface="Calibri"/>
              </a:rPr>
              <a:t>y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26782" y="3791700"/>
            <a:ext cx="1684655" cy="1216025"/>
            <a:chOff x="4726782" y="3791700"/>
            <a:chExt cx="1684655" cy="1216025"/>
          </a:xfrm>
        </p:grpSpPr>
        <p:sp>
          <p:nvSpPr>
            <p:cNvPr id="21" name="object 21"/>
            <p:cNvSpPr/>
            <p:nvPr/>
          </p:nvSpPr>
          <p:spPr>
            <a:xfrm>
              <a:off x="4764882" y="3829800"/>
              <a:ext cx="1390650" cy="735965"/>
            </a:xfrm>
            <a:custGeom>
              <a:avLst/>
              <a:gdLst/>
              <a:ahLst/>
              <a:cxnLst/>
              <a:rect l="l" t="t" r="r" b="b"/>
              <a:pathLst>
                <a:path w="1390650" h="735964">
                  <a:moveTo>
                    <a:pt x="0" y="4066"/>
                  </a:moveTo>
                  <a:lnTo>
                    <a:pt x="51326" y="1916"/>
                  </a:lnTo>
                  <a:lnTo>
                    <a:pt x="102405" y="387"/>
                  </a:lnTo>
                  <a:lnTo>
                    <a:pt x="152870" y="0"/>
                  </a:lnTo>
                  <a:lnTo>
                    <a:pt x="202355" y="1272"/>
                  </a:lnTo>
                  <a:lnTo>
                    <a:pt x="250494" y="4725"/>
                  </a:lnTo>
                  <a:lnTo>
                    <a:pt x="296921" y="10877"/>
                  </a:lnTo>
                  <a:lnTo>
                    <a:pt x="341271" y="20248"/>
                  </a:lnTo>
                  <a:lnTo>
                    <a:pt x="383177" y="33358"/>
                  </a:lnTo>
                  <a:lnTo>
                    <a:pt x="422275" y="50727"/>
                  </a:lnTo>
                  <a:lnTo>
                    <a:pt x="462368" y="76880"/>
                  </a:lnTo>
                  <a:lnTo>
                    <a:pt x="498648" y="109933"/>
                  </a:lnTo>
                  <a:lnTo>
                    <a:pt x="531914" y="148164"/>
                  </a:lnTo>
                  <a:lnTo>
                    <a:pt x="562967" y="189853"/>
                  </a:lnTo>
                  <a:lnTo>
                    <a:pt x="592605" y="233279"/>
                  </a:lnTo>
                  <a:lnTo>
                    <a:pt x="621630" y="276721"/>
                  </a:lnTo>
                  <a:lnTo>
                    <a:pt x="650840" y="318458"/>
                  </a:lnTo>
                  <a:lnTo>
                    <a:pt x="681037" y="356769"/>
                  </a:lnTo>
                  <a:lnTo>
                    <a:pt x="716291" y="398973"/>
                  </a:lnTo>
                  <a:lnTo>
                    <a:pt x="751183" y="442330"/>
                  </a:lnTo>
                  <a:lnTo>
                    <a:pt x="785548" y="485470"/>
                  </a:lnTo>
                  <a:lnTo>
                    <a:pt x="819219" y="527025"/>
                  </a:lnTo>
                  <a:lnTo>
                    <a:pt x="852029" y="565628"/>
                  </a:lnTo>
                  <a:lnTo>
                    <a:pt x="883811" y="599910"/>
                  </a:lnTo>
                  <a:lnTo>
                    <a:pt x="914400" y="628502"/>
                  </a:lnTo>
                  <a:lnTo>
                    <a:pt x="962471" y="663755"/>
                  </a:lnTo>
                  <a:lnTo>
                    <a:pt x="1006078" y="685113"/>
                  </a:lnTo>
                  <a:lnTo>
                    <a:pt x="1051470" y="698751"/>
                  </a:lnTo>
                  <a:lnTo>
                    <a:pt x="1104900" y="710845"/>
                  </a:lnTo>
                  <a:lnTo>
                    <a:pt x="1146461" y="718584"/>
                  </a:lnTo>
                  <a:lnTo>
                    <a:pt x="1191330" y="724264"/>
                  </a:lnTo>
                  <a:lnTo>
                    <a:pt x="1238845" y="728343"/>
                  </a:lnTo>
                  <a:lnTo>
                    <a:pt x="1288344" y="731279"/>
                  </a:lnTo>
                  <a:lnTo>
                    <a:pt x="1339166" y="733528"/>
                  </a:lnTo>
                  <a:lnTo>
                    <a:pt x="1390650" y="735548"/>
                  </a:lnTo>
                </a:path>
              </a:pathLst>
            </a:custGeom>
            <a:ln w="76200">
              <a:solidFill>
                <a:srgbClr val="96969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811046" y="4459674"/>
              <a:ext cx="600075" cy="548005"/>
            </a:xfrm>
            <a:custGeom>
              <a:avLst/>
              <a:gdLst/>
              <a:ahLst/>
              <a:cxnLst/>
              <a:rect l="l" t="t" r="r" b="b"/>
              <a:pathLst>
                <a:path w="600075" h="548004">
                  <a:moveTo>
                    <a:pt x="600075" y="0"/>
                  </a:moveTo>
                  <a:lnTo>
                    <a:pt x="0" y="0"/>
                  </a:lnTo>
                  <a:lnTo>
                    <a:pt x="0" y="547583"/>
                  </a:lnTo>
                  <a:lnTo>
                    <a:pt x="600075" y="547583"/>
                  </a:lnTo>
                  <a:lnTo>
                    <a:pt x="600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403283" y="974959"/>
            <a:ext cx="4446905" cy="2160905"/>
            <a:chOff x="5403283" y="974959"/>
            <a:chExt cx="4446905" cy="216090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4290" y="2265273"/>
              <a:ext cx="885767" cy="87009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403283" y="974959"/>
              <a:ext cx="4446905" cy="1323975"/>
            </a:xfrm>
            <a:custGeom>
              <a:avLst/>
              <a:gdLst/>
              <a:ahLst/>
              <a:cxnLst/>
              <a:rect l="l" t="t" r="r" b="b"/>
              <a:pathLst>
                <a:path w="4446905" h="1323975">
                  <a:moveTo>
                    <a:pt x="4446813" y="0"/>
                  </a:moveTo>
                  <a:lnTo>
                    <a:pt x="0" y="0"/>
                  </a:lnTo>
                  <a:lnTo>
                    <a:pt x="0" y="1323439"/>
                  </a:lnTo>
                  <a:lnTo>
                    <a:pt x="4446813" y="1323439"/>
                  </a:lnTo>
                  <a:lnTo>
                    <a:pt x="4446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11046" y="4459674"/>
            <a:ext cx="600075" cy="548005"/>
          </a:xfrm>
          <a:prstGeom prst="rect">
            <a:avLst/>
          </a:prstGeom>
          <a:ln w="9525">
            <a:solidFill>
              <a:srgbClr val="5B6973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3980" marR="83820" indent="8255">
              <a:lnSpc>
                <a:spcPct val="100000"/>
              </a:lnSpc>
              <a:spcBef>
                <a:spcPts val="245"/>
              </a:spcBef>
            </a:pPr>
            <a:r>
              <a:rPr sz="1500" b="1" spc="-40" dirty="0">
                <a:latin typeface="Calibri"/>
                <a:cs typeface="Calibri"/>
              </a:rPr>
              <a:t>P</a:t>
            </a:r>
            <a:r>
              <a:rPr sz="1500" b="1" spc="-20" dirty="0">
                <a:latin typeface="Calibri"/>
                <a:cs typeface="Calibri"/>
              </a:rPr>
              <a:t>a</a:t>
            </a:r>
            <a:r>
              <a:rPr sz="1500" b="1" spc="-10" dirty="0">
                <a:latin typeface="Calibri"/>
                <a:cs typeface="Calibri"/>
              </a:rPr>
              <a:t>rt</a:t>
            </a:r>
            <a:r>
              <a:rPr sz="1500" b="1" dirty="0">
                <a:latin typeface="Calibri"/>
                <a:cs typeface="Calibri"/>
              </a:rPr>
              <a:t>s  </a:t>
            </a:r>
            <a:r>
              <a:rPr sz="1500" b="1" spc="-10" dirty="0">
                <a:latin typeface="Calibri"/>
                <a:cs typeface="Calibri"/>
              </a:rPr>
              <a:t>S</a:t>
            </a:r>
            <a:r>
              <a:rPr sz="1500" b="1" spc="-25" dirty="0">
                <a:latin typeface="Calibri"/>
                <a:cs typeface="Calibri"/>
              </a:rPr>
              <a:t>t</a:t>
            </a:r>
            <a:r>
              <a:rPr sz="1500" b="1" spc="-10" dirty="0">
                <a:latin typeface="Calibri"/>
                <a:cs typeface="Calibri"/>
              </a:rPr>
              <a:t>o</a:t>
            </a:r>
            <a:r>
              <a:rPr sz="1500" b="1" spc="-30" dirty="0">
                <a:latin typeface="Calibri"/>
                <a:cs typeface="Calibri"/>
              </a:rPr>
              <a:t>r</a:t>
            </a:r>
            <a:r>
              <a:rPr sz="1500" b="1" dirty="0">
                <a:latin typeface="Calibri"/>
                <a:cs typeface="Calibri"/>
              </a:rPr>
              <a:t>e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761457" y="3562544"/>
            <a:ext cx="2218055" cy="1866264"/>
            <a:chOff x="2761457" y="3562544"/>
            <a:chExt cx="2218055" cy="1866264"/>
          </a:xfrm>
        </p:grpSpPr>
        <p:sp>
          <p:nvSpPr>
            <p:cNvPr id="28" name="object 28"/>
            <p:cNvSpPr/>
            <p:nvPr/>
          </p:nvSpPr>
          <p:spPr>
            <a:xfrm>
              <a:off x="3821907" y="3728452"/>
              <a:ext cx="1119505" cy="1146175"/>
            </a:xfrm>
            <a:custGeom>
              <a:avLst/>
              <a:gdLst/>
              <a:ahLst/>
              <a:cxnLst/>
              <a:rect l="l" t="t" r="r" b="b"/>
              <a:pathLst>
                <a:path w="1119504" h="1146175">
                  <a:moveTo>
                    <a:pt x="0" y="1145767"/>
                  </a:moveTo>
                  <a:lnTo>
                    <a:pt x="51257" y="1135650"/>
                  </a:lnTo>
                  <a:lnTo>
                    <a:pt x="102083" y="1125216"/>
                  </a:lnTo>
                  <a:lnTo>
                    <a:pt x="152047" y="1114151"/>
                  </a:lnTo>
                  <a:lnTo>
                    <a:pt x="200717" y="1102136"/>
                  </a:lnTo>
                  <a:lnTo>
                    <a:pt x="247663" y="1088857"/>
                  </a:lnTo>
                  <a:lnTo>
                    <a:pt x="292452" y="1073996"/>
                  </a:lnTo>
                  <a:lnTo>
                    <a:pt x="334655" y="1057238"/>
                  </a:lnTo>
                  <a:lnTo>
                    <a:pt x="373840" y="1038265"/>
                  </a:lnTo>
                  <a:lnTo>
                    <a:pt x="409575" y="1016763"/>
                  </a:lnTo>
                  <a:lnTo>
                    <a:pt x="449827" y="985542"/>
                  </a:lnTo>
                  <a:lnTo>
                    <a:pt x="484331" y="950840"/>
                  </a:lnTo>
                  <a:lnTo>
                    <a:pt x="514336" y="912873"/>
                  </a:lnTo>
                  <a:lnTo>
                    <a:pt x="541092" y="871858"/>
                  </a:lnTo>
                  <a:lnTo>
                    <a:pt x="565849" y="828009"/>
                  </a:lnTo>
                  <a:lnTo>
                    <a:pt x="589855" y="781544"/>
                  </a:lnTo>
                  <a:lnTo>
                    <a:pt x="614362" y="732678"/>
                  </a:lnTo>
                  <a:lnTo>
                    <a:pt x="633436" y="691539"/>
                  </a:lnTo>
                  <a:lnTo>
                    <a:pt x="651596" y="646626"/>
                  </a:lnTo>
                  <a:lnTo>
                    <a:pt x="668984" y="599049"/>
                  </a:lnTo>
                  <a:lnTo>
                    <a:pt x="685745" y="549912"/>
                  </a:lnTo>
                  <a:lnTo>
                    <a:pt x="702023" y="500323"/>
                  </a:lnTo>
                  <a:lnTo>
                    <a:pt x="717961" y="451390"/>
                  </a:lnTo>
                  <a:lnTo>
                    <a:pt x="733704" y="404219"/>
                  </a:lnTo>
                  <a:lnTo>
                    <a:pt x="749393" y="359916"/>
                  </a:lnTo>
                  <a:lnTo>
                    <a:pt x="765175" y="319590"/>
                  </a:lnTo>
                  <a:lnTo>
                    <a:pt x="787745" y="263729"/>
                  </a:lnTo>
                  <a:lnTo>
                    <a:pt x="808684" y="210765"/>
                  </a:lnTo>
                  <a:lnTo>
                    <a:pt x="829270" y="161765"/>
                  </a:lnTo>
                  <a:lnTo>
                    <a:pt x="850782" y="117798"/>
                  </a:lnTo>
                  <a:lnTo>
                    <a:pt x="874499" y="79931"/>
                  </a:lnTo>
                  <a:lnTo>
                    <a:pt x="901700" y="49230"/>
                  </a:lnTo>
                  <a:lnTo>
                    <a:pt x="939254" y="23418"/>
                  </a:lnTo>
                  <a:lnTo>
                    <a:pt x="980770" y="8409"/>
                  </a:lnTo>
                  <a:lnTo>
                    <a:pt x="1025258" y="1504"/>
                  </a:lnTo>
                  <a:lnTo>
                    <a:pt x="1071728" y="0"/>
                  </a:lnTo>
                  <a:lnTo>
                    <a:pt x="1119188" y="1196"/>
                  </a:lnTo>
                </a:path>
              </a:pathLst>
            </a:custGeom>
            <a:ln w="76200">
              <a:solidFill>
                <a:srgbClr val="96969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799557" y="3600644"/>
              <a:ext cx="1078230" cy="1250950"/>
            </a:xfrm>
            <a:custGeom>
              <a:avLst/>
              <a:gdLst/>
              <a:ahLst/>
              <a:cxnLst/>
              <a:rect l="l" t="t" r="r" b="b"/>
              <a:pathLst>
                <a:path w="1078229" h="1250950">
                  <a:moveTo>
                    <a:pt x="0" y="0"/>
                  </a:moveTo>
                  <a:lnTo>
                    <a:pt x="67267" y="8580"/>
                  </a:lnTo>
                  <a:lnTo>
                    <a:pt x="138088" y="29405"/>
                  </a:lnTo>
                  <a:lnTo>
                    <a:pt x="175942" y="48108"/>
                  </a:lnTo>
                  <a:lnTo>
                    <a:pt x="216017" y="74312"/>
                  </a:lnTo>
                  <a:lnTo>
                    <a:pt x="258758" y="109495"/>
                  </a:lnTo>
                  <a:lnTo>
                    <a:pt x="304608" y="155138"/>
                  </a:lnTo>
                  <a:lnTo>
                    <a:pt x="354012" y="212719"/>
                  </a:lnTo>
                  <a:lnTo>
                    <a:pt x="399348" y="274180"/>
                  </a:lnTo>
                  <a:lnTo>
                    <a:pt x="424249" y="311027"/>
                  </a:lnTo>
                  <a:lnTo>
                    <a:pt x="450395" y="351348"/>
                  </a:lnTo>
                  <a:lnTo>
                    <a:pt x="477606" y="394691"/>
                  </a:lnTo>
                  <a:lnTo>
                    <a:pt x="505700" y="440605"/>
                  </a:lnTo>
                  <a:lnTo>
                    <a:pt x="534495" y="488635"/>
                  </a:lnTo>
                  <a:lnTo>
                    <a:pt x="563810" y="538331"/>
                  </a:lnTo>
                  <a:lnTo>
                    <a:pt x="593463" y="589239"/>
                  </a:lnTo>
                  <a:lnTo>
                    <a:pt x="623273" y="640907"/>
                  </a:lnTo>
                  <a:lnTo>
                    <a:pt x="653058" y="692883"/>
                  </a:lnTo>
                  <a:lnTo>
                    <a:pt x="682636" y="744715"/>
                  </a:lnTo>
                  <a:lnTo>
                    <a:pt x="711825" y="795949"/>
                  </a:lnTo>
                  <a:lnTo>
                    <a:pt x="740445" y="846134"/>
                  </a:lnTo>
                  <a:lnTo>
                    <a:pt x="768314" y="894817"/>
                  </a:lnTo>
                  <a:lnTo>
                    <a:pt x="795249" y="941547"/>
                  </a:lnTo>
                  <a:lnTo>
                    <a:pt x="821070" y="985869"/>
                  </a:lnTo>
                  <a:lnTo>
                    <a:pt x="845595" y="1027333"/>
                  </a:lnTo>
                  <a:lnTo>
                    <a:pt x="868642" y="1065485"/>
                  </a:lnTo>
                  <a:lnTo>
                    <a:pt x="890029" y="1099873"/>
                  </a:lnTo>
                  <a:lnTo>
                    <a:pt x="927100" y="1155550"/>
                  </a:lnTo>
                  <a:lnTo>
                    <a:pt x="972027" y="1212005"/>
                  </a:lnTo>
                  <a:lnTo>
                    <a:pt x="1005041" y="1241357"/>
                  </a:lnTo>
                  <a:lnTo>
                    <a:pt x="1028612" y="1250616"/>
                  </a:lnTo>
                  <a:lnTo>
                    <a:pt x="1045214" y="1246791"/>
                  </a:lnTo>
                  <a:lnTo>
                    <a:pt x="1057317" y="1236892"/>
                  </a:lnTo>
                  <a:lnTo>
                    <a:pt x="1067393" y="1227930"/>
                  </a:lnTo>
                  <a:lnTo>
                    <a:pt x="1077913" y="1226914"/>
                  </a:lnTo>
                </a:path>
              </a:pathLst>
            </a:custGeom>
            <a:ln w="76200">
              <a:solidFill>
                <a:srgbClr val="96969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10757" y="4654637"/>
              <a:ext cx="860425" cy="774065"/>
            </a:xfrm>
            <a:custGeom>
              <a:avLst/>
              <a:gdLst/>
              <a:ahLst/>
              <a:cxnLst/>
              <a:rect l="l" t="t" r="r" b="b"/>
              <a:pathLst>
                <a:path w="860425" h="774064">
                  <a:moveTo>
                    <a:pt x="860425" y="0"/>
                  </a:moveTo>
                  <a:lnTo>
                    <a:pt x="0" y="0"/>
                  </a:lnTo>
                  <a:lnTo>
                    <a:pt x="0" y="774025"/>
                  </a:lnTo>
                  <a:lnTo>
                    <a:pt x="860425" y="774025"/>
                  </a:lnTo>
                  <a:lnTo>
                    <a:pt x="860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510757" y="4654637"/>
            <a:ext cx="860425" cy="774065"/>
          </a:xfrm>
          <a:prstGeom prst="rect">
            <a:avLst/>
          </a:prstGeom>
          <a:ln w="9525">
            <a:solidFill>
              <a:srgbClr val="5B6973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5250" marR="85725" indent="55244" algn="just">
              <a:lnSpc>
                <a:spcPct val="97300"/>
              </a:lnSpc>
              <a:spcBef>
                <a:spcPts val="295"/>
              </a:spcBef>
            </a:pPr>
            <a:r>
              <a:rPr sz="1500" b="1" spc="-10" dirty="0">
                <a:latin typeface="Calibri"/>
                <a:cs typeface="Calibri"/>
              </a:rPr>
              <a:t>Service </a:t>
            </a:r>
            <a:r>
              <a:rPr sz="1500" b="1" spc="-5" dirty="0">
                <a:latin typeface="Calibri"/>
                <a:cs typeface="Calibri"/>
              </a:rPr>
              <a:t> </a:t>
            </a:r>
            <a:r>
              <a:rPr sz="1500" b="1" spc="-25" dirty="0">
                <a:latin typeface="Calibri"/>
                <a:cs typeface="Calibri"/>
              </a:rPr>
              <a:t>D</a:t>
            </a:r>
            <a:r>
              <a:rPr sz="1500" b="1" spc="-10" dirty="0">
                <a:latin typeface="Calibri"/>
                <a:cs typeface="Calibri"/>
              </a:rPr>
              <a:t>i</a:t>
            </a:r>
            <a:r>
              <a:rPr sz="1500" b="1" spc="-15" dirty="0">
                <a:latin typeface="Calibri"/>
                <a:cs typeface="Calibri"/>
              </a:rPr>
              <a:t>s</a:t>
            </a:r>
            <a:r>
              <a:rPr sz="1500" b="1" spc="-20" dirty="0">
                <a:latin typeface="Calibri"/>
                <a:cs typeface="Calibri"/>
              </a:rPr>
              <a:t>p</a:t>
            </a:r>
            <a:r>
              <a:rPr sz="1500" b="1" spc="-30" dirty="0">
                <a:latin typeface="Calibri"/>
                <a:cs typeface="Calibri"/>
              </a:rPr>
              <a:t>at</a:t>
            </a:r>
            <a:r>
              <a:rPr sz="1500" b="1" spc="-15" dirty="0">
                <a:latin typeface="Calibri"/>
                <a:cs typeface="Calibri"/>
              </a:rPr>
              <a:t>c</a:t>
            </a:r>
            <a:r>
              <a:rPr sz="1500" b="1" dirty="0">
                <a:latin typeface="Calibri"/>
                <a:cs typeface="Calibri"/>
              </a:rPr>
              <a:t>h  </a:t>
            </a:r>
            <a:r>
              <a:rPr sz="1500" b="1" spc="-20" dirty="0">
                <a:latin typeface="Calibri"/>
                <a:cs typeface="Calibri"/>
              </a:rPr>
              <a:t>Centre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87057" y="3603390"/>
            <a:ext cx="1003300" cy="320040"/>
          </a:xfrm>
          <a:custGeom>
            <a:avLst/>
            <a:gdLst/>
            <a:ahLst/>
            <a:cxnLst/>
            <a:rect l="l" t="t" r="r" b="b"/>
            <a:pathLst>
              <a:path w="1003300" h="320039">
                <a:moveTo>
                  <a:pt x="1003300" y="0"/>
                </a:moveTo>
                <a:lnTo>
                  <a:pt x="0" y="0"/>
                </a:lnTo>
                <a:lnTo>
                  <a:pt x="0" y="319765"/>
                </a:lnTo>
                <a:lnTo>
                  <a:pt x="1003300" y="319765"/>
                </a:lnTo>
                <a:lnTo>
                  <a:pt x="1003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4387057" y="3603390"/>
            <a:ext cx="1003300" cy="320040"/>
          </a:xfrm>
          <a:prstGeom prst="rect">
            <a:avLst/>
          </a:prstGeom>
          <a:ln w="9525">
            <a:solidFill>
              <a:srgbClr val="5B6973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270"/>
              </a:spcBef>
            </a:pPr>
            <a:r>
              <a:rPr sz="1500" b="1" spc="-30" dirty="0">
                <a:latin typeface="Calibri"/>
                <a:cs typeface="Calibri"/>
              </a:rPr>
              <a:t>Technician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19332" y="2568610"/>
            <a:ext cx="5045075" cy="1977389"/>
            <a:chOff x="4519332" y="2568610"/>
            <a:chExt cx="5045075" cy="1977389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9332" y="2568610"/>
              <a:ext cx="799588" cy="98949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617743" y="4221238"/>
              <a:ext cx="941705" cy="320040"/>
            </a:xfrm>
            <a:custGeom>
              <a:avLst/>
              <a:gdLst/>
              <a:ahLst/>
              <a:cxnLst/>
              <a:rect l="l" t="t" r="r" b="b"/>
              <a:pathLst>
                <a:path w="941704" h="320039">
                  <a:moveTo>
                    <a:pt x="941387" y="0"/>
                  </a:moveTo>
                  <a:lnTo>
                    <a:pt x="0" y="0"/>
                  </a:lnTo>
                  <a:lnTo>
                    <a:pt x="0" y="319765"/>
                  </a:lnTo>
                  <a:lnTo>
                    <a:pt x="941387" y="319765"/>
                  </a:lnTo>
                  <a:lnTo>
                    <a:pt x="941387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8617743" y="4221238"/>
              <a:ext cx="941705" cy="320040"/>
            </a:xfrm>
            <a:custGeom>
              <a:avLst/>
              <a:gdLst/>
              <a:ahLst/>
              <a:cxnLst/>
              <a:rect l="l" t="t" r="r" b="b"/>
              <a:pathLst>
                <a:path w="941704" h="320039">
                  <a:moveTo>
                    <a:pt x="0" y="0"/>
                  </a:moveTo>
                  <a:lnTo>
                    <a:pt x="941388" y="0"/>
                  </a:lnTo>
                  <a:lnTo>
                    <a:pt x="941388" y="319766"/>
                  </a:lnTo>
                  <a:lnTo>
                    <a:pt x="0" y="31976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B6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632031" y="4240783"/>
            <a:ext cx="9226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100"/>
              </a:spcBef>
            </a:pPr>
            <a:r>
              <a:rPr sz="1500" b="1" spc="-20" dirty="0">
                <a:latin typeface="Calibri"/>
                <a:cs typeface="Calibri"/>
              </a:rPr>
              <a:t>Customer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613697" y="3459565"/>
            <a:ext cx="8118475" cy="2109470"/>
            <a:chOff x="1613697" y="3459565"/>
            <a:chExt cx="8118475" cy="2109470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9468" y="4638444"/>
              <a:ext cx="1282700" cy="93047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651797" y="3598176"/>
              <a:ext cx="901700" cy="672465"/>
            </a:xfrm>
            <a:custGeom>
              <a:avLst/>
              <a:gdLst/>
              <a:ahLst/>
              <a:cxnLst/>
              <a:rect l="l" t="t" r="r" b="b"/>
              <a:pathLst>
                <a:path w="901700" h="672464">
                  <a:moveTo>
                    <a:pt x="0" y="672469"/>
                  </a:moveTo>
                  <a:lnTo>
                    <a:pt x="21512" y="649001"/>
                  </a:lnTo>
                  <a:lnTo>
                    <a:pt x="49336" y="618101"/>
                  </a:lnTo>
                  <a:lnTo>
                    <a:pt x="82373" y="581383"/>
                  </a:lnTo>
                  <a:lnTo>
                    <a:pt x="119526" y="540464"/>
                  </a:lnTo>
                  <a:lnTo>
                    <a:pt x="159697" y="496958"/>
                  </a:lnTo>
                  <a:lnTo>
                    <a:pt x="201789" y="452481"/>
                  </a:lnTo>
                  <a:lnTo>
                    <a:pt x="244703" y="408647"/>
                  </a:lnTo>
                  <a:lnTo>
                    <a:pt x="287344" y="367073"/>
                  </a:lnTo>
                  <a:lnTo>
                    <a:pt x="328612" y="329372"/>
                  </a:lnTo>
                  <a:lnTo>
                    <a:pt x="366427" y="296952"/>
                  </a:lnTo>
                  <a:lnTo>
                    <a:pt x="406908" y="263520"/>
                  </a:lnTo>
                  <a:lnTo>
                    <a:pt x="449199" y="229708"/>
                  </a:lnTo>
                  <a:lnTo>
                    <a:pt x="492443" y="196152"/>
                  </a:lnTo>
                  <a:lnTo>
                    <a:pt x="535781" y="163485"/>
                  </a:lnTo>
                  <a:lnTo>
                    <a:pt x="578358" y="132342"/>
                  </a:lnTo>
                  <a:lnTo>
                    <a:pt x="619316" y="103355"/>
                  </a:lnTo>
                  <a:lnTo>
                    <a:pt x="657797" y="77161"/>
                  </a:lnTo>
                  <a:lnTo>
                    <a:pt x="692944" y="54391"/>
                  </a:lnTo>
                  <a:lnTo>
                    <a:pt x="786731" y="8105"/>
                  </a:lnTo>
                  <a:lnTo>
                    <a:pt x="834827" y="343"/>
                  </a:lnTo>
                  <a:lnTo>
                    <a:pt x="871910" y="1329"/>
                  </a:lnTo>
                  <a:lnTo>
                    <a:pt x="901701" y="0"/>
                  </a:lnTo>
                </a:path>
              </a:pathLst>
            </a:custGeom>
            <a:ln w="76200">
              <a:solidFill>
                <a:srgbClr val="96969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153447" y="3459565"/>
              <a:ext cx="1035050" cy="320040"/>
            </a:xfrm>
            <a:custGeom>
              <a:avLst/>
              <a:gdLst/>
              <a:ahLst/>
              <a:cxnLst/>
              <a:rect l="l" t="t" r="r" b="b"/>
              <a:pathLst>
                <a:path w="1035050" h="320039">
                  <a:moveTo>
                    <a:pt x="1035050" y="0"/>
                  </a:moveTo>
                  <a:lnTo>
                    <a:pt x="0" y="0"/>
                  </a:lnTo>
                  <a:lnTo>
                    <a:pt x="0" y="319765"/>
                  </a:lnTo>
                  <a:lnTo>
                    <a:pt x="1035050" y="319765"/>
                  </a:lnTo>
                  <a:lnTo>
                    <a:pt x="1035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153447" y="3459565"/>
            <a:ext cx="1035050" cy="320040"/>
          </a:xfrm>
          <a:prstGeom prst="rect">
            <a:avLst/>
          </a:prstGeom>
          <a:ln w="9525">
            <a:solidFill>
              <a:srgbClr val="5B6973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250"/>
              </a:spcBef>
            </a:pPr>
            <a:r>
              <a:rPr sz="1500" b="1" spc="-10" dirty="0">
                <a:latin typeface="Calibri"/>
                <a:cs typeface="Calibri"/>
              </a:rPr>
              <a:t>Call</a:t>
            </a:r>
            <a:r>
              <a:rPr sz="1500" b="1" spc="-40" dirty="0">
                <a:latin typeface="Calibri"/>
                <a:cs typeface="Calibri"/>
              </a:rPr>
              <a:t> </a:t>
            </a:r>
            <a:r>
              <a:rPr sz="1500" b="1" spc="-20" dirty="0">
                <a:latin typeface="Calibri"/>
                <a:cs typeface="Calibri"/>
              </a:rPr>
              <a:t>Centre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50146" y="4271388"/>
            <a:ext cx="941705" cy="320040"/>
          </a:xfrm>
          <a:prstGeom prst="rect">
            <a:avLst/>
          </a:prstGeom>
          <a:solidFill>
            <a:srgbClr val="FFCCCC"/>
          </a:solidFill>
          <a:ln w="9525">
            <a:solidFill>
              <a:srgbClr val="5B6973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65"/>
              </a:spcBef>
            </a:pPr>
            <a:r>
              <a:rPr sz="1500" b="1" spc="-20" dirty="0">
                <a:latin typeface="Calibri"/>
                <a:cs typeface="Calibri"/>
              </a:rPr>
              <a:t>Customer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062" y="4683413"/>
            <a:ext cx="1198845" cy="785449"/>
          </a:xfrm>
          <a:prstGeom prst="rect">
            <a:avLst/>
          </a:prstGeom>
        </p:spPr>
      </p:pic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1464652" y="330707"/>
            <a:ext cx="6384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“My</a:t>
            </a:r>
            <a:r>
              <a:rPr sz="3200" spc="-10" dirty="0"/>
              <a:t> </a:t>
            </a:r>
            <a:r>
              <a:rPr sz="3200" spc="-5" dirty="0"/>
              <a:t>washing </a:t>
            </a:r>
            <a:r>
              <a:rPr sz="3200" dirty="0"/>
              <a:t>machine</a:t>
            </a:r>
            <a:r>
              <a:rPr sz="3200" spc="-10" dirty="0"/>
              <a:t> </a:t>
            </a:r>
            <a:r>
              <a:rPr sz="3200" spc="-5" dirty="0"/>
              <a:t>doesn’t </a:t>
            </a:r>
            <a:r>
              <a:rPr sz="3200" spc="-10" dirty="0"/>
              <a:t>work…”</a:t>
            </a:r>
            <a:endParaRPr sz="3200" dirty="0"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7" name="object 47"/>
          <p:cNvSpPr txBox="1"/>
          <p:nvPr/>
        </p:nvSpPr>
        <p:spPr>
          <a:xfrm>
            <a:off x="281216" y="1015973"/>
            <a:ext cx="5250972" cy="1250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Negative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outcomes </a:t>
            </a:r>
            <a:r>
              <a:rPr sz="2000" spc="-5" dirty="0">
                <a:solidFill>
                  <a:srgbClr val="262626"/>
                </a:solidFill>
                <a:latin typeface="Calibri"/>
                <a:cs typeface="Calibri"/>
              </a:rPr>
              <a:t>(value-reducing):</a:t>
            </a:r>
            <a:endParaRPr sz="2000" dirty="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buFont typeface="Arial MT"/>
              <a:buChar char="•"/>
              <a:tabLst>
                <a:tab pos="192405" algn="l"/>
              </a:tabLst>
            </a:pPr>
            <a:r>
              <a:rPr sz="2000" spc="-15" dirty="0">
                <a:solidFill>
                  <a:srgbClr val="262626"/>
                </a:solidFill>
                <a:latin typeface="Calibri"/>
                <a:cs typeface="Calibri"/>
              </a:rPr>
              <a:t>Fault</a:t>
            </a:r>
            <a:r>
              <a:rPr sz="2000" spc="-5" dirty="0">
                <a:solidFill>
                  <a:srgbClr val="262626"/>
                </a:solidFill>
                <a:latin typeface="Calibri"/>
                <a:cs typeface="Calibri"/>
              </a:rPr>
              <a:t> not 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repaired </a:t>
            </a:r>
            <a:r>
              <a:rPr sz="20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62626"/>
                </a:solidFill>
                <a:latin typeface="Calibri"/>
                <a:cs typeface="Calibri"/>
              </a:rPr>
              <a:t>a timely</a:t>
            </a:r>
            <a:r>
              <a:rPr sz="20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62626"/>
                </a:solidFill>
                <a:latin typeface="Calibri"/>
                <a:cs typeface="Calibri"/>
              </a:rPr>
              <a:t>manner</a:t>
            </a:r>
            <a:endParaRPr sz="2000" dirty="0">
              <a:latin typeface="Calibri"/>
              <a:cs typeface="Calibri"/>
            </a:endParaRPr>
          </a:p>
          <a:p>
            <a:pPr marL="192405" marR="452120" indent="-179705">
              <a:lnSpc>
                <a:spcPct val="100000"/>
              </a:lnSpc>
              <a:buFont typeface="Arial MT"/>
              <a:buChar char="•"/>
              <a:tabLst>
                <a:tab pos="192405" algn="l"/>
              </a:tabLst>
            </a:pPr>
            <a:r>
              <a:rPr sz="2000" spc="-15" dirty="0">
                <a:solidFill>
                  <a:srgbClr val="262626"/>
                </a:solidFill>
                <a:latin typeface="Calibri"/>
                <a:cs typeface="Calibri"/>
              </a:rPr>
              <a:t>Fault</a:t>
            </a:r>
            <a:r>
              <a:rPr sz="20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repaired</a:t>
            </a:r>
            <a:r>
              <a:rPr sz="2000" spc="-5" dirty="0">
                <a:solidFill>
                  <a:srgbClr val="262626"/>
                </a:solidFill>
                <a:latin typeface="Calibri"/>
                <a:cs typeface="Calibri"/>
              </a:rPr>
              <a:t> but</a:t>
            </a:r>
            <a:r>
              <a:rPr sz="20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customer</a:t>
            </a:r>
            <a:r>
              <a:rPr sz="20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62626"/>
                </a:solidFill>
                <a:latin typeface="Calibri"/>
                <a:cs typeface="Calibri"/>
              </a:rPr>
              <a:t>pays </a:t>
            </a:r>
            <a:r>
              <a:rPr sz="2000" spc="-4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more</a:t>
            </a:r>
            <a:r>
              <a:rPr sz="20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62626"/>
                </a:solidFill>
                <a:latin typeface="Calibri"/>
                <a:cs typeface="Calibri"/>
              </a:rPr>
              <a:t>than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 expected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61093" y="995171"/>
            <a:ext cx="5165657" cy="1250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2951A"/>
                </a:solidFill>
                <a:latin typeface="Calibri"/>
                <a:cs typeface="Calibri"/>
              </a:rPr>
              <a:t>Positive</a:t>
            </a:r>
            <a:r>
              <a:rPr sz="2000" b="1" spc="-15" dirty="0">
                <a:solidFill>
                  <a:srgbClr val="72951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outcomes </a:t>
            </a:r>
            <a:r>
              <a:rPr sz="2000" spc="-5" dirty="0">
                <a:solidFill>
                  <a:srgbClr val="262626"/>
                </a:solidFill>
                <a:latin typeface="Calibri"/>
                <a:cs typeface="Calibri"/>
              </a:rPr>
              <a:t>(value-adding):</a:t>
            </a:r>
            <a:endParaRPr sz="2000" dirty="0">
              <a:latin typeface="Calibri"/>
              <a:cs typeface="Calibri"/>
            </a:endParaRPr>
          </a:p>
          <a:p>
            <a:pPr marL="191770" marR="375285" indent="-179705">
              <a:lnSpc>
                <a:spcPct val="100000"/>
              </a:lnSpc>
              <a:buFont typeface="Arial MT"/>
              <a:buChar char="•"/>
              <a:tabLst>
                <a:tab pos="192405" algn="l"/>
              </a:tabLst>
            </a:pPr>
            <a:r>
              <a:rPr sz="2000" spc="-15" dirty="0">
                <a:solidFill>
                  <a:srgbClr val="262626"/>
                </a:solidFill>
                <a:latin typeface="Calibri"/>
                <a:cs typeface="Calibri"/>
              </a:rPr>
              <a:t>Fault 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repaired </a:t>
            </a:r>
            <a:r>
              <a:rPr sz="2000" spc="-5" dirty="0">
                <a:solidFill>
                  <a:srgbClr val="262626"/>
                </a:solidFill>
                <a:latin typeface="Calibri"/>
                <a:cs typeface="Calibri"/>
              </a:rPr>
              <a:t>immediately </a:t>
            </a:r>
            <a:r>
              <a:rPr sz="2000" dirty="0">
                <a:solidFill>
                  <a:srgbClr val="262626"/>
                </a:solidFill>
                <a:latin typeface="Calibri"/>
                <a:cs typeface="Calibri"/>
              </a:rPr>
              <a:t>with </a:t>
            </a:r>
            <a:r>
              <a:rPr sz="2000" spc="-4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62626"/>
                </a:solidFill>
                <a:latin typeface="Calibri"/>
                <a:cs typeface="Calibri"/>
              </a:rPr>
              <a:t>minor 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intervention</a:t>
            </a:r>
            <a:endParaRPr sz="2000" dirty="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buFont typeface="Arial MT"/>
              <a:buChar char="•"/>
              <a:tabLst>
                <a:tab pos="192405" algn="l"/>
              </a:tabLst>
            </a:pPr>
            <a:r>
              <a:rPr sz="2000" spc="-15" dirty="0">
                <a:solidFill>
                  <a:srgbClr val="262626"/>
                </a:solidFill>
                <a:latin typeface="Calibri"/>
                <a:cs typeface="Calibri"/>
              </a:rPr>
              <a:t>Fault</a:t>
            </a:r>
            <a:r>
              <a:rPr sz="20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repaired,</a:t>
            </a:r>
            <a:r>
              <a:rPr sz="20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62626"/>
                </a:solidFill>
                <a:latin typeface="Calibri"/>
                <a:cs typeface="Calibri"/>
              </a:rPr>
              <a:t>covered</a:t>
            </a:r>
            <a:r>
              <a:rPr sz="20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by </a:t>
            </a:r>
            <a:r>
              <a:rPr sz="2000" spc="-15" dirty="0">
                <a:solidFill>
                  <a:srgbClr val="262626"/>
                </a:solidFill>
                <a:latin typeface="Calibri"/>
                <a:cs typeface="Calibri"/>
              </a:rPr>
              <a:t>warranty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7069" y="944372"/>
            <a:ext cx="4404360" cy="26771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2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Industry-neutral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enterprise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endParaRPr sz="24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620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Open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standard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benchmarking</a:t>
            </a:r>
            <a:endParaRPr sz="2400" dirty="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7F7F7F"/>
              </a:buClr>
              <a:buFont typeface="Arial MT"/>
              <a:buChar char="•"/>
              <a:tabLst>
                <a:tab pos="195580" algn="l"/>
              </a:tabLst>
            </a:pP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Four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levels</a:t>
            </a:r>
            <a:endParaRPr sz="2400" dirty="0">
              <a:latin typeface="Calibri"/>
              <a:cs typeface="Calibri"/>
            </a:endParaRPr>
          </a:p>
          <a:p>
            <a:pPr marL="424180" lvl="1" indent="-182880">
              <a:lnSpc>
                <a:spcPct val="100000"/>
              </a:lnSpc>
              <a:spcBef>
                <a:spcPts val="409"/>
              </a:spcBef>
              <a:buClr>
                <a:srgbClr val="7F7F7F"/>
              </a:buClr>
              <a:buFont typeface="Arial MT"/>
              <a:buChar char="•"/>
              <a:tabLst>
                <a:tab pos="424180" algn="l"/>
              </a:tabLst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Categories</a:t>
            </a:r>
            <a:endParaRPr sz="1800" dirty="0">
              <a:latin typeface="Calibri"/>
              <a:cs typeface="Calibri"/>
            </a:endParaRPr>
          </a:p>
          <a:p>
            <a:pPr marL="424180" lvl="1" indent="-182880">
              <a:lnSpc>
                <a:spcPct val="100000"/>
              </a:lnSpc>
              <a:spcBef>
                <a:spcPts val="455"/>
              </a:spcBef>
              <a:buClr>
                <a:srgbClr val="7F7F7F"/>
              </a:buClr>
              <a:buFont typeface="Arial MT"/>
              <a:buChar char="•"/>
              <a:tabLst>
                <a:tab pos="424180" algn="l"/>
              </a:tabLst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group</a:t>
            </a:r>
            <a:endParaRPr sz="1800" dirty="0">
              <a:latin typeface="Calibri"/>
              <a:cs typeface="Calibri"/>
            </a:endParaRPr>
          </a:p>
          <a:p>
            <a:pPr marL="424180" lvl="1" indent="-182880">
              <a:lnSpc>
                <a:spcPct val="100000"/>
              </a:lnSpc>
              <a:spcBef>
                <a:spcPts val="430"/>
              </a:spcBef>
              <a:buClr>
                <a:srgbClr val="7F7F7F"/>
              </a:buClr>
              <a:buFont typeface="Arial MT"/>
              <a:buChar char="•"/>
              <a:tabLst>
                <a:tab pos="424180" algn="l"/>
              </a:tabLst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endParaRPr sz="1800" dirty="0">
              <a:latin typeface="Calibri"/>
              <a:cs typeface="Calibri"/>
            </a:endParaRPr>
          </a:p>
          <a:p>
            <a:pPr marL="424180" lvl="1" indent="-182880">
              <a:lnSpc>
                <a:spcPct val="100000"/>
              </a:lnSpc>
              <a:spcBef>
                <a:spcPts val="434"/>
              </a:spcBef>
              <a:buClr>
                <a:srgbClr val="7F7F7F"/>
              </a:buClr>
              <a:buFont typeface="Arial MT"/>
              <a:buChar char="•"/>
              <a:tabLst>
                <a:tab pos="424180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Activity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4652" y="176783"/>
            <a:ext cx="819785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15" dirty="0"/>
              <a:t>Example:</a:t>
            </a:r>
            <a:r>
              <a:rPr sz="2900" spc="-5" dirty="0"/>
              <a:t> APQC</a:t>
            </a:r>
            <a:r>
              <a:rPr sz="2900" dirty="0"/>
              <a:t> </a:t>
            </a:r>
            <a:r>
              <a:rPr sz="2900" spc="-15" dirty="0"/>
              <a:t>Process</a:t>
            </a:r>
            <a:r>
              <a:rPr sz="2900" spc="-5" dirty="0"/>
              <a:t> </a:t>
            </a:r>
            <a:r>
              <a:rPr sz="2900" spc="-10" dirty="0"/>
              <a:t>Classification</a:t>
            </a:r>
            <a:r>
              <a:rPr sz="2900" spc="-5" dirty="0"/>
              <a:t> </a:t>
            </a:r>
            <a:r>
              <a:rPr sz="2900" spc="-15" dirty="0"/>
              <a:t>Framework </a:t>
            </a:r>
            <a:r>
              <a:rPr sz="2900" dirty="0"/>
              <a:t>(PCF)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94376" y="2487167"/>
            <a:ext cx="4563110" cy="4371340"/>
            <a:chOff x="5294376" y="2487167"/>
            <a:chExt cx="4563110" cy="43713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4376" y="2487167"/>
              <a:ext cx="4562856" cy="43708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0370" y="2681158"/>
              <a:ext cx="3973548" cy="3916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0199" y="373380"/>
            <a:ext cx="33254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APQC</a:t>
            </a:r>
            <a:r>
              <a:rPr sz="32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PCF</a:t>
            </a:r>
            <a:r>
              <a:rPr sz="32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Overview</a:t>
            </a:r>
            <a:endParaRPr sz="32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10577" y="975663"/>
            <a:ext cx="5652135" cy="5462270"/>
            <a:chOff x="2610577" y="975663"/>
            <a:chExt cx="5652135" cy="5462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0577" y="975663"/>
              <a:ext cx="5530980" cy="54620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39502" y="1354918"/>
              <a:ext cx="1394460" cy="1374140"/>
            </a:xfrm>
            <a:custGeom>
              <a:avLst/>
              <a:gdLst/>
              <a:ahLst/>
              <a:cxnLst/>
              <a:rect l="l" t="t" r="r" b="b"/>
              <a:pathLst>
                <a:path w="1394459" h="1374139">
                  <a:moveTo>
                    <a:pt x="0" y="228926"/>
                  </a:moveTo>
                  <a:lnTo>
                    <a:pt x="4650" y="182789"/>
                  </a:lnTo>
                  <a:lnTo>
                    <a:pt x="17990" y="139818"/>
                  </a:lnTo>
                  <a:lnTo>
                    <a:pt x="39097" y="100931"/>
                  </a:lnTo>
                  <a:lnTo>
                    <a:pt x="67050" y="67051"/>
                  </a:lnTo>
                  <a:lnTo>
                    <a:pt x="100931" y="39097"/>
                  </a:lnTo>
                  <a:lnTo>
                    <a:pt x="139817" y="17990"/>
                  </a:lnTo>
                  <a:lnTo>
                    <a:pt x="182789" y="4650"/>
                  </a:lnTo>
                  <a:lnTo>
                    <a:pt x="228926" y="0"/>
                  </a:lnTo>
                  <a:lnTo>
                    <a:pt x="1165141" y="0"/>
                  </a:lnTo>
                  <a:lnTo>
                    <a:pt x="1211277" y="4650"/>
                  </a:lnTo>
                  <a:lnTo>
                    <a:pt x="1254249" y="17990"/>
                  </a:lnTo>
                  <a:lnTo>
                    <a:pt x="1293135" y="39097"/>
                  </a:lnTo>
                  <a:lnTo>
                    <a:pt x="1327016" y="67051"/>
                  </a:lnTo>
                  <a:lnTo>
                    <a:pt x="1354969" y="100931"/>
                  </a:lnTo>
                  <a:lnTo>
                    <a:pt x="1376076" y="139818"/>
                  </a:lnTo>
                  <a:lnTo>
                    <a:pt x="1389416" y="182789"/>
                  </a:lnTo>
                  <a:lnTo>
                    <a:pt x="1394067" y="228926"/>
                  </a:lnTo>
                  <a:lnTo>
                    <a:pt x="1394067" y="1144608"/>
                  </a:lnTo>
                  <a:lnTo>
                    <a:pt x="1389416" y="1190744"/>
                  </a:lnTo>
                  <a:lnTo>
                    <a:pt x="1376076" y="1233716"/>
                  </a:lnTo>
                  <a:lnTo>
                    <a:pt x="1354969" y="1272603"/>
                  </a:lnTo>
                  <a:lnTo>
                    <a:pt x="1327016" y="1306483"/>
                  </a:lnTo>
                  <a:lnTo>
                    <a:pt x="1293135" y="1334437"/>
                  </a:lnTo>
                  <a:lnTo>
                    <a:pt x="1254249" y="1355544"/>
                  </a:lnTo>
                  <a:lnTo>
                    <a:pt x="1211277" y="1368884"/>
                  </a:lnTo>
                  <a:lnTo>
                    <a:pt x="1165141" y="1373535"/>
                  </a:lnTo>
                  <a:lnTo>
                    <a:pt x="228926" y="1373535"/>
                  </a:lnTo>
                  <a:lnTo>
                    <a:pt x="182789" y="1368884"/>
                  </a:lnTo>
                  <a:lnTo>
                    <a:pt x="139817" y="1355544"/>
                  </a:lnTo>
                  <a:lnTo>
                    <a:pt x="100931" y="1334437"/>
                  </a:lnTo>
                  <a:lnTo>
                    <a:pt x="67050" y="1306483"/>
                  </a:lnTo>
                  <a:lnTo>
                    <a:pt x="39097" y="1272603"/>
                  </a:lnTo>
                  <a:lnTo>
                    <a:pt x="17990" y="1233716"/>
                  </a:lnTo>
                  <a:lnTo>
                    <a:pt x="4650" y="1190744"/>
                  </a:lnTo>
                  <a:lnTo>
                    <a:pt x="0" y="1144608"/>
                  </a:lnTo>
                  <a:lnTo>
                    <a:pt x="0" y="228926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357479" y="1856740"/>
            <a:ext cx="1047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268224"/>
            <a:ext cx="467741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/>
              <a:t>APQC</a:t>
            </a:r>
            <a:r>
              <a:rPr sz="2900" spc="-25" dirty="0"/>
              <a:t> </a:t>
            </a:r>
            <a:r>
              <a:rPr sz="2900" spc="-10" dirty="0"/>
              <a:t>Classification</a:t>
            </a:r>
            <a:r>
              <a:rPr sz="2900" spc="-30" dirty="0"/>
              <a:t> </a:t>
            </a:r>
            <a:r>
              <a:rPr sz="2900" spc="-15" dirty="0"/>
              <a:t>Framework</a:t>
            </a:r>
            <a:endParaRPr sz="2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108230" y="1224967"/>
            <a:ext cx="8270240" cy="4690745"/>
            <a:chOff x="1108230" y="1224967"/>
            <a:chExt cx="8270240" cy="4690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039" y="1224967"/>
              <a:ext cx="8079125" cy="46904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6805" y="3441814"/>
              <a:ext cx="3252470" cy="327025"/>
            </a:xfrm>
            <a:custGeom>
              <a:avLst/>
              <a:gdLst/>
              <a:ahLst/>
              <a:cxnLst/>
              <a:rect l="l" t="t" r="r" b="b"/>
              <a:pathLst>
                <a:path w="3252470" h="327025">
                  <a:moveTo>
                    <a:pt x="0" y="54402"/>
                  </a:moveTo>
                  <a:lnTo>
                    <a:pt x="4275" y="33226"/>
                  </a:lnTo>
                  <a:lnTo>
                    <a:pt x="15933" y="15933"/>
                  </a:lnTo>
                  <a:lnTo>
                    <a:pt x="33226" y="4275"/>
                  </a:lnTo>
                  <a:lnTo>
                    <a:pt x="54401" y="0"/>
                  </a:lnTo>
                  <a:lnTo>
                    <a:pt x="3197962" y="0"/>
                  </a:lnTo>
                  <a:lnTo>
                    <a:pt x="3219137" y="4275"/>
                  </a:lnTo>
                  <a:lnTo>
                    <a:pt x="3236429" y="15933"/>
                  </a:lnTo>
                  <a:lnTo>
                    <a:pt x="3248088" y="33226"/>
                  </a:lnTo>
                  <a:lnTo>
                    <a:pt x="3252364" y="54402"/>
                  </a:lnTo>
                  <a:lnTo>
                    <a:pt x="3252364" y="271996"/>
                  </a:lnTo>
                  <a:lnTo>
                    <a:pt x="3248088" y="293171"/>
                  </a:lnTo>
                  <a:lnTo>
                    <a:pt x="3236429" y="310464"/>
                  </a:lnTo>
                  <a:lnTo>
                    <a:pt x="3219137" y="322122"/>
                  </a:lnTo>
                  <a:lnTo>
                    <a:pt x="3197962" y="326398"/>
                  </a:lnTo>
                  <a:lnTo>
                    <a:pt x="54401" y="326398"/>
                  </a:lnTo>
                  <a:lnTo>
                    <a:pt x="33226" y="322122"/>
                  </a:lnTo>
                  <a:lnTo>
                    <a:pt x="15933" y="310464"/>
                  </a:lnTo>
                  <a:lnTo>
                    <a:pt x="4275" y="293171"/>
                  </a:lnTo>
                  <a:lnTo>
                    <a:pt x="0" y="271996"/>
                  </a:lnTo>
                  <a:lnTo>
                    <a:pt x="0" y="54402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12738" y="3371596"/>
            <a:ext cx="7442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0935" y="5658661"/>
            <a:ext cx="3729354" cy="327025"/>
          </a:xfrm>
          <a:custGeom>
            <a:avLst/>
            <a:gdLst/>
            <a:ahLst/>
            <a:cxnLst/>
            <a:rect l="l" t="t" r="r" b="b"/>
            <a:pathLst>
              <a:path w="3729354" h="327025">
                <a:moveTo>
                  <a:pt x="0" y="54401"/>
                </a:moveTo>
                <a:lnTo>
                  <a:pt x="4275" y="33225"/>
                </a:lnTo>
                <a:lnTo>
                  <a:pt x="15933" y="15933"/>
                </a:lnTo>
                <a:lnTo>
                  <a:pt x="33225" y="4275"/>
                </a:lnTo>
                <a:lnTo>
                  <a:pt x="54400" y="0"/>
                </a:lnTo>
                <a:lnTo>
                  <a:pt x="3674814" y="0"/>
                </a:lnTo>
                <a:lnTo>
                  <a:pt x="3695989" y="4275"/>
                </a:lnTo>
                <a:lnTo>
                  <a:pt x="3713281" y="15933"/>
                </a:lnTo>
                <a:lnTo>
                  <a:pt x="3724939" y="33225"/>
                </a:lnTo>
                <a:lnTo>
                  <a:pt x="3729215" y="54401"/>
                </a:lnTo>
                <a:lnTo>
                  <a:pt x="3729215" y="271997"/>
                </a:lnTo>
                <a:lnTo>
                  <a:pt x="3724939" y="293172"/>
                </a:lnTo>
                <a:lnTo>
                  <a:pt x="3713281" y="310464"/>
                </a:lnTo>
                <a:lnTo>
                  <a:pt x="3695989" y="322122"/>
                </a:lnTo>
                <a:lnTo>
                  <a:pt x="3674814" y="326398"/>
                </a:lnTo>
                <a:lnTo>
                  <a:pt x="54400" y="326398"/>
                </a:lnTo>
                <a:lnTo>
                  <a:pt x="33225" y="322122"/>
                </a:lnTo>
                <a:lnTo>
                  <a:pt x="15933" y="310464"/>
                </a:lnTo>
                <a:lnTo>
                  <a:pt x="4275" y="293172"/>
                </a:lnTo>
                <a:lnTo>
                  <a:pt x="0" y="271997"/>
                </a:lnTo>
                <a:lnTo>
                  <a:pt x="0" y="54401"/>
                </a:lnTo>
                <a:close/>
              </a:path>
            </a:pathLst>
          </a:custGeom>
          <a:ln w="5715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430323" y="5992876"/>
            <a:ext cx="8953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26625" y="4471456"/>
            <a:ext cx="3390265" cy="307340"/>
          </a:xfrm>
          <a:custGeom>
            <a:avLst/>
            <a:gdLst/>
            <a:ahLst/>
            <a:cxnLst/>
            <a:rect l="l" t="t" r="r" b="b"/>
            <a:pathLst>
              <a:path w="3390265" h="307339">
                <a:moveTo>
                  <a:pt x="0" y="51169"/>
                </a:moveTo>
                <a:lnTo>
                  <a:pt x="4021" y="31251"/>
                </a:lnTo>
                <a:lnTo>
                  <a:pt x="14987" y="14987"/>
                </a:lnTo>
                <a:lnTo>
                  <a:pt x="31251" y="4021"/>
                </a:lnTo>
                <a:lnTo>
                  <a:pt x="51168" y="0"/>
                </a:lnTo>
                <a:lnTo>
                  <a:pt x="3338833" y="0"/>
                </a:lnTo>
                <a:lnTo>
                  <a:pt x="3358750" y="4021"/>
                </a:lnTo>
                <a:lnTo>
                  <a:pt x="3375015" y="14987"/>
                </a:lnTo>
                <a:lnTo>
                  <a:pt x="3385980" y="31251"/>
                </a:lnTo>
                <a:lnTo>
                  <a:pt x="3390002" y="51169"/>
                </a:lnTo>
                <a:lnTo>
                  <a:pt x="3390002" y="255850"/>
                </a:lnTo>
                <a:lnTo>
                  <a:pt x="3385980" y="275768"/>
                </a:lnTo>
                <a:lnTo>
                  <a:pt x="3375015" y="292032"/>
                </a:lnTo>
                <a:lnTo>
                  <a:pt x="3358750" y="302998"/>
                </a:lnTo>
                <a:lnTo>
                  <a:pt x="3338833" y="307020"/>
                </a:lnTo>
                <a:lnTo>
                  <a:pt x="51168" y="307020"/>
                </a:lnTo>
                <a:lnTo>
                  <a:pt x="31251" y="302998"/>
                </a:lnTo>
                <a:lnTo>
                  <a:pt x="14987" y="292032"/>
                </a:lnTo>
                <a:lnTo>
                  <a:pt x="4021" y="275768"/>
                </a:lnTo>
                <a:lnTo>
                  <a:pt x="0" y="255850"/>
                </a:lnTo>
                <a:lnTo>
                  <a:pt x="0" y="51169"/>
                </a:lnTo>
                <a:close/>
              </a:path>
            </a:pathLst>
          </a:custGeom>
          <a:ln w="5715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089882" y="4429252"/>
            <a:ext cx="8794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Activity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99" y="388619"/>
            <a:ext cx="1657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0" dirty="0">
                <a:latin typeface="Arial MT"/>
                <a:cs typeface="Arial MT"/>
              </a:rPr>
              <a:t>Your</a:t>
            </a:r>
            <a:r>
              <a:rPr sz="3200" spc="-8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turn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76496" y="1559051"/>
            <a:ext cx="8472170" cy="212979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805"/>
              </a:spcBef>
              <a:buClr>
                <a:srgbClr val="7F7F7F"/>
              </a:buClr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Think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an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organization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and a process in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this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organization:</a:t>
            </a:r>
            <a:endParaRPr sz="2400" dirty="0">
              <a:latin typeface="Arial MT"/>
              <a:cs typeface="Arial MT"/>
            </a:endParaRPr>
          </a:p>
          <a:p>
            <a:pPr marL="424180" lvl="1" indent="-182880">
              <a:lnSpc>
                <a:spcPct val="100000"/>
              </a:lnSpc>
              <a:spcBef>
                <a:spcPts val="525"/>
              </a:spcBef>
              <a:buClr>
                <a:srgbClr val="7F7F7F"/>
              </a:buClr>
              <a:buChar char="•"/>
              <a:tabLst>
                <a:tab pos="424180" algn="l"/>
              </a:tabLst>
            </a:pP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it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order-to-cash,</a:t>
            </a:r>
            <a:r>
              <a:rPr sz="1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procure-to-pay,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application-to-approval,</a:t>
            </a:r>
            <a:r>
              <a:rPr sz="1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issue-to-resolution…</a:t>
            </a:r>
            <a:endParaRPr sz="1800" dirty="0">
              <a:latin typeface="Arial MT"/>
              <a:cs typeface="Arial MT"/>
            </a:endParaRPr>
          </a:p>
          <a:p>
            <a:pPr marL="424180" lvl="1" indent="-182880">
              <a:lnSpc>
                <a:spcPct val="100000"/>
              </a:lnSpc>
              <a:spcBef>
                <a:spcPts val="434"/>
              </a:spcBef>
              <a:buClr>
                <a:srgbClr val="7F7F7F"/>
              </a:buClr>
              <a:buChar char="•"/>
              <a:tabLst>
                <a:tab pos="424180" algn="l"/>
              </a:tabLst>
            </a:pP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Who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is/are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customer(s)?</a:t>
            </a:r>
            <a:endParaRPr sz="1800" dirty="0">
              <a:latin typeface="Arial MT"/>
              <a:cs typeface="Arial MT"/>
            </a:endParaRPr>
          </a:p>
          <a:p>
            <a:pPr marL="424180" lvl="1" indent="-182880">
              <a:lnSpc>
                <a:spcPct val="100000"/>
              </a:lnSpc>
              <a:spcBef>
                <a:spcPts val="335"/>
              </a:spcBef>
              <a:buClr>
                <a:srgbClr val="7F7F7F"/>
              </a:buClr>
              <a:buChar char="•"/>
              <a:tabLst>
                <a:tab pos="424180" algn="l"/>
              </a:tabLst>
            </a:pP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What value does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this process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deliver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its customer?</a:t>
            </a:r>
            <a:endParaRPr sz="1800" dirty="0">
              <a:latin typeface="Arial MT"/>
              <a:cs typeface="Arial MT"/>
            </a:endParaRPr>
          </a:p>
          <a:p>
            <a:pPr marL="424180" lvl="1" indent="-182880">
              <a:lnSpc>
                <a:spcPct val="100000"/>
              </a:lnSpc>
              <a:spcBef>
                <a:spcPts val="455"/>
              </a:spcBef>
              <a:buClr>
                <a:srgbClr val="7F7F7F"/>
              </a:buClr>
              <a:buChar char="•"/>
              <a:tabLst>
                <a:tab pos="424180" algn="l"/>
              </a:tabLst>
            </a:pP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Who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are the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key actors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of the process?</a:t>
            </a:r>
            <a:endParaRPr sz="1800" dirty="0">
              <a:latin typeface="Arial MT"/>
              <a:cs typeface="Arial MT"/>
            </a:endParaRPr>
          </a:p>
          <a:p>
            <a:pPr marL="424180" lvl="1" indent="-182880">
              <a:lnSpc>
                <a:spcPct val="100000"/>
              </a:lnSpc>
              <a:spcBef>
                <a:spcPts val="430"/>
              </a:spcBef>
              <a:buClr>
                <a:srgbClr val="7F7F7F"/>
              </a:buClr>
              <a:buChar char="•"/>
              <a:tabLst>
                <a:tab pos="424180" algn="l"/>
              </a:tabLst>
            </a:pP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List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at least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3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 outcomes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of the process.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9456" y="1739275"/>
            <a:ext cx="3094037" cy="2956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3673" y="2234575"/>
            <a:ext cx="1419820" cy="2956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6946" y="2712214"/>
            <a:ext cx="2542381" cy="3813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7713" y="3695075"/>
            <a:ext cx="3055143" cy="3764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7596" y="4172714"/>
            <a:ext cx="2421731" cy="3006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62171" y="6328155"/>
            <a:ext cx="231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11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4353" y="295656"/>
            <a:ext cx="72282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15" dirty="0"/>
              <a:t>Improving Performance</a:t>
            </a:r>
            <a:r>
              <a:rPr sz="2900" spc="-10" dirty="0"/>
              <a:t> (Rummler’s</a:t>
            </a:r>
            <a:r>
              <a:rPr sz="2900" spc="-5" dirty="0"/>
              <a:t> </a:t>
            </a:r>
            <a:r>
              <a:rPr sz="2900" spc="-15" dirty="0"/>
              <a:t>Framework)</a:t>
            </a:r>
            <a:endParaRPr sz="2900" dirty="0"/>
          </a:p>
        </p:txBody>
      </p:sp>
      <p:grpSp>
        <p:nvGrpSpPr>
          <p:cNvPr id="3" name="object 3"/>
          <p:cNvGrpSpPr/>
          <p:nvPr/>
        </p:nvGrpSpPr>
        <p:grpSpPr>
          <a:xfrm>
            <a:off x="954024" y="2176271"/>
            <a:ext cx="7132320" cy="3831590"/>
            <a:chOff x="954024" y="2176271"/>
            <a:chExt cx="7132320" cy="3831590"/>
          </a:xfrm>
        </p:grpSpPr>
        <p:sp>
          <p:nvSpPr>
            <p:cNvPr id="4" name="object 4"/>
            <p:cNvSpPr/>
            <p:nvPr/>
          </p:nvSpPr>
          <p:spPr>
            <a:xfrm>
              <a:off x="7727476" y="3088610"/>
              <a:ext cx="358775" cy="85725"/>
            </a:xfrm>
            <a:custGeom>
              <a:avLst/>
              <a:gdLst/>
              <a:ahLst/>
              <a:cxnLst/>
              <a:rect l="l" t="t" r="r" b="b"/>
              <a:pathLst>
                <a:path w="358775" h="85725">
                  <a:moveTo>
                    <a:pt x="273050" y="57149"/>
                  </a:moveTo>
                  <a:lnTo>
                    <a:pt x="273050" y="85725"/>
                  </a:lnTo>
                  <a:lnTo>
                    <a:pt x="330200" y="57150"/>
                  </a:lnTo>
                  <a:lnTo>
                    <a:pt x="273050" y="57149"/>
                  </a:lnTo>
                  <a:close/>
                </a:path>
                <a:path w="358775" h="85725">
                  <a:moveTo>
                    <a:pt x="273050" y="28574"/>
                  </a:moveTo>
                  <a:lnTo>
                    <a:pt x="273050" y="57149"/>
                  </a:lnTo>
                  <a:lnTo>
                    <a:pt x="287337" y="57150"/>
                  </a:lnTo>
                  <a:lnTo>
                    <a:pt x="287337" y="28575"/>
                  </a:lnTo>
                  <a:lnTo>
                    <a:pt x="273050" y="28574"/>
                  </a:lnTo>
                  <a:close/>
                </a:path>
                <a:path w="358775" h="85725">
                  <a:moveTo>
                    <a:pt x="273050" y="0"/>
                  </a:moveTo>
                  <a:lnTo>
                    <a:pt x="273050" y="28574"/>
                  </a:lnTo>
                  <a:lnTo>
                    <a:pt x="287337" y="28575"/>
                  </a:lnTo>
                  <a:lnTo>
                    <a:pt x="287337" y="57150"/>
                  </a:lnTo>
                  <a:lnTo>
                    <a:pt x="330202" y="57148"/>
                  </a:lnTo>
                  <a:lnTo>
                    <a:pt x="358775" y="42862"/>
                  </a:lnTo>
                  <a:lnTo>
                    <a:pt x="273050" y="0"/>
                  </a:lnTo>
                  <a:close/>
                </a:path>
                <a:path w="358775" h="85725">
                  <a:moveTo>
                    <a:pt x="0" y="28573"/>
                  </a:moveTo>
                  <a:lnTo>
                    <a:pt x="0" y="57148"/>
                  </a:lnTo>
                  <a:lnTo>
                    <a:pt x="273050" y="57149"/>
                  </a:lnTo>
                  <a:lnTo>
                    <a:pt x="273050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5B69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024" y="2176271"/>
              <a:ext cx="1603248" cy="3831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649" y="2203450"/>
              <a:ext cx="1511299" cy="37369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99649" y="2203449"/>
              <a:ext cx="1511300" cy="3736975"/>
            </a:xfrm>
            <a:custGeom>
              <a:avLst/>
              <a:gdLst/>
              <a:ahLst/>
              <a:cxnLst/>
              <a:rect l="l" t="t" r="r" b="b"/>
              <a:pathLst>
                <a:path w="1511300" h="3736975">
                  <a:moveTo>
                    <a:pt x="0" y="0"/>
                  </a:moveTo>
                  <a:lnTo>
                    <a:pt x="1511300" y="0"/>
                  </a:lnTo>
                  <a:lnTo>
                    <a:pt x="1511300" y="3736976"/>
                  </a:lnTo>
                  <a:lnTo>
                    <a:pt x="0" y="37369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B477B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45702" y="3063876"/>
            <a:ext cx="1137920" cy="339090"/>
          </a:xfrm>
          <a:prstGeom prst="rect">
            <a:avLst/>
          </a:prstGeom>
          <a:solidFill>
            <a:srgbClr val="FFFFFF"/>
          </a:solidFill>
          <a:ln w="9525">
            <a:solidFill>
              <a:srgbClr val="5B6973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Financial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700" y="3690941"/>
            <a:ext cx="1146810" cy="584835"/>
          </a:xfrm>
          <a:prstGeom prst="rect">
            <a:avLst/>
          </a:prstGeom>
          <a:solidFill>
            <a:srgbClr val="FFFFFF"/>
          </a:solidFill>
          <a:ln w="9525">
            <a:solidFill>
              <a:srgbClr val="5B6973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53670" marR="146050" indent="119380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latin typeface="Calibri"/>
                <a:cs typeface="Calibri"/>
              </a:rPr>
              <a:t>Human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u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5700" y="4597401"/>
            <a:ext cx="1146810" cy="339090"/>
          </a:xfrm>
          <a:prstGeom prst="rect">
            <a:avLst/>
          </a:prstGeom>
          <a:solidFill>
            <a:srgbClr val="FFFFFF"/>
          </a:solidFill>
          <a:ln w="9525">
            <a:solidFill>
              <a:srgbClr val="5B697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1600" spc="-20" dirty="0">
                <a:latin typeface="Calibri"/>
                <a:cs typeface="Calibri"/>
              </a:rPr>
              <a:t>Technology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4127" y="944880"/>
            <a:ext cx="8641080" cy="5062855"/>
            <a:chOff x="1024127" y="944880"/>
            <a:chExt cx="8641080" cy="506285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2344" y="2170175"/>
              <a:ext cx="5062728" cy="38374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9876" y="2195516"/>
              <a:ext cx="4968875" cy="37449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99876" y="2195516"/>
              <a:ext cx="4968875" cy="3745229"/>
            </a:xfrm>
            <a:custGeom>
              <a:avLst/>
              <a:gdLst/>
              <a:ahLst/>
              <a:cxnLst/>
              <a:rect l="l" t="t" r="r" b="b"/>
              <a:pathLst>
                <a:path w="4968875" h="3745229">
                  <a:moveTo>
                    <a:pt x="0" y="0"/>
                  </a:moveTo>
                  <a:lnTo>
                    <a:pt x="4968875" y="0"/>
                  </a:lnTo>
                  <a:lnTo>
                    <a:pt x="4968875" y="3744913"/>
                  </a:lnTo>
                  <a:lnTo>
                    <a:pt x="0" y="37449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96C71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127" y="944880"/>
              <a:ext cx="8641080" cy="9570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1086" y="971551"/>
              <a:ext cx="8546781" cy="863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1086" y="971551"/>
              <a:ext cx="8547100" cy="863600"/>
            </a:xfrm>
            <a:custGeom>
              <a:avLst/>
              <a:gdLst/>
              <a:ahLst/>
              <a:cxnLst/>
              <a:rect l="l" t="t" r="r" b="b"/>
              <a:pathLst>
                <a:path w="8547100" h="863600">
                  <a:moveTo>
                    <a:pt x="8546782" y="0"/>
                  </a:moveTo>
                  <a:lnTo>
                    <a:pt x="8546782" y="647704"/>
                  </a:lnTo>
                  <a:lnTo>
                    <a:pt x="4273391" y="863600"/>
                  </a:lnTo>
                  <a:lnTo>
                    <a:pt x="0" y="647704"/>
                  </a:lnTo>
                  <a:lnTo>
                    <a:pt x="0" y="0"/>
                  </a:lnTo>
                  <a:lnTo>
                    <a:pt x="8546782" y="0"/>
                  </a:lnTo>
                  <a:close/>
                </a:path>
              </a:pathLst>
            </a:custGeom>
            <a:ln w="9525">
              <a:solidFill>
                <a:srgbClr val="54AEB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682267" y="1692287"/>
              <a:ext cx="3746500" cy="2330450"/>
            </a:xfrm>
            <a:custGeom>
              <a:avLst/>
              <a:gdLst/>
              <a:ahLst/>
              <a:cxnLst/>
              <a:rect l="l" t="t" r="r" b="b"/>
              <a:pathLst>
                <a:path w="3746500" h="2330450">
                  <a:moveTo>
                    <a:pt x="76200" y="434975"/>
                  </a:moveTo>
                  <a:lnTo>
                    <a:pt x="42862" y="434975"/>
                  </a:lnTo>
                  <a:lnTo>
                    <a:pt x="42862" y="0"/>
                  </a:lnTo>
                  <a:lnTo>
                    <a:pt x="33337" y="0"/>
                  </a:lnTo>
                  <a:lnTo>
                    <a:pt x="33337" y="434975"/>
                  </a:lnTo>
                  <a:lnTo>
                    <a:pt x="0" y="434975"/>
                  </a:lnTo>
                  <a:lnTo>
                    <a:pt x="38100" y="511175"/>
                  </a:lnTo>
                  <a:lnTo>
                    <a:pt x="69850" y="447675"/>
                  </a:lnTo>
                  <a:lnTo>
                    <a:pt x="76200" y="434975"/>
                  </a:lnTo>
                  <a:close/>
                </a:path>
                <a:path w="3746500" h="2330450">
                  <a:moveTo>
                    <a:pt x="1117600" y="2292350"/>
                  </a:moveTo>
                  <a:lnTo>
                    <a:pt x="1108075" y="2287587"/>
                  </a:lnTo>
                  <a:lnTo>
                    <a:pt x="1041400" y="2254250"/>
                  </a:lnTo>
                  <a:lnTo>
                    <a:pt x="1041400" y="2287587"/>
                  </a:lnTo>
                  <a:lnTo>
                    <a:pt x="609638" y="2287587"/>
                  </a:lnTo>
                  <a:lnTo>
                    <a:pt x="609638" y="2297112"/>
                  </a:lnTo>
                  <a:lnTo>
                    <a:pt x="1041400" y="2297112"/>
                  </a:lnTo>
                  <a:lnTo>
                    <a:pt x="1041400" y="2330450"/>
                  </a:lnTo>
                  <a:lnTo>
                    <a:pt x="1108075" y="2297112"/>
                  </a:lnTo>
                  <a:lnTo>
                    <a:pt x="1117600" y="2292350"/>
                  </a:lnTo>
                  <a:close/>
                </a:path>
                <a:path w="3746500" h="2330450">
                  <a:moveTo>
                    <a:pt x="1117600" y="1550987"/>
                  </a:moveTo>
                  <a:lnTo>
                    <a:pt x="1041400" y="1512887"/>
                  </a:lnTo>
                  <a:lnTo>
                    <a:pt x="1041400" y="1546225"/>
                  </a:lnTo>
                  <a:lnTo>
                    <a:pt x="609638" y="1546212"/>
                  </a:lnTo>
                  <a:lnTo>
                    <a:pt x="609638" y="1555737"/>
                  </a:lnTo>
                  <a:lnTo>
                    <a:pt x="1041400" y="1555750"/>
                  </a:lnTo>
                  <a:lnTo>
                    <a:pt x="1041400" y="1589087"/>
                  </a:lnTo>
                  <a:lnTo>
                    <a:pt x="1108075" y="1555750"/>
                  </a:lnTo>
                  <a:lnTo>
                    <a:pt x="1054100" y="1555750"/>
                  </a:lnTo>
                  <a:lnTo>
                    <a:pt x="1108075" y="1555737"/>
                  </a:lnTo>
                  <a:lnTo>
                    <a:pt x="1117600" y="1550987"/>
                  </a:lnTo>
                  <a:close/>
                </a:path>
                <a:path w="3746500" h="2330450">
                  <a:moveTo>
                    <a:pt x="3746500" y="427024"/>
                  </a:moveTo>
                  <a:lnTo>
                    <a:pt x="3713162" y="427024"/>
                  </a:lnTo>
                  <a:lnTo>
                    <a:pt x="3713162" y="142875"/>
                  </a:lnTo>
                  <a:lnTo>
                    <a:pt x="3703637" y="142875"/>
                  </a:lnTo>
                  <a:lnTo>
                    <a:pt x="3703637" y="427024"/>
                  </a:lnTo>
                  <a:lnTo>
                    <a:pt x="3670300" y="427024"/>
                  </a:lnTo>
                  <a:lnTo>
                    <a:pt x="3708400" y="503224"/>
                  </a:lnTo>
                  <a:lnTo>
                    <a:pt x="3740150" y="439724"/>
                  </a:lnTo>
                  <a:lnTo>
                    <a:pt x="3746500" y="427024"/>
                  </a:lnTo>
                  <a:close/>
                </a:path>
              </a:pathLst>
            </a:custGeom>
            <a:solidFill>
              <a:srgbClr val="5B69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51970" y="2270252"/>
            <a:ext cx="1233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Organisation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82452" y="2741613"/>
            <a:ext cx="4475480" cy="657225"/>
            <a:chOff x="3082452" y="2741613"/>
            <a:chExt cx="4475480" cy="657225"/>
          </a:xfrm>
        </p:grpSpPr>
        <p:sp>
          <p:nvSpPr>
            <p:cNvPr id="21" name="object 21"/>
            <p:cNvSpPr/>
            <p:nvPr/>
          </p:nvSpPr>
          <p:spPr>
            <a:xfrm>
              <a:off x="3087215" y="2746376"/>
              <a:ext cx="4465955" cy="647700"/>
            </a:xfrm>
            <a:custGeom>
              <a:avLst/>
              <a:gdLst/>
              <a:ahLst/>
              <a:cxnLst/>
              <a:rect l="l" t="t" r="r" b="b"/>
              <a:pathLst>
                <a:path w="4465955" h="647700">
                  <a:moveTo>
                    <a:pt x="4465636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4465636" y="647700"/>
                  </a:lnTo>
                  <a:lnTo>
                    <a:pt x="446563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87215" y="2746376"/>
              <a:ext cx="4465955" cy="647700"/>
            </a:xfrm>
            <a:custGeom>
              <a:avLst/>
              <a:gdLst/>
              <a:ahLst/>
              <a:cxnLst/>
              <a:rect l="l" t="t" r="r" b="b"/>
              <a:pathLst>
                <a:path w="4465955" h="647700">
                  <a:moveTo>
                    <a:pt x="0" y="0"/>
                  </a:moveTo>
                  <a:lnTo>
                    <a:pt x="4465637" y="0"/>
                  </a:lnTo>
                  <a:lnTo>
                    <a:pt x="4465637" y="647700"/>
                  </a:lnTo>
                  <a:lnTo>
                    <a:pt x="0" y="647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B6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2560" y="2901696"/>
              <a:ext cx="2267712" cy="3992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0367" y="2898648"/>
              <a:ext cx="2270760" cy="4602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88125" y="2927353"/>
              <a:ext cx="2176044" cy="30777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288124" y="2927353"/>
            <a:ext cx="2176145" cy="3079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8104" y="2895600"/>
            <a:ext cx="3719195" cy="2834005"/>
            <a:chOff x="3118104" y="2895600"/>
            <a:chExt cx="3719195" cy="2834005"/>
          </a:xfrm>
        </p:grpSpPr>
        <p:sp>
          <p:nvSpPr>
            <p:cNvPr id="28" name="object 28"/>
            <p:cNvSpPr/>
            <p:nvPr/>
          </p:nvSpPr>
          <p:spPr>
            <a:xfrm>
              <a:off x="4887437" y="4068766"/>
              <a:ext cx="792480" cy="1656080"/>
            </a:xfrm>
            <a:custGeom>
              <a:avLst/>
              <a:gdLst/>
              <a:ahLst/>
              <a:cxnLst/>
              <a:rect l="l" t="t" r="r" b="b"/>
              <a:pathLst>
                <a:path w="792479" h="1656079">
                  <a:moveTo>
                    <a:pt x="792161" y="0"/>
                  </a:moveTo>
                  <a:lnTo>
                    <a:pt x="0" y="0"/>
                  </a:lnTo>
                  <a:lnTo>
                    <a:pt x="0" y="1655762"/>
                  </a:lnTo>
                  <a:lnTo>
                    <a:pt x="792161" y="1655762"/>
                  </a:lnTo>
                  <a:lnTo>
                    <a:pt x="79216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887437" y="4068766"/>
              <a:ext cx="792480" cy="1656080"/>
            </a:xfrm>
            <a:custGeom>
              <a:avLst/>
              <a:gdLst/>
              <a:ahLst/>
              <a:cxnLst/>
              <a:rect l="l" t="t" r="r" b="b"/>
              <a:pathLst>
                <a:path w="792479" h="1656079">
                  <a:moveTo>
                    <a:pt x="0" y="0"/>
                  </a:moveTo>
                  <a:lnTo>
                    <a:pt x="792162" y="0"/>
                  </a:lnTo>
                  <a:lnTo>
                    <a:pt x="792162" y="1655763"/>
                  </a:lnTo>
                  <a:lnTo>
                    <a:pt x="0" y="165576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B6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30150" y="4064003"/>
              <a:ext cx="801687" cy="16652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174539" y="4483328"/>
              <a:ext cx="198755" cy="419100"/>
            </a:xfrm>
            <a:custGeom>
              <a:avLst/>
              <a:gdLst/>
              <a:ahLst/>
              <a:cxnLst/>
              <a:rect l="l" t="t" r="r" b="b"/>
              <a:pathLst>
                <a:path w="198754" h="419100">
                  <a:moveTo>
                    <a:pt x="36372" y="10845"/>
                  </a:moveTo>
                  <a:lnTo>
                    <a:pt x="32207" y="12738"/>
                  </a:lnTo>
                  <a:lnTo>
                    <a:pt x="36347" y="11049"/>
                  </a:lnTo>
                  <a:lnTo>
                    <a:pt x="36372" y="10845"/>
                  </a:lnTo>
                  <a:close/>
                </a:path>
                <a:path w="198754" h="419100">
                  <a:moveTo>
                    <a:pt x="43510" y="8140"/>
                  </a:moveTo>
                  <a:lnTo>
                    <a:pt x="40030" y="6934"/>
                  </a:lnTo>
                  <a:lnTo>
                    <a:pt x="36550" y="9296"/>
                  </a:lnTo>
                  <a:lnTo>
                    <a:pt x="36372" y="10845"/>
                  </a:lnTo>
                  <a:lnTo>
                    <a:pt x="42379" y="8140"/>
                  </a:lnTo>
                  <a:lnTo>
                    <a:pt x="43510" y="8140"/>
                  </a:lnTo>
                  <a:close/>
                </a:path>
                <a:path w="198754" h="419100">
                  <a:moveTo>
                    <a:pt x="121310" y="375577"/>
                  </a:moveTo>
                  <a:lnTo>
                    <a:pt x="120459" y="361683"/>
                  </a:lnTo>
                  <a:lnTo>
                    <a:pt x="120459" y="357378"/>
                  </a:lnTo>
                  <a:lnTo>
                    <a:pt x="115836" y="342353"/>
                  </a:lnTo>
                  <a:lnTo>
                    <a:pt x="103327" y="332193"/>
                  </a:lnTo>
                  <a:lnTo>
                    <a:pt x="97548" y="332193"/>
                  </a:lnTo>
                  <a:lnTo>
                    <a:pt x="97548" y="302425"/>
                  </a:lnTo>
                  <a:lnTo>
                    <a:pt x="89382" y="303580"/>
                  </a:lnTo>
                  <a:lnTo>
                    <a:pt x="91732" y="333349"/>
                  </a:lnTo>
                  <a:lnTo>
                    <a:pt x="81559" y="336854"/>
                  </a:lnTo>
                  <a:lnTo>
                    <a:pt x="73444" y="346938"/>
                  </a:lnTo>
                  <a:lnTo>
                    <a:pt x="71107" y="361683"/>
                  </a:lnTo>
                  <a:lnTo>
                    <a:pt x="78079" y="382511"/>
                  </a:lnTo>
                  <a:lnTo>
                    <a:pt x="92875" y="394957"/>
                  </a:lnTo>
                  <a:lnTo>
                    <a:pt x="106527" y="396113"/>
                  </a:lnTo>
                  <a:lnTo>
                    <a:pt x="115836" y="390309"/>
                  </a:lnTo>
                  <a:lnTo>
                    <a:pt x="121310" y="375577"/>
                  </a:lnTo>
                  <a:close/>
                </a:path>
                <a:path w="198754" h="419100">
                  <a:moveTo>
                    <a:pt x="150393" y="2336"/>
                  </a:moveTo>
                  <a:lnTo>
                    <a:pt x="141084" y="0"/>
                  </a:lnTo>
                  <a:lnTo>
                    <a:pt x="121602" y="22872"/>
                  </a:lnTo>
                  <a:lnTo>
                    <a:pt x="116979" y="18237"/>
                  </a:lnTo>
                  <a:lnTo>
                    <a:pt x="108864" y="11582"/>
                  </a:lnTo>
                  <a:lnTo>
                    <a:pt x="97548" y="8140"/>
                  </a:lnTo>
                  <a:lnTo>
                    <a:pt x="85902" y="10426"/>
                  </a:lnTo>
                  <a:lnTo>
                    <a:pt x="78930" y="19392"/>
                  </a:lnTo>
                  <a:lnTo>
                    <a:pt x="75793" y="35267"/>
                  </a:lnTo>
                  <a:lnTo>
                    <a:pt x="75793" y="49149"/>
                  </a:lnTo>
                  <a:lnTo>
                    <a:pt x="77787" y="66255"/>
                  </a:lnTo>
                  <a:lnTo>
                    <a:pt x="87096" y="79794"/>
                  </a:lnTo>
                  <a:lnTo>
                    <a:pt x="97548" y="85293"/>
                  </a:lnTo>
                  <a:lnTo>
                    <a:pt x="113487" y="83286"/>
                  </a:lnTo>
                  <a:lnTo>
                    <a:pt x="122796" y="72834"/>
                  </a:lnTo>
                  <a:lnTo>
                    <a:pt x="128282" y="53517"/>
                  </a:lnTo>
                  <a:lnTo>
                    <a:pt x="128282" y="39916"/>
                  </a:lnTo>
                  <a:lnTo>
                    <a:pt x="125996" y="30962"/>
                  </a:lnTo>
                  <a:lnTo>
                    <a:pt x="150393" y="2336"/>
                  </a:lnTo>
                  <a:close/>
                </a:path>
                <a:path w="198754" h="419100">
                  <a:moveTo>
                    <a:pt x="189572" y="25171"/>
                  </a:moveTo>
                  <a:lnTo>
                    <a:pt x="187236" y="21678"/>
                  </a:lnTo>
                  <a:lnTo>
                    <a:pt x="184035" y="21094"/>
                  </a:lnTo>
                  <a:lnTo>
                    <a:pt x="184302" y="21361"/>
                  </a:lnTo>
                  <a:lnTo>
                    <a:pt x="185178" y="21678"/>
                  </a:lnTo>
                  <a:lnTo>
                    <a:pt x="189293" y="26098"/>
                  </a:lnTo>
                  <a:lnTo>
                    <a:pt x="189572" y="25171"/>
                  </a:lnTo>
                  <a:close/>
                </a:path>
                <a:path w="198754" h="419100">
                  <a:moveTo>
                    <a:pt x="192430" y="29489"/>
                  </a:moveTo>
                  <a:lnTo>
                    <a:pt x="189293" y="26098"/>
                  </a:lnTo>
                  <a:lnTo>
                    <a:pt x="189230" y="26289"/>
                  </a:lnTo>
                  <a:lnTo>
                    <a:pt x="192430" y="29489"/>
                  </a:lnTo>
                  <a:close/>
                </a:path>
                <a:path w="198754" h="419100">
                  <a:moveTo>
                    <a:pt x="198259" y="100888"/>
                  </a:moveTo>
                  <a:lnTo>
                    <a:pt x="195910" y="79222"/>
                  </a:lnTo>
                  <a:lnTo>
                    <a:pt x="188950" y="56388"/>
                  </a:lnTo>
                  <a:lnTo>
                    <a:pt x="188379" y="46863"/>
                  </a:lnTo>
                  <a:lnTo>
                    <a:pt x="186664" y="34683"/>
                  </a:lnTo>
                  <a:lnTo>
                    <a:pt x="189230" y="26289"/>
                  </a:lnTo>
                  <a:lnTo>
                    <a:pt x="184302" y="21361"/>
                  </a:lnTo>
                  <a:lnTo>
                    <a:pt x="178841" y="19392"/>
                  </a:lnTo>
                  <a:lnTo>
                    <a:pt x="168960" y="24028"/>
                  </a:lnTo>
                  <a:lnTo>
                    <a:pt x="166611" y="42773"/>
                  </a:lnTo>
                  <a:lnTo>
                    <a:pt x="164896" y="46863"/>
                  </a:lnTo>
                  <a:lnTo>
                    <a:pt x="182321" y="56388"/>
                  </a:lnTo>
                  <a:lnTo>
                    <a:pt x="185801" y="71132"/>
                  </a:lnTo>
                  <a:lnTo>
                    <a:pt x="191287" y="90512"/>
                  </a:lnTo>
                  <a:lnTo>
                    <a:pt x="187807" y="107543"/>
                  </a:lnTo>
                  <a:lnTo>
                    <a:pt x="178206" y="117411"/>
                  </a:lnTo>
                  <a:lnTo>
                    <a:pt x="163131" y="117411"/>
                  </a:lnTo>
                  <a:lnTo>
                    <a:pt x="144284" y="112191"/>
                  </a:lnTo>
                  <a:lnTo>
                    <a:pt x="124231" y="104101"/>
                  </a:lnTo>
                  <a:lnTo>
                    <a:pt x="117259" y="96875"/>
                  </a:lnTo>
                  <a:lnTo>
                    <a:pt x="110007" y="96316"/>
                  </a:lnTo>
                  <a:lnTo>
                    <a:pt x="109105" y="96761"/>
                  </a:lnTo>
                  <a:lnTo>
                    <a:pt x="107721" y="96024"/>
                  </a:lnTo>
                  <a:lnTo>
                    <a:pt x="96354" y="96024"/>
                  </a:lnTo>
                  <a:lnTo>
                    <a:pt x="83007" y="104762"/>
                  </a:lnTo>
                  <a:lnTo>
                    <a:pt x="76936" y="102679"/>
                  </a:lnTo>
                  <a:lnTo>
                    <a:pt x="67627" y="107276"/>
                  </a:lnTo>
                  <a:lnTo>
                    <a:pt x="45859" y="107276"/>
                  </a:lnTo>
                  <a:lnTo>
                    <a:pt x="26441" y="104965"/>
                  </a:lnTo>
                  <a:lnTo>
                    <a:pt x="12496" y="99187"/>
                  </a:lnTo>
                  <a:lnTo>
                    <a:pt x="6959" y="86728"/>
                  </a:lnTo>
                  <a:lnTo>
                    <a:pt x="10439" y="69697"/>
                  </a:lnTo>
                  <a:lnTo>
                    <a:pt x="22948" y="53797"/>
                  </a:lnTo>
                  <a:lnTo>
                    <a:pt x="32207" y="41071"/>
                  </a:lnTo>
                  <a:lnTo>
                    <a:pt x="51689" y="38773"/>
                  </a:lnTo>
                  <a:lnTo>
                    <a:pt x="51689" y="34404"/>
                  </a:lnTo>
                  <a:lnTo>
                    <a:pt x="56032" y="16217"/>
                  </a:lnTo>
                  <a:lnTo>
                    <a:pt x="49339" y="8140"/>
                  </a:lnTo>
                  <a:lnTo>
                    <a:pt x="43510" y="8140"/>
                  </a:lnTo>
                  <a:lnTo>
                    <a:pt x="36347" y="11049"/>
                  </a:lnTo>
                  <a:lnTo>
                    <a:pt x="35407" y="19392"/>
                  </a:lnTo>
                  <a:lnTo>
                    <a:pt x="29921" y="29806"/>
                  </a:lnTo>
                  <a:lnTo>
                    <a:pt x="25234" y="38773"/>
                  </a:lnTo>
                  <a:lnTo>
                    <a:pt x="10439" y="57238"/>
                  </a:lnTo>
                  <a:lnTo>
                    <a:pt x="0" y="76631"/>
                  </a:lnTo>
                  <a:lnTo>
                    <a:pt x="0" y="93662"/>
                  </a:lnTo>
                  <a:lnTo>
                    <a:pt x="4622" y="103835"/>
                  </a:lnTo>
                  <a:lnTo>
                    <a:pt x="28727" y="119710"/>
                  </a:lnTo>
                  <a:lnTo>
                    <a:pt x="68821" y="127787"/>
                  </a:lnTo>
                  <a:lnTo>
                    <a:pt x="74015" y="126619"/>
                  </a:lnTo>
                  <a:lnTo>
                    <a:pt x="65341" y="179260"/>
                  </a:lnTo>
                  <a:lnTo>
                    <a:pt x="64135" y="201815"/>
                  </a:lnTo>
                  <a:lnTo>
                    <a:pt x="65163" y="219722"/>
                  </a:lnTo>
                  <a:lnTo>
                    <a:pt x="63563" y="220624"/>
                  </a:lnTo>
                  <a:lnTo>
                    <a:pt x="54254" y="236524"/>
                  </a:lnTo>
                  <a:lnTo>
                    <a:pt x="41236" y="261061"/>
                  </a:lnTo>
                  <a:lnTo>
                    <a:pt x="31915" y="285673"/>
                  </a:lnTo>
                  <a:lnTo>
                    <a:pt x="28727" y="307378"/>
                  </a:lnTo>
                  <a:lnTo>
                    <a:pt x="30213" y="326694"/>
                  </a:lnTo>
                  <a:lnTo>
                    <a:pt x="38315" y="347230"/>
                  </a:lnTo>
                  <a:lnTo>
                    <a:pt x="47002" y="361403"/>
                  </a:lnTo>
                  <a:lnTo>
                    <a:pt x="60083" y="373849"/>
                  </a:lnTo>
                  <a:lnTo>
                    <a:pt x="67906" y="389166"/>
                  </a:lnTo>
                  <a:lnTo>
                    <a:pt x="72593" y="398970"/>
                  </a:lnTo>
                  <a:lnTo>
                    <a:pt x="66763" y="398970"/>
                  </a:lnTo>
                  <a:lnTo>
                    <a:pt x="50774" y="402475"/>
                  </a:lnTo>
                  <a:lnTo>
                    <a:pt x="42951" y="407695"/>
                  </a:lnTo>
                  <a:lnTo>
                    <a:pt x="37172" y="412572"/>
                  </a:lnTo>
                  <a:lnTo>
                    <a:pt x="39458" y="418934"/>
                  </a:lnTo>
                  <a:lnTo>
                    <a:pt x="46431" y="417791"/>
                  </a:lnTo>
                  <a:lnTo>
                    <a:pt x="61849" y="408559"/>
                  </a:lnTo>
                  <a:lnTo>
                    <a:pt x="70815" y="407695"/>
                  </a:lnTo>
                  <a:lnTo>
                    <a:pt x="76644" y="412000"/>
                  </a:lnTo>
                  <a:lnTo>
                    <a:pt x="83045" y="408559"/>
                  </a:lnTo>
                  <a:lnTo>
                    <a:pt x="80708" y="398399"/>
                  </a:lnTo>
                  <a:lnTo>
                    <a:pt x="74879" y="383654"/>
                  </a:lnTo>
                  <a:lnTo>
                    <a:pt x="63563" y="368058"/>
                  </a:lnTo>
                  <a:lnTo>
                    <a:pt x="53682" y="352729"/>
                  </a:lnTo>
                  <a:lnTo>
                    <a:pt x="44145" y="342011"/>
                  </a:lnTo>
                  <a:lnTo>
                    <a:pt x="40665" y="329907"/>
                  </a:lnTo>
                  <a:lnTo>
                    <a:pt x="39458" y="314032"/>
                  </a:lnTo>
                  <a:lnTo>
                    <a:pt x="40665" y="303276"/>
                  </a:lnTo>
                  <a:lnTo>
                    <a:pt x="50774" y="285089"/>
                  </a:lnTo>
                  <a:lnTo>
                    <a:pt x="58940" y="267716"/>
                  </a:lnTo>
                  <a:lnTo>
                    <a:pt x="77216" y="244602"/>
                  </a:lnTo>
                  <a:lnTo>
                    <a:pt x="79908" y="240118"/>
                  </a:lnTo>
                  <a:lnTo>
                    <a:pt x="85902" y="243179"/>
                  </a:lnTo>
                  <a:lnTo>
                    <a:pt x="104521" y="244309"/>
                  </a:lnTo>
                  <a:lnTo>
                    <a:pt x="115836" y="238531"/>
                  </a:lnTo>
                  <a:lnTo>
                    <a:pt x="116535" y="237490"/>
                  </a:lnTo>
                  <a:lnTo>
                    <a:pt x="132397" y="252399"/>
                  </a:lnTo>
                  <a:lnTo>
                    <a:pt x="142798" y="268300"/>
                  </a:lnTo>
                  <a:lnTo>
                    <a:pt x="155879" y="284822"/>
                  </a:lnTo>
                  <a:lnTo>
                    <a:pt x="158216" y="294919"/>
                  </a:lnTo>
                  <a:lnTo>
                    <a:pt x="159931" y="311086"/>
                  </a:lnTo>
                  <a:lnTo>
                    <a:pt x="158216" y="323545"/>
                  </a:lnTo>
                  <a:lnTo>
                    <a:pt x="150964" y="335978"/>
                  </a:lnTo>
                  <a:lnTo>
                    <a:pt x="143421" y="352463"/>
                  </a:lnTo>
                  <a:lnTo>
                    <a:pt x="133540" y="369201"/>
                  </a:lnTo>
                  <a:lnTo>
                    <a:pt x="130632" y="385089"/>
                  </a:lnTo>
                  <a:lnTo>
                    <a:pt x="130632" y="395249"/>
                  </a:lnTo>
                  <a:lnTo>
                    <a:pt x="137020" y="398119"/>
                  </a:lnTo>
                  <a:lnTo>
                    <a:pt x="141655" y="392328"/>
                  </a:lnTo>
                  <a:lnTo>
                    <a:pt x="150964" y="391744"/>
                  </a:lnTo>
                  <a:lnTo>
                    <a:pt x="168668" y="398691"/>
                  </a:lnTo>
                  <a:lnTo>
                    <a:pt x="175069" y="398691"/>
                  </a:lnTo>
                  <a:lnTo>
                    <a:pt x="176491" y="391744"/>
                  </a:lnTo>
                  <a:lnTo>
                    <a:pt x="160502" y="384517"/>
                  </a:lnTo>
                  <a:lnTo>
                    <a:pt x="144564" y="383946"/>
                  </a:lnTo>
                  <a:lnTo>
                    <a:pt x="138734" y="384517"/>
                  </a:lnTo>
                  <a:lnTo>
                    <a:pt x="147472" y="357682"/>
                  </a:lnTo>
                  <a:lnTo>
                    <a:pt x="158216" y="342938"/>
                  </a:lnTo>
                  <a:lnTo>
                    <a:pt x="165188" y="327545"/>
                  </a:lnTo>
                  <a:lnTo>
                    <a:pt x="169811" y="306489"/>
                  </a:lnTo>
                  <a:lnTo>
                    <a:pt x="168668" y="286524"/>
                  </a:lnTo>
                  <a:lnTo>
                    <a:pt x="161696" y="265430"/>
                  </a:lnTo>
                  <a:lnTo>
                    <a:pt x="148615" y="243179"/>
                  </a:lnTo>
                  <a:lnTo>
                    <a:pt x="131203" y="220345"/>
                  </a:lnTo>
                  <a:lnTo>
                    <a:pt x="123405" y="211061"/>
                  </a:lnTo>
                  <a:lnTo>
                    <a:pt x="123939" y="196316"/>
                  </a:lnTo>
                  <a:lnTo>
                    <a:pt x="127139" y="151777"/>
                  </a:lnTo>
                  <a:lnTo>
                    <a:pt x="126288" y="126657"/>
                  </a:lnTo>
                  <a:lnTo>
                    <a:pt x="126111" y="124929"/>
                  </a:lnTo>
                  <a:lnTo>
                    <a:pt x="155879" y="130378"/>
                  </a:lnTo>
                  <a:lnTo>
                    <a:pt x="184035" y="124650"/>
                  </a:lnTo>
                  <a:lnTo>
                    <a:pt x="191274" y="117411"/>
                  </a:lnTo>
                  <a:lnTo>
                    <a:pt x="191858" y="116840"/>
                  </a:lnTo>
                  <a:lnTo>
                    <a:pt x="198259" y="100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5200" y="4064003"/>
              <a:ext cx="801687" cy="166528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187035" y="4139856"/>
              <a:ext cx="217804" cy="937894"/>
            </a:xfrm>
            <a:custGeom>
              <a:avLst/>
              <a:gdLst/>
              <a:ahLst/>
              <a:cxnLst/>
              <a:rect l="l" t="t" r="r" b="b"/>
              <a:pathLst>
                <a:path w="217804" h="937895">
                  <a:moveTo>
                    <a:pt x="127444" y="101498"/>
                  </a:moveTo>
                  <a:lnTo>
                    <a:pt x="124523" y="87312"/>
                  </a:lnTo>
                  <a:lnTo>
                    <a:pt x="118706" y="79222"/>
                  </a:lnTo>
                  <a:lnTo>
                    <a:pt x="109448" y="77241"/>
                  </a:lnTo>
                  <a:lnTo>
                    <a:pt x="100418" y="79806"/>
                  </a:lnTo>
                  <a:lnTo>
                    <a:pt x="93446" y="86182"/>
                  </a:lnTo>
                  <a:lnTo>
                    <a:pt x="89966" y="90246"/>
                  </a:lnTo>
                  <a:lnTo>
                    <a:pt x="74028" y="69697"/>
                  </a:lnTo>
                  <a:lnTo>
                    <a:pt x="66725" y="72009"/>
                  </a:lnTo>
                  <a:lnTo>
                    <a:pt x="86194" y="97751"/>
                  </a:lnTo>
                  <a:lnTo>
                    <a:pt x="84429" y="105562"/>
                  </a:lnTo>
                  <a:lnTo>
                    <a:pt x="84429" y="117957"/>
                  </a:lnTo>
                  <a:lnTo>
                    <a:pt x="88823" y="135902"/>
                  </a:lnTo>
                  <a:lnTo>
                    <a:pt x="96367" y="144856"/>
                  </a:lnTo>
                  <a:lnTo>
                    <a:pt x="109448" y="146583"/>
                  </a:lnTo>
                  <a:lnTo>
                    <a:pt x="118135" y="141414"/>
                  </a:lnTo>
                  <a:lnTo>
                    <a:pt x="125666" y="129552"/>
                  </a:lnTo>
                  <a:lnTo>
                    <a:pt x="127444" y="114236"/>
                  </a:lnTo>
                  <a:lnTo>
                    <a:pt x="127444" y="101498"/>
                  </a:lnTo>
                  <a:close/>
                </a:path>
                <a:path w="217804" h="937895">
                  <a:moveTo>
                    <a:pt x="206387" y="853503"/>
                  </a:moveTo>
                  <a:lnTo>
                    <a:pt x="199694" y="844219"/>
                  </a:lnTo>
                  <a:lnTo>
                    <a:pt x="177939" y="837565"/>
                  </a:lnTo>
                  <a:lnTo>
                    <a:pt x="176796" y="834123"/>
                  </a:lnTo>
                  <a:lnTo>
                    <a:pt x="176796" y="824877"/>
                  </a:lnTo>
                  <a:lnTo>
                    <a:pt x="185762" y="798550"/>
                  </a:lnTo>
                  <a:lnTo>
                    <a:pt x="193878" y="790460"/>
                  </a:lnTo>
                  <a:lnTo>
                    <a:pt x="200837" y="779157"/>
                  </a:lnTo>
                  <a:lnTo>
                    <a:pt x="203187" y="771080"/>
                  </a:lnTo>
                  <a:lnTo>
                    <a:pt x="203187" y="762127"/>
                  </a:lnTo>
                  <a:lnTo>
                    <a:pt x="197358" y="756335"/>
                  </a:lnTo>
                  <a:lnTo>
                    <a:pt x="193878" y="753364"/>
                  </a:lnTo>
                  <a:lnTo>
                    <a:pt x="193878" y="763270"/>
                  </a:lnTo>
                  <a:lnTo>
                    <a:pt x="193878" y="771080"/>
                  </a:lnTo>
                  <a:lnTo>
                    <a:pt x="176796" y="799693"/>
                  </a:lnTo>
                  <a:lnTo>
                    <a:pt x="170967" y="813587"/>
                  </a:lnTo>
                  <a:lnTo>
                    <a:pt x="169824" y="830618"/>
                  </a:lnTo>
                  <a:lnTo>
                    <a:pt x="169824" y="843356"/>
                  </a:lnTo>
                  <a:lnTo>
                    <a:pt x="152400" y="843356"/>
                  </a:lnTo>
                  <a:lnTo>
                    <a:pt x="146443" y="844054"/>
                  </a:lnTo>
                  <a:lnTo>
                    <a:pt x="150063" y="823734"/>
                  </a:lnTo>
                  <a:lnTo>
                    <a:pt x="147713" y="800849"/>
                  </a:lnTo>
                  <a:lnTo>
                    <a:pt x="145440" y="787247"/>
                  </a:lnTo>
                  <a:lnTo>
                    <a:pt x="145440" y="772502"/>
                  </a:lnTo>
                  <a:lnTo>
                    <a:pt x="147713" y="758685"/>
                  </a:lnTo>
                  <a:lnTo>
                    <a:pt x="147040" y="756742"/>
                  </a:lnTo>
                  <a:lnTo>
                    <a:pt x="148005" y="756335"/>
                  </a:lnTo>
                  <a:lnTo>
                    <a:pt x="157022" y="754037"/>
                  </a:lnTo>
                  <a:lnTo>
                    <a:pt x="172110" y="752881"/>
                  </a:lnTo>
                  <a:lnTo>
                    <a:pt x="184619" y="756335"/>
                  </a:lnTo>
                  <a:lnTo>
                    <a:pt x="193878" y="763270"/>
                  </a:lnTo>
                  <a:lnTo>
                    <a:pt x="193878" y="753364"/>
                  </a:lnTo>
                  <a:lnTo>
                    <a:pt x="189242" y="749388"/>
                  </a:lnTo>
                  <a:lnTo>
                    <a:pt x="172110" y="742442"/>
                  </a:lnTo>
                  <a:lnTo>
                    <a:pt x="157022" y="741299"/>
                  </a:lnTo>
                  <a:lnTo>
                    <a:pt x="132626" y="740473"/>
                  </a:lnTo>
                  <a:lnTo>
                    <a:pt x="130644" y="739584"/>
                  </a:lnTo>
                  <a:lnTo>
                    <a:pt x="116700" y="739584"/>
                  </a:lnTo>
                  <a:lnTo>
                    <a:pt x="99568" y="741591"/>
                  </a:lnTo>
                  <a:lnTo>
                    <a:pt x="88252" y="746239"/>
                  </a:lnTo>
                  <a:lnTo>
                    <a:pt x="82423" y="747814"/>
                  </a:lnTo>
                  <a:lnTo>
                    <a:pt x="82423" y="822528"/>
                  </a:lnTo>
                  <a:lnTo>
                    <a:pt x="81292" y="839622"/>
                  </a:lnTo>
                  <a:lnTo>
                    <a:pt x="80746" y="841921"/>
                  </a:lnTo>
                  <a:lnTo>
                    <a:pt x="55435" y="841921"/>
                  </a:lnTo>
                  <a:lnTo>
                    <a:pt x="56324" y="838758"/>
                  </a:lnTo>
                  <a:lnTo>
                    <a:pt x="51638" y="828319"/>
                  </a:lnTo>
                  <a:lnTo>
                    <a:pt x="41478" y="817079"/>
                  </a:lnTo>
                  <a:lnTo>
                    <a:pt x="24053" y="804341"/>
                  </a:lnTo>
                  <a:lnTo>
                    <a:pt x="10452" y="789597"/>
                  </a:lnTo>
                  <a:lnTo>
                    <a:pt x="10452" y="784098"/>
                  </a:lnTo>
                  <a:lnTo>
                    <a:pt x="24053" y="778294"/>
                  </a:lnTo>
                  <a:lnTo>
                    <a:pt x="46151" y="774865"/>
                  </a:lnTo>
                  <a:lnTo>
                    <a:pt x="58610" y="776008"/>
                  </a:lnTo>
                  <a:lnTo>
                    <a:pt x="60667" y="775563"/>
                  </a:lnTo>
                  <a:lnTo>
                    <a:pt x="60667" y="776871"/>
                  </a:lnTo>
                  <a:lnTo>
                    <a:pt x="66433" y="791895"/>
                  </a:lnTo>
                  <a:lnTo>
                    <a:pt x="78943" y="812431"/>
                  </a:lnTo>
                  <a:lnTo>
                    <a:pt x="82423" y="822528"/>
                  </a:lnTo>
                  <a:lnTo>
                    <a:pt x="82423" y="747814"/>
                  </a:lnTo>
                  <a:lnTo>
                    <a:pt x="75463" y="749681"/>
                  </a:lnTo>
                  <a:lnTo>
                    <a:pt x="64147" y="755472"/>
                  </a:lnTo>
                  <a:lnTo>
                    <a:pt x="63334" y="757567"/>
                  </a:lnTo>
                  <a:lnTo>
                    <a:pt x="52844" y="756615"/>
                  </a:lnTo>
                  <a:lnTo>
                    <a:pt x="42989" y="761187"/>
                  </a:lnTo>
                  <a:lnTo>
                    <a:pt x="47294" y="760120"/>
                  </a:lnTo>
                  <a:lnTo>
                    <a:pt x="44958" y="761263"/>
                  </a:lnTo>
                  <a:lnTo>
                    <a:pt x="40335" y="762406"/>
                  </a:lnTo>
                  <a:lnTo>
                    <a:pt x="42989" y="761187"/>
                  </a:lnTo>
                  <a:lnTo>
                    <a:pt x="33362" y="763562"/>
                  </a:lnTo>
                  <a:lnTo>
                    <a:pt x="24053" y="766775"/>
                  </a:lnTo>
                  <a:lnTo>
                    <a:pt x="8115" y="773709"/>
                  </a:lnTo>
                  <a:lnTo>
                    <a:pt x="2286" y="780656"/>
                  </a:lnTo>
                  <a:lnTo>
                    <a:pt x="0" y="786104"/>
                  </a:lnTo>
                  <a:lnTo>
                    <a:pt x="3492" y="794194"/>
                  </a:lnTo>
                  <a:lnTo>
                    <a:pt x="13944" y="805497"/>
                  </a:lnTo>
                  <a:lnTo>
                    <a:pt x="32219" y="819378"/>
                  </a:lnTo>
                  <a:lnTo>
                    <a:pt x="44958" y="830618"/>
                  </a:lnTo>
                  <a:lnTo>
                    <a:pt x="46151" y="836409"/>
                  </a:lnTo>
                  <a:lnTo>
                    <a:pt x="42672" y="838758"/>
                  </a:lnTo>
                  <a:lnTo>
                    <a:pt x="36842" y="841057"/>
                  </a:lnTo>
                  <a:lnTo>
                    <a:pt x="22047" y="851154"/>
                  </a:lnTo>
                  <a:lnTo>
                    <a:pt x="17424" y="859243"/>
                  </a:lnTo>
                  <a:lnTo>
                    <a:pt x="23190" y="869403"/>
                  </a:lnTo>
                  <a:lnTo>
                    <a:pt x="28740" y="869403"/>
                  </a:lnTo>
                  <a:lnTo>
                    <a:pt x="32918" y="860209"/>
                  </a:lnTo>
                  <a:lnTo>
                    <a:pt x="32512" y="864755"/>
                  </a:lnTo>
                  <a:lnTo>
                    <a:pt x="35699" y="877493"/>
                  </a:lnTo>
                  <a:lnTo>
                    <a:pt x="53124" y="894524"/>
                  </a:lnTo>
                  <a:lnTo>
                    <a:pt x="67919" y="909269"/>
                  </a:lnTo>
                  <a:lnTo>
                    <a:pt x="78092" y="921715"/>
                  </a:lnTo>
                  <a:lnTo>
                    <a:pt x="78092" y="929805"/>
                  </a:lnTo>
                  <a:lnTo>
                    <a:pt x="74599" y="929805"/>
                  </a:lnTo>
                  <a:lnTo>
                    <a:pt x="65582" y="925156"/>
                  </a:lnTo>
                  <a:lnTo>
                    <a:pt x="47294" y="920572"/>
                  </a:lnTo>
                  <a:lnTo>
                    <a:pt x="31305" y="920572"/>
                  </a:lnTo>
                  <a:lnTo>
                    <a:pt x="22047" y="921715"/>
                  </a:lnTo>
                  <a:lnTo>
                    <a:pt x="17716" y="928662"/>
                  </a:lnTo>
                  <a:lnTo>
                    <a:pt x="22047" y="935596"/>
                  </a:lnTo>
                  <a:lnTo>
                    <a:pt x="26682" y="935596"/>
                  </a:lnTo>
                  <a:lnTo>
                    <a:pt x="43815" y="929805"/>
                  </a:lnTo>
                  <a:lnTo>
                    <a:pt x="60947" y="930948"/>
                  </a:lnTo>
                  <a:lnTo>
                    <a:pt x="74599" y="935596"/>
                  </a:lnTo>
                  <a:lnTo>
                    <a:pt x="81572" y="937602"/>
                  </a:lnTo>
                  <a:lnTo>
                    <a:pt x="86194" y="933310"/>
                  </a:lnTo>
                  <a:lnTo>
                    <a:pt x="86194" y="926363"/>
                  </a:lnTo>
                  <a:lnTo>
                    <a:pt x="83858" y="918273"/>
                  </a:lnTo>
                  <a:lnTo>
                    <a:pt x="76885" y="908126"/>
                  </a:lnTo>
                  <a:lnTo>
                    <a:pt x="46151" y="872845"/>
                  </a:lnTo>
                  <a:lnTo>
                    <a:pt x="42672" y="862457"/>
                  </a:lnTo>
                  <a:lnTo>
                    <a:pt x="46151" y="856945"/>
                  </a:lnTo>
                  <a:lnTo>
                    <a:pt x="53987" y="856945"/>
                  </a:lnTo>
                  <a:lnTo>
                    <a:pt x="74599" y="859243"/>
                  </a:lnTo>
                  <a:lnTo>
                    <a:pt x="87337" y="865898"/>
                  </a:lnTo>
                  <a:lnTo>
                    <a:pt x="99847" y="867041"/>
                  </a:lnTo>
                  <a:lnTo>
                    <a:pt x="100393" y="866863"/>
                  </a:lnTo>
                  <a:lnTo>
                    <a:pt x="100711" y="867041"/>
                  </a:lnTo>
                  <a:lnTo>
                    <a:pt x="124815" y="867041"/>
                  </a:lnTo>
                  <a:lnTo>
                    <a:pt x="130581" y="864196"/>
                  </a:lnTo>
                  <a:lnTo>
                    <a:pt x="148005" y="861314"/>
                  </a:lnTo>
                  <a:lnTo>
                    <a:pt x="167487" y="856945"/>
                  </a:lnTo>
                  <a:lnTo>
                    <a:pt x="173304" y="855802"/>
                  </a:lnTo>
                  <a:lnTo>
                    <a:pt x="173304" y="861314"/>
                  </a:lnTo>
                  <a:lnTo>
                    <a:pt x="159372" y="878636"/>
                  </a:lnTo>
                  <a:lnTo>
                    <a:pt x="143383" y="903528"/>
                  </a:lnTo>
                  <a:lnTo>
                    <a:pt x="138747" y="922870"/>
                  </a:lnTo>
                  <a:lnTo>
                    <a:pt x="139890" y="933310"/>
                  </a:lnTo>
                  <a:lnTo>
                    <a:pt x="154686" y="933310"/>
                  </a:lnTo>
                  <a:lnTo>
                    <a:pt x="172110" y="926363"/>
                  </a:lnTo>
                  <a:lnTo>
                    <a:pt x="188099" y="928662"/>
                  </a:lnTo>
                  <a:lnTo>
                    <a:pt x="197358" y="929805"/>
                  </a:lnTo>
                  <a:lnTo>
                    <a:pt x="203187" y="927506"/>
                  </a:lnTo>
                  <a:lnTo>
                    <a:pt x="205524" y="920572"/>
                  </a:lnTo>
                  <a:lnTo>
                    <a:pt x="193878" y="917067"/>
                  </a:lnTo>
                  <a:lnTo>
                    <a:pt x="174447" y="917067"/>
                  </a:lnTo>
                  <a:lnTo>
                    <a:pt x="163995" y="920572"/>
                  </a:lnTo>
                  <a:lnTo>
                    <a:pt x="150342" y="927506"/>
                  </a:lnTo>
                  <a:lnTo>
                    <a:pt x="145719" y="926363"/>
                  </a:lnTo>
                  <a:lnTo>
                    <a:pt x="151206" y="909269"/>
                  </a:lnTo>
                  <a:lnTo>
                    <a:pt x="157022" y="897737"/>
                  </a:lnTo>
                  <a:lnTo>
                    <a:pt x="165138" y="888733"/>
                  </a:lnTo>
                  <a:lnTo>
                    <a:pt x="175590" y="872845"/>
                  </a:lnTo>
                  <a:lnTo>
                    <a:pt x="189242" y="861314"/>
                  </a:lnTo>
                  <a:lnTo>
                    <a:pt x="190385" y="853503"/>
                  </a:lnTo>
                  <a:lnTo>
                    <a:pt x="186309" y="847407"/>
                  </a:lnTo>
                  <a:lnTo>
                    <a:pt x="188099" y="847712"/>
                  </a:lnTo>
                  <a:lnTo>
                    <a:pt x="196215" y="853503"/>
                  </a:lnTo>
                  <a:lnTo>
                    <a:pt x="200837" y="862749"/>
                  </a:lnTo>
                  <a:lnTo>
                    <a:pt x="205524" y="861593"/>
                  </a:lnTo>
                  <a:lnTo>
                    <a:pt x="206387" y="853503"/>
                  </a:lnTo>
                  <a:close/>
                </a:path>
                <a:path w="217804" h="937895">
                  <a:moveTo>
                    <a:pt x="217690" y="16179"/>
                  </a:moveTo>
                  <a:lnTo>
                    <a:pt x="202895" y="20548"/>
                  </a:lnTo>
                  <a:lnTo>
                    <a:pt x="201752" y="17335"/>
                  </a:lnTo>
                  <a:lnTo>
                    <a:pt x="208724" y="2298"/>
                  </a:lnTo>
                  <a:lnTo>
                    <a:pt x="205244" y="0"/>
                  </a:lnTo>
                  <a:lnTo>
                    <a:pt x="199415" y="13893"/>
                  </a:lnTo>
                  <a:lnTo>
                    <a:pt x="196215" y="16179"/>
                  </a:lnTo>
                  <a:lnTo>
                    <a:pt x="188099" y="0"/>
                  </a:lnTo>
                  <a:lnTo>
                    <a:pt x="184619" y="1155"/>
                  </a:lnTo>
                  <a:lnTo>
                    <a:pt x="190385" y="15049"/>
                  </a:lnTo>
                  <a:lnTo>
                    <a:pt x="190385" y="18542"/>
                  </a:lnTo>
                  <a:lnTo>
                    <a:pt x="172110" y="12738"/>
                  </a:lnTo>
                  <a:lnTo>
                    <a:pt x="170967" y="16179"/>
                  </a:lnTo>
                  <a:lnTo>
                    <a:pt x="189242" y="22834"/>
                  </a:lnTo>
                  <a:lnTo>
                    <a:pt x="191592" y="34442"/>
                  </a:lnTo>
                  <a:lnTo>
                    <a:pt x="191592" y="69697"/>
                  </a:lnTo>
                  <a:lnTo>
                    <a:pt x="176796" y="113080"/>
                  </a:lnTo>
                  <a:lnTo>
                    <a:pt x="145719" y="141414"/>
                  </a:lnTo>
                  <a:lnTo>
                    <a:pt x="120472" y="154101"/>
                  </a:lnTo>
                  <a:lnTo>
                    <a:pt x="119811" y="155562"/>
                  </a:lnTo>
                  <a:lnTo>
                    <a:pt x="118706" y="154101"/>
                  </a:lnTo>
                  <a:lnTo>
                    <a:pt x="107683" y="148945"/>
                  </a:lnTo>
                  <a:lnTo>
                    <a:pt x="90538" y="150647"/>
                  </a:lnTo>
                  <a:lnTo>
                    <a:pt x="83947" y="154495"/>
                  </a:lnTo>
                  <a:lnTo>
                    <a:pt x="83566" y="154101"/>
                  </a:lnTo>
                  <a:lnTo>
                    <a:pt x="67640" y="153238"/>
                  </a:lnTo>
                  <a:lnTo>
                    <a:pt x="51638" y="149796"/>
                  </a:lnTo>
                  <a:lnTo>
                    <a:pt x="35699" y="141706"/>
                  </a:lnTo>
                  <a:lnTo>
                    <a:pt x="25247" y="137058"/>
                  </a:lnTo>
                  <a:lnTo>
                    <a:pt x="25247" y="113080"/>
                  </a:lnTo>
                  <a:lnTo>
                    <a:pt x="31013" y="92532"/>
                  </a:lnTo>
                  <a:lnTo>
                    <a:pt x="37985" y="73139"/>
                  </a:lnTo>
                  <a:lnTo>
                    <a:pt x="41186" y="60718"/>
                  </a:lnTo>
                  <a:lnTo>
                    <a:pt x="45872" y="53822"/>
                  </a:lnTo>
                  <a:lnTo>
                    <a:pt x="57467" y="42532"/>
                  </a:lnTo>
                  <a:lnTo>
                    <a:pt x="56324" y="39014"/>
                  </a:lnTo>
                  <a:lnTo>
                    <a:pt x="43535" y="49453"/>
                  </a:lnTo>
                  <a:lnTo>
                    <a:pt x="41186" y="49453"/>
                  </a:lnTo>
                  <a:lnTo>
                    <a:pt x="44665" y="32131"/>
                  </a:lnTo>
                  <a:lnTo>
                    <a:pt x="40043" y="30924"/>
                  </a:lnTo>
                  <a:lnTo>
                    <a:pt x="37985" y="45974"/>
                  </a:lnTo>
                  <a:lnTo>
                    <a:pt x="35699" y="47167"/>
                  </a:lnTo>
                  <a:lnTo>
                    <a:pt x="31013" y="32131"/>
                  </a:lnTo>
                  <a:lnTo>
                    <a:pt x="27533" y="32131"/>
                  </a:lnTo>
                  <a:lnTo>
                    <a:pt x="32219" y="48298"/>
                  </a:lnTo>
                  <a:lnTo>
                    <a:pt x="29883" y="50609"/>
                  </a:lnTo>
                  <a:lnTo>
                    <a:pt x="19710" y="42532"/>
                  </a:lnTo>
                  <a:lnTo>
                    <a:pt x="18567" y="45974"/>
                  </a:lnTo>
                  <a:lnTo>
                    <a:pt x="32219" y="57264"/>
                  </a:lnTo>
                  <a:lnTo>
                    <a:pt x="31013" y="66484"/>
                  </a:lnTo>
                  <a:lnTo>
                    <a:pt x="24053" y="83591"/>
                  </a:lnTo>
                  <a:lnTo>
                    <a:pt x="13944" y="114236"/>
                  </a:lnTo>
                  <a:lnTo>
                    <a:pt x="35699" y="157581"/>
                  </a:lnTo>
                  <a:lnTo>
                    <a:pt x="71970" y="172529"/>
                  </a:lnTo>
                  <a:lnTo>
                    <a:pt x="71970" y="187655"/>
                  </a:lnTo>
                  <a:lnTo>
                    <a:pt x="73406" y="208191"/>
                  </a:lnTo>
                  <a:lnTo>
                    <a:pt x="83858" y="258495"/>
                  </a:lnTo>
                  <a:lnTo>
                    <a:pt x="85001" y="260667"/>
                  </a:lnTo>
                  <a:lnTo>
                    <a:pt x="81572" y="261670"/>
                  </a:lnTo>
                  <a:lnTo>
                    <a:pt x="50495" y="296926"/>
                  </a:lnTo>
                  <a:lnTo>
                    <a:pt x="28740" y="339153"/>
                  </a:lnTo>
                  <a:lnTo>
                    <a:pt x="26390" y="358495"/>
                  </a:lnTo>
                  <a:lnTo>
                    <a:pt x="29883" y="380174"/>
                  </a:lnTo>
                  <a:lnTo>
                    <a:pt x="35699" y="396113"/>
                  </a:lnTo>
                  <a:lnTo>
                    <a:pt x="46151" y="410857"/>
                  </a:lnTo>
                  <a:lnTo>
                    <a:pt x="50495" y="427913"/>
                  </a:lnTo>
                  <a:lnTo>
                    <a:pt x="52844" y="438289"/>
                  </a:lnTo>
                  <a:lnTo>
                    <a:pt x="47015" y="437134"/>
                  </a:lnTo>
                  <a:lnTo>
                    <a:pt x="31013" y="437134"/>
                  </a:lnTo>
                  <a:lnTo>
                    <a:pt x="22047" y="440639"/>
                  </a:lnTo>
                  <a:lnTo>
                    <a:pt x="15087" y="443788"/>
                  </a:lnTo>
                  <a:lnTo>
                    <a:pt x="16230" y="450748"/>
                  </a:lnTo>
                  <a:lnTo>
                    <a:pt x="23190" y="450748"/>
                  </a:lnTo>
                  <a:lnTo>
                    <a:pt x="40335" y="444944"/>
                  </a:lnTo>
                  <a:lnTo>
                    <a:pt x="49352" y="446151"/>
                  </a:lnTo>
                  <a:lnTo>
                    <a:pt x="53987" y="451878"/>
                  </a:lnTo>
                  <a:lnTo>
                    <a:pt x="60947" y="449592"/>
                  </a:lnTo>
                  <a:lnTo>
                    <a:pt x="60947" y="439496"/>
                  </a:lnTo>
                  <a:lnTo>
                    <a:pt x="58610" y="423265"/>
                  </a:lnTo>
                  <a:lnTo>
                    <a:pt x="50495" y="406209"/>
                  </a:lnTo>
                  <a:lnTo>
                    <a:pt x="43815" y="389178"/>
                  </a:lnTo>
                  <a:lnTo>
                    <a:pt x="36842" y="376720"/>
                  </a:lnTo>
                  <a:lnTo>
                    <a:pt x="35699" y="364299"/>
                  </a:lnTo>
                  <a:lnTo>
                    <a:pt x="37985" y="348119"/>
                  </a:lnTo>
                  <a:lnTo>
                    <a:pt x="41478" y="338023"/>
                  </a:lnTo>
                  <a:lnTo>
                    <a:pt x="55130" y="322072"/>
                  </a:lnTo>
                  <a:lnTo>
                    <a:pt x="66725" y="307327"/>
                  </a:lnTo>
                  <a:lnTo>
                    <a:pt x="89395" y="287985"/>
                  </a:lnTo>
                  <a:lnTo>
                    <a:pt x="96367" y="281051"/>
                  </a:lnTo>
                  <a:lnTo>
                    <a:pt x="97358" y="277622"/>
                  </a:lnTo>
                  <a:lnTo>
                    <a:pt x="105625" y="282194"/>
                  </a:lnTo>
                  <a:lnTo>
                    <a:pt x="116992" y="281914"/>
                  </a:lnTo>
                  <a:lnTo>
                    <a:pt x="121907" y="278752"/>
                  </a:lnTo>
                  <a:lnTo>
                    <a:pt x="124523" y="282765"/>
                  </a:lnTo>
                  <a:lnTo>
                    <a:pt x="141668" y="307035"/>
                  </a:lnTo>
                  <a:lnTo>
                    <a:pt x="148628" y="324980"/>
                  </a:lnTo>
                  <a:lnTo>
                    <a:pt x="157594" y="343750"/>
                  </a:lnTo>
                  <a:lnTo>
                    <a:pt x="158178" y="354469"/>
                  </a:lnTo>
                  <a:lnTo>
                    <a:pt x="156464" y="370370"/>
                  </a:lnTo>
                  <a:lnTo>
                    <a:pt x="151828" y="382524"/>
                  </a:lnTo>
                  <a:lnTo>
                    <a:pt x="142240" y="392620"/>
                  </a:lnTo>
                  <a:lnTo>
                    <a:pt x="131203" y="407644"/>
                  </a:lnTo>
                  <a:lnTo>
                    <a:pt x="118706" y="421830"/>
                  </a:lnTo>
                  <a:lnTo>
                    <a:pt x="112306" y="436575"/>
                  </a:lnTo>
                  <a:lnTo>
                    <a:pt x="110299" y="447001"/>
                  </a:lnTo>
                  <a:lnTo>
                    <a:pt x="115785" y="450748"/>
                  </a:lnTo>
                  <a:lnTo>
                    <a:pt x="121615" y="446443"/>
                  </a:lnTo>
                  <a:lnTo>
                    <a:pt x="130644" y="447573"/>
                  </a:lnTo>
                  <a:lnTo>
                    <a:pt x="146291" y="457682"/>
                  </a:lnTo>
                  <a:lnTo>
                    <a:pt x="152400" y="459409"/>
                  </a:lnTo>
                  <a:lnTo>
                    <a:pt x="155321" y="453097"/>
                  </a:lnTo>
                  <a:lnTo>
                    <a:pt x="149771" y="448157"/>
                  </a:lnTo>
                  <a:lnTo>
                    <a:pt x="141668" y="442353"/>
                  </a:lnTo>
                  <a:lnTo>
                    <a:pt x="126238" y="438289"/>
                  </a:lnTo>
                  <a:lnTo>
                    <a:pt x="120472" y="437705"/>
                  </a:lnTo>
                  <a:lnTo>
                    <a:pt x="125666" y="428764"/>
                  </a:lnTo>
                  <a:lnTo>
                    <a:pt x="134124" y="413169"/>
                  </a:lnTo>
                  <a:lnTo>
                    <a:pt x="148005" y="401294"/>
                  </a:lnTo>
                  <a:lnTo>
                    <a:pt x="157594" y="387743"/>
                  </a:lnTo>
                  <a:lnTo>
                    <a:pt x="166916" y="367499"/>
                  </a:lnTo>
                  <a:lnTo>
                    <a:pt x="169824" y="348119"/>
                  </a:lnTo>
                  <a:lnTo>
                    <a:pt x="167487" y="326136"/>
                  </a:lnTo>
                  <a:lnTo>
                    <a:pt x="159372" y="301574"/>
                  </a:lnTo>
                  <a:lnTo>
                    <a:pt x="147434" y="275831"/>
                  </a:lnTo>
                  <a:lnTo>
                    <a:pt x="138747" y="259359"/>
                  </a:lnTo>
                  <a:lnTo>
                    <a:pt x="132537" y="255739"/>
                  </a:lnTo>
                  <a:lnTo>
                    <a:pt x="132638" y="253860"/>
                  </a:lnTo>
                  <a:lnTo>
                    <a:pt x="133210" y="231025"/>
                  </a:lnTo>
                  <a:lnTo>
                    <a:pt x="128016" y="191096"/>
                  </a:lnTo>
                  <a:lnTo>
                    <a:pt x="126771" y="177838"/>
                  </a:lnTo>
                  <a:lnTo>
                    <a:pt x="139890" y="166547"/>
                  </a:lnTo>
                  <a:lnTo>
                    <a:pt x="167487" y="139357"/>
                  </a:lnTo>
                  <a:lnTo>
                    <a:pt x="189242" y="108432"/>
                  </a:lnTo>
                  <a:lnTo>
                    <a:pt x="199415" y="75501"/>
                  </a:lnTo>
                  <a:lnTo>
                    <a:pt x="199415" y="29794"/>
                  </a:lnTo>
                  <a:lnTo>
                    <a:pt x="217690" y="19697"/>
                  </a:lnTo>
                  <a:lnTo>
                    <a:pt x="217690" y="161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963320" y="3045778"/>
              <a:ext cx="332105" cy="76200"/>
            </a:xfrm>
            <a:custGeom>
              <a:avLst/>
              <a:gdLst/>
              <a:ahLst/>
              <a:cxnLst/>
              <a:rect l="l" t="t" r="r" b="b"/>
              <a:pathLst>
                <a:path w="332104" h="76200">
                  <a:moveTo>
                    <a:pt x="255365" y="42862"/>
                  </a:moveTo>
                  <a:lnTo>
                    <a:pt x="255365" y="76200"/>
                  </a:lnTo>
                  <a:lnTo>
                    <a:pt x="322041" y="42862"/>
                  </a:lnTo>
                  <a:lnTo>
                    <a:pt x="255365" y="42862"/>
                  </a:lnTo>
                  <a:close/>
                </a:path>
                <a:path w="332104" h="76200">
                  <a:moveTo>
                    <a:pt x="255365" y="33337"/>
                  </a:moveTo>
                  <a:lnTo>
                    <a:pt x="255365" y="42862"/>
                  </a:lnTo>
                  <a:lnTo>
                    <a:pt x="268066" y="42862"/>
                  </a:lnTo>
                  <a:lnTo>
                    <a:pt x="268066" y="33337"/>
                  </a:lnTo>
                  <a:lnTo>
                    <a:pt x="255365" y="33337"/>
                  </a:lnTo>
                  <a:close/>
                </a:path>
                <a:path w="332104" h="76200">
                  <a:moveTo>
                    <a:pt x="255366" y="0"/>
                  </a:moveTo>
                  <a:lnTo>
                    <a:pt x="255365" y="33337"/>
                  </a:lnTo>
                  <a:lnTo>
                    <a:pt x="268066" y="33337"/>
                  </a:lnTo>
                  <a:lnTo>
                    <a:pt x="268066" y="42862"/>
                  </a:lnTo>
                  <a:lnTo>
                    <a:pt x="322043" y="42861"/>
                  </a:lnTo>
                  <a:lnTo>
                    <a:pt x="331566" y="38100"/>
                  </a:lnTo>
                  <a:lnTo>
                    <a:pt x="255366" y="0"/>
                  </a:lnTo>
                  <a:close/>
                </a:path>
                <a:path w="332104" h="76200">
                  <a:moveTo>
                    <a:pt x="0" y="33336"/>
                  </a:moveTo>
                  <a:lnTo>
                    <a:pt x="0" y="42861"/>
                  </a:lnTo>
                  <a:lnTo>
                    <a:pt x="255365" y="42862"/>
                  </a:lnTo>
                  <a:lnTo>
                    <a:pt x="255365" y="33337"/>
                  </a:lnTo>
                  <a:lnTo>
                    <a:pt x="0" y="33336"/>
                  </a:lnTo>
                  <a:close/>
                </a:path>
              </a:pathLst>
            </a:custGeom>
            <a:solidFill>
              <a:srgbClr val="5B69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0296" y="2898647"/>
              <a:ext cx="1923287" cy="4023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8104" y="2895600"/>
              <a:ext cx="1929383" cy="46024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77381" y="2925766"/>
              <a:ext cx="1828579" cy="30777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177381" y="2925766"/>
            <a:ext cx="1828800" cy="3079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Planning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64110" y="3734308"/>
            <a:ext cx="909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Function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813142" y="3734308"/>
            <a:ext cx="902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Function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973922" y="3734308"/>
            <a:ext cx="900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Function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244424" y="2294635"/>
            <a:ext cx="9785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8580">
              <a:lnSpc>
                <a:spcPts val="2110"/>
              </a:lnSpc>
              <a:spcBef>
                <a:spcPts val="210"/>
              </a:spcBef>
            </a:pPr>
            <a:r>
              <a:rPr sz="1800" b="1" spc="-10" dirty="0">
                <a:latin typeface="Calibri"/>
                <a:cs typeface="Calibri"/>
              </a:rPr>
              <a:t>Assets </a:t>
            </a:r>
            <a:r>
              <a:rPr sz="1800" b="1" dirty="0">
                <a:latin typeface="Calibri"/>
                <a:cs typeface="Calibri"/>
              </a:rPr>
              <a:t>&amp; 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es</a:t>
            </a:r>
            <a:r>
              <a:rPr sz="1800" b="1" spc="-5" dirty="0">
                <a:latin typeface="Calibri"/>
                <a:cs typeface="Calibri"/>
              </a:rPr>
              <a:t>ou</a:t>
            </a: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295051" y="2904744"/>
            <a:ext cx="7291070" cy="1871345"/>
            <a:chOff x="2295051" y="2904744"/>
            <a:chExt cx="7291070" cy="1871345"/>
          </a:xfrm>
        </p:grpSpPr>
        <p:sp>
          <p:nvSpPr>
            <p:cNvPr id="44" name="object 44"/>
            <p:cNvSpPr/>
            <p:nvPr/>
          </p:nvSpPr>
          <p:spPr>
            <a:xfrm>
              <a:off x="2295051" y="4699863"/>
              <a:ext cx="490855" cy="76200"/>
            </a:xfrm>
            <a:custGeom>
              <a:avLst/>
              <a:gdLst/>
              <a:ahLst/>
              <a:cxnLst/>
              <a:rect l="l" t="t" r="r" b="b"/>
              <a:pathLst>
                <a:path w="490855" h="76200">
                  <a:moveTo>
                    <a:pt x="414111" y="0"/>
                  </a:moveTo>
                  <a:lnTo>
                    <a:pt x="414111" y="76200"/>
                  </a:lnTo>
                  <a:lnTo>
                    <a:pt x="480786" y="42862"/>
                  </a:lnTo>
                  <a:lnTo>
                    <a:pt x="426811" y="42862"/>
                  </a:lnTo>
                  <a:lnTo>
                    <a:pt x="426811" y="33337"/>
                  </a:lnTo>
                  <a:lnTo>
                    <a:pt x="480786" y="33337"/>
                  </a:lnTo>
                  <a:lnTo>
                    <a:pt x="414111" y="0"/>
                  </a:lnTo>
                  <a:close/>
                </a:path>
                <a:path w="490855" h="76200">
                  <a:moveTo>
                    <a:pt x="414111" y="33337"/>
                  </a:moveTo>
                  <a:lnTo>
                    <a:pt x="0" y="33337"/>
                  </a:lnTo>
                  <a:lnTo>
                    <a:pt x="0" y="42862"/>
                  </a:lnTo>
                  <a:lnTo>
                    <a:pt x="414111" y="42862"/>
                  </a:lnTo>
                  <a:lnTo>
                    <a:pt x="414111" y="33337"/>
                  </a:lnTo>
                  <a:close/>
                </a:path>
                <a:path w="490855" h="76200">
                  <a:moveTo>
                    <a:pt x="480786" y="33337"/>
                  </a:moveTo>
                  <a:lnTo>
                    <a:pt x="426811" y="33337"/>
                  </a:lnTo>
                  <a:lnTo>
                    <a:pt x="426811" y="42862"/>
                  </a:lnTo>
                  <a:lnTo>
                    <a:pt x="480786" y="42862"/>
                  </a:lnTo>
                  <a:lnTo>
                    <a:pt x="490311" y="38100"/>
                  </a:lnTo>
                  <a:lnTo>
                    <a:pt x="480786" y="33337"/>
                  </a:lnTo>
                  <a:close/>
                </a:path>
              </a:pathLst>
            </a:custGeom>
            <a:solidFill>
              <a:srgbClr val="5B69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6720" y="2923032"/>
              <a:ext cx="1508759" cy="4632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04048" y="2904744"/>
              <a:ext cx="1581911" cy="5730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92602" y="2947003"/>
              <a:ext cx="1417246" cy="36933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3089755" y="892555"/>
            <a:ext cx="4379595" cy="7632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37615">
              <a:lnSpc>
                <a:spcPct val="100000"/>
              </a:lnSpc>
              <a:spcBef>
                <a:spcPts val="845"/>
              </a:spcBef>
            </a:pPr>
            <a:r>
              <a:rPr sz="1800" b="1" spc="-10" dirty="0">
                <a:latin typeface="Calibri"/>
                <a:cs typeface="Calibri"/>
              </a:rPr>
              <a:t>Business</a:t>
            </a:r>
            <a:r>
              <a:rPr sz="1800" b="1" spc="-15" dirty="0">
                <a:latin typeface="Calibri"/>
                <a:cs typeface="Calibri"/>
              </a:rPr>
              <a:t> Environment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1788795" algn="l"/>
                <a:tab pos="3684270" algn="l"/>
              </a:tabLst>
            </a:pPr>
            <a:r>
              <a:rPr sz="1800" spc="-15" dirty="0">
                <a:latin typeface="Calibri"/>
                <a:cs typeface="Calibri"/>
              </a:rPr>
              <a:t>Economy	</a:t>
            </a:r>
            <a:r>
              <a:rPr sz="1800" spc="-10" dirty="0">
                <a:latin typeface="Calibri"/>
                <a:cs typeface="Calibri"/>
              </a:rPr>
              <a:t>Regulatory	Culture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092602" y="2947003"/>
            <a:ext cx="1417320" cy="369570"/>
          </a:xfrm>
          <a:prstGeom prst="rect">
            <a:avLst/>
          </a:prstGeom>
          <a:ln w="9525">
            <a:solidFill>
              <a:srgbClr val="DF7336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Stakeholders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25383" y="4782311"/>
            <a:ext cx="1511935" cy="573405"/>
            <a:chOff x="8025383" y="4782311"/>
            <a:chExt cx="1511935" cy="573405"/>
          </a:xfrm>
        </p:grpSpPr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25383" y="4803647"/>
              <a:ext cx="1511807" cy="46024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01583" y="4782311"/>
              <a:ext cx="1359407" cy="5730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72442" y="4826095"/>
              <a:ext cx="1417246" cy="36933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072442" y="4826095"/>
              <a:ext cx="1417320" cy="369570"/>
            </a:xfrm>
            <a:custGeom>
              <a:avLst/>
              <a:gdLst/>
              <a:ahLst/>
              <a:cxnLst/>
              <a:rect l="l" t="t" r="r" b="b"/>
              <a:pathLst>
                <a:path w="1417320" h="369570">
                  <a:moveTo>
                    <a:pt x="0" y="0"/>
                  </a:moveTo>
                  <a:lnTo>
                    <a:pt x="1417247" y="0"/>
                  </a:lnTo>
                  <a:lnTo>
                    <a:pt x="1417247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F733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268906" y="4845811"/>
            <a:ext cx="1025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63917" y="1692249"/>
            <a:ext cx="1644014" cy="3423920"/>
          </a:xfrm>
          <a:custGeom>
            <a:avLst/>
            <a:gdLst/>
            <a:ahLst/>
            <a:cxnLst/>
            <a:rect l="l" t="t" r="r" b="b"/>
            <a:pathLst>
              <a:path w="1644015" h="3423920">
                <a:moveTo>
                  <a:pt x="828675" y="3309112"/>
                </a:moveTo>
                <a:lnTo>
                  <a:pt x="752475" y="3271012"/>
                </a:lnTo>
                <a:lnTo>
                  <a:pt x="600075" y="3194812"/>
                </a:lnTo>
                <a:lnTo>
                  <a:pt x="600075" y="3271012"/>
                </a:lnTo>
                <a:lnTo>
                  <a:pt x="0" y="3271012"/>
                </a:lnTo>
                <a:lnTo>
                  <a:pt x="0" y="3347212"/>
                </a:lnTo>
                <a:lnTo>
                  <a:pt x="600075" y="3347212"/>
                </a:lnTo>
                <a:lnTo>
                  <a:pt x="600075" y="3423412"/>
                </a:lnTo>
                <a:lnTo>
                  <a:pt x="752475" y="3347212"/>
                </a:lnTo>
                <a:lnTo>
                  <a:pt x="828675" y="3309112"/>
                </a:lnTo>
                <a:close/>
              </a:path>
              <a:path w="1644015" h="3423920">
                <a:moveTo>
                  <a:pt x="1643964" y="1178306"/>
                </a:moveTo>
                <a:lnTo>
                  <a:pt x="1610626" y="1178534"/>
                </a:lnTo>
                <a:lnTo>
                  <a:pt x="1602790" y="0"/>
                </a:lnTo>
                <a:lnTo>
                  <a:pt x="1593265" y="63"/>
                </a:lnTo>
                <a:lnTo>
                  <a:pt x="1601101" y="1178598"/>
                </a:lnTo>
                <a:lnTo>
                  <a:pt x="1567764" y="1178814"/>
                </a:lnTo>
                <a:lnTo>
                  <a:pt x="1606372" y="1254760"/>
                </a:lnTo>
                <a:lnTo>
                  <a:pt x="1637576" y="1191298"/>
                </a:lnTo>
                <a:lnTo>
                  <a:pt x="1643964" y="1178306"/>
                </a:lnTo>
                <a:close/>
              </a:path>
            </a:pathLst>
          </a:custGeom>
          <a:solidFill>
            <a:srgbClr val="5B697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 txBox="1"/>
          <p:nvPr/>
        </p:nvSpPr>
        <p:spPr>
          <a:xfrm>
            <a:off x="1148838" y="5262402"/>
            <a:ext cx="1146810" cy="339090"/>
          </a:xfrm>
          <a:prstGeom prst="rect">
            <a:avLst/>
          </a:prstGeom>
          <a:solidFill>
            <a:srgbClr val="FFFFFF"/>
          </a:solidFill>
          <a:ln w="9525">
            <a:solidFill>
              <a:srgbClr val="5B6973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259"/>
              </a:spcBef>
            </a:pPr>
            <a:r>
              <a:rPr sz="1600" spc="-10" dirty="0">
                <a:latin typeface="Calibri"/>
                <a:cs typeface="Calibri"/>
              </a:rPr>
              <a:t>Materials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298190" y="5364865"/>
            <a:ext cx="5516880" cy="1374775"/>
            <a:chOff x="2298190" y="5364865"/>
            <a:chExt cx="5516880" cy="1374775"/>
          </a:xfrm>
        </p:grpSpPr>
        <p:sp>
          <p:nvSpPr>
            <p:cNvPr id="59" name="object 59"/>
            <p:cNvSpPr/>
            <p:nvPr/>
          </p:nvSpPr>
          <p:spPr>
            <a:xfrm>
              <a:off x="2298190" y="5364865"/>
              <a:ext cx="490855" cy="76200"/>
            </a:xfrm>
            <a:custGeom>
              <a:avLst/>
              <a:gdLst/>
              <a:ahLst/>
              <a:cxnLst/>
              <a:rect l="l" t="t" r="r" b="b"/>
              <a:pathLst>
                <a:path w="490855" h="76200">
                  <a:moveTo>
                    <a:pt x="414111" y="42862"/>
                  </a:moveTo>
                  <a:lnTo>
                    <a:pt x="414111" y="76199"/>
                  </a:lnTo>
                  <a:lnTo>
                    <a:pt x="480786" y="42862"/>
                  </a:lnTo>
                  <a:lnTo>
                    <a:pt x="414111" y="42862"/>
                  </a:lnTo>
                  <a:close/>
                </a:path>
                <a:path w="490855" h="76200">
                  <a:moveTo>
                    <a:pt x="414111" y="33337"/>
                  </a:moveTo>
                  <a:lnTo>
                    <a:pt x="414111" y="42862"/>
                  </a:lnTo>
                  <a:lnTo>
                    <a:pt x="426811" y="42862"/>
                  </a:lnTo>
                  <a:lnTo>
                    <a:pt x="426811" y="33337"/>
                  </a:lnTo>
                  <a:lnTo>
                    <a:pt x="414111" y="33337"/>
                  </a:lnTo>
                  <a:close/>
                </a:path>
                <a:path w="490855" h="76200">
                  <a:moveTo>
                    <a:pt x="414111" y="0"/>
                  </a:moveTo>
                  <a:lnTo>
                    <a:pt x="414111" y="33337"/>
                  </a:lnTo>
                  <a:lnTo>
                    <a:pt x="426811" y="33337"/>
                  </a:lnTo>
                  <a:lnTo>
                    <a:pt x="426811" y="42862"/>
                  </a:lnTo>
                  <a:lnTo>
                    <a:pt x="480788" y="42861"/>
                  </a:lnTo>
                  <a:lnTo>
                    <a:pt x="490311" y="38099"/>
                  </a:lnTo>
                  <a:lnTo>
                    <a:pt x="414111" y="0"/>
                  </a:lnTo>
                  <a:close/>
                </a:path>
                <a:path w="490855" h="76200">
                  <a:moveTo>
                    <a:pt x="0" y="33336"/>
                  </a:moveTo>
                  <a:lnTo>
                    <a:pt x="0" y="42861"/>
                  </a:lnTo>
                  <a:lnTo>
                    <a:pt x="414111" y="42862"/>
                  </a:lnTo>
                  <a:lnTo>
                    <a:pt x="414111" y="33337"/>
                  </a:lnTo>
                  <a:lnTo>
                    <a:pt x="0" y="33336"/>
                  </a:lnTo>
                  <a:close/>
                </a:path>
              </a:pathLst>
            </a:custGeom>
            <a:solidFill>
              <a:srgbClr val="5B69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40151" y="6172199"/>
              <a:ext cx="5074920" cy="48463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11039" y="6166103"/>
              <a:ext cx="1530096" cy="57302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785362" y="6196798"/>
              <a:ext cx="4983480" cy="391160"/>
            </a:xfrm>
            <a:custGeom>
              <a:avLst/>
              <a:gdLst/>
              <a:ahLst/>
              <a:cxnLst/>
              <a:rect l="l" t="t" r="r" b="b"/>
              <a:pathLst>
                <a:path w="4983480" h="391159">
                  <a:moveTo>
                    <a:pt x="4983388" y="0"/>
                  </a:moveTo>
                  <a:lnTo>
                    <a:pt x="0" y="0"/>
                  </a:lnTo>
                  <a:lnTo>
                    <a:pt x="0" y="390695"/>
                  </a:lnTo>
                  <a:lnTo>
                    <a:pt x="4983388" y="390695"/>
                  </a:lnTo>
                  <a:lnTo>
                    <a:pt x="4983388" y="0"/>
                  </a:lnTo>
                  <a:close/>
                </a:path>
              </a:pathLst>
            </a:custGeom>
            <a:solidFill>
              <a:srgbClr val="CBBB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2785362" y="6196798"/>
            <a:ext cx="4983480" cy="391160"/>
          </a:xfrm>
          <a:prstGeom prst="rect">
            <a:avLst/>
          </a:prstGeom>
          <a:ln w="9525">
            <a:solidFill>
              <a:srgbClr val="A78A5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800" b="1" spc="-10" dirty="0">
                <a:latin typeface="Calibri"/>
                <a:cs typeface="Calibri"/>
              </a:rPr>
              <a:t>Competitors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715612" y="5220341"/>
            <a:ext cx="7186295" cy="1198880"/>
            <a:chOff x="1715612" y="5220341"/>
            <a:chExt cx="7186295" cy="1198880"/>
          </a:xfrm>
        </p:grpSpPr>
        <p:sp>
          <p:nvSpPr>
            <p:cNvPr id="65" name="object 65"/>
            <p:cNvSpPr/>
            <p:nvPr/>
          </p:nvSpPr>
          <p:spPr>
            <a:xfrm>
              <a:off x="1720375" y="6342766"/>
              <a:ext cx="1053465" cy="76200"/>
            </a:xfrm>
            <a:custGeom>
              <a:avLst/>
              <a:gdLst/>
              <a:ahLst/>
              <a:cxnLst/>
              <a:rect l="l" t="t" r="r" b="b"/>
              <a:pathLst>
                <a:path w="1053464" h="76200">
                  <a:moveTo>
                    <a:pt x="977064" y="42862"/>
                  </a:moveTo>
                  <a:lnTo>
                    <a:pt x="977064" y="76200"/>
                  </a:lnTo>
                  <a:lnTo>
                    <a:pt x="1043739" y="42862"/>
                  </a:lnTo>
                  <a:lnTo>
                    <a:pt x="977064" y="42862"/>
                  </a:lnTo>
                  <a:close/>
                </a:path>
                <a:path w="1053464" h="76200">
                  <a:moveTo>
                    <a:pt x="977064" y="33337"/>
                  </a:moveTo>
                  <a:lnTo>
                    <a:pt x="977064" y="42862"/>
                  </a:lnTo>
                  <a:lnTo>
                    <a:pt x="989764" y="42862"/>
                  </a:lnTo>
                  <a:lnTo>
                    <a:pt x="989764" y="33337"/>
                  </a:lnTo>
                  <a:lnTo>
                    <a:pt x="977064" y="33337"/>
                  </a:lnTo>
                  <a:close/>
                </a:path>
                <a:path w="1053464" h="76200">
                  <a:moveTo>
                    <a:pt x="977064" y="0"/>
                  </a:moveTo>
                  <a:lnTo>
                    <a:pt x="977064" y="33337"/>
                  </a:lnTo>
                  <a:lnTo>
                    <a:pt x="989764" y="33337"/>
                  </a:lnTo>
                  <a:lnTo>
                    <a:pt x="989764" y="42862"/>
                  </a:lnTo>
                  <a:lnTo>
                    <a:pt x="1043741" y="42861"/>
                  </a:lnTo>
                  <a:lnTo>
                    <a:pt x="1053264" y="38100"/>
                  </a:lnTo>
                  <a:lnTo>
                    <a:pt x="977064" y="0"/>
                  </a:lnTo>
                  <a:close/>
                </a:path>
                <a:path w="1053464" h="76200">
                  <a:moveTo>
                    <a:pt x="0" y="33336"/>
                  </a:moveTo>
                  <a:lnTo>
                    <a:pt x="0" y="42861"/>
                  </a:lnTo>
                  <a:lnTo>
                    <a:pt x="977064" y="42862"/>
                  </a:lnTo>
                  <a:lnTo>
                    <a:pt x="977064" y="33337"/>
                  </a:lnTo>
                  <a:lnTo>
                    <a:pt x="0" y="33336"/>
                  </a:lnTo>
                  <a:close/>
                </a:path>
              </a:pathLst>
            </a:custGeom>
            <a:solidFill>
              <a:srgbClr val="5B69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1720375" y="5940427"/>
              <a:ext cx="0" cy="440690"/>
            </a:xfrm>
            <a:custGeom>
              <a:avLst/>
              <a:gdLst/>
              <a:ahLst/>
              <a:cxnLst/>
              <a:rect l="l" t="t" r="r" b="b"/>
              <a:pathLst>
                <a:path h="440689">
                  <a:moveTo>
                    <a:pt x="0" y="440439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5B6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8825466" y="5220341"/>
              <a:ext cx="76200" cy="1159510"/>
            </a:xfrm>
            <a:custGeom>
              <a:avLst/>
              <a:gdLst/>
              <a:ahLst/>
              <a:cxnLst/>
              <a:rect l="l" t="t" r="r" b="b"/>
              <a:pathLst>
                <a:path w="76200" h="1159510">
                  <a:moveTo>
                    <a:pt x="42862" y="63500"/>
                  </a:moveTo>
                  <a:lnTo>
                    <a:pt x="33337" y="63500"/>
                  </a:lnTo>
                  <a:lnTo>
                    <a:pt x="33338" y="1159393"/>
                  </a:lnTo>
                  <a:lnTo>
                    <a:pt x="42863" y="1159393"/>
                  </a:lnTo>
                  <a:lnTo>
                    <a:pt x="42862" y="63500"/>
                  </a:lnTo>
                  <a:close/>
                </a:path>
                <a:path w="76200" h="1159510">
                  <a:moveTo>
                    <a:pt x="38100" y="0"/>
                  </a:moveTo>
                  <a:lnTo>
                    <a:pt x="0" y="76200"/>
                  </a:lnTo>
                  <a:lnTo>
                    <a:pt x="33337" y="76200"/>
                  </a:lnTo>
                  <a:lnTo>
                    <a:pt x="33337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59510">
                  <a:moveTo>
                    <a:pt x="69850" y="63500"/>
                  </a:moveTo>
                  <a:lnTo>
                    <a:pt x="42862" y="63500"/>
                  </a:lnTo>
                  <a:lnTo>
                    <a:pt x="42862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5B69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7780468" y="6379735"/>
              <a:ext cx="1082040" cy="1270"/>
            </a:xfrm>
            <a:custGeom>
              <a:avLst/>
              <a:gdLst/>
              <a:ahLst/>
              <a:cxnLst/>
              <a:rect l="l" t="t" r="r" b="b"/>
              <a:pathLst>
                <a:path w="1082040" h="1270">
                  <a:moveTo>
                    <a:pt x="0" y="1130"/>
                  </a:moveTo>
                  <a:lnTo>
                    <a:pt x="1081474" y="0"/>
                  </a:lnTo>
                </a:path>
              </a:pathLst>
            </a:custGeom>
            <a:ln w="9525">
              <a:solidFill>
                <a:srgbClr val="5B697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30880" y="5333999"/>
              <a:ext cx="4224528" cy="55473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92477" y="5375494"/>
              <a:ext cx="4103687" cy="43180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292477" y="5375494"/>
              <a:ext cx="4104004" cy="431800"/>
            </a:xfrm>
            <a:custGeom>
              <a:avLst/>
              <a:gdLst/>
              <a:ahLst/>
              <a:cxnLst/>
              <a:rect l="l" t="t" r="r" b="b"/>
              <a:pathLst>
                <a:path w="4104004" h="431800">
                  <a:moveTo>
                    <a:pt x="0" y="0"/>
                  </a:moveTo>
                  <a:lnTo>
                    <a:pt x="4103687" y="0"/>
                  </a:lnTo>
                  <a:lnTo>
                    <a:pt x="4103687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3311528" y="5423916"/>
            <a:ext cx="40659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378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Business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Process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3230879" y="4050791"/>
            <a:ext cx="4224655" cy="1289050"/>
            <a:chOff x="3230879" y="4050791"/>
            <a:chExt cx="4224655" cy="1289050"/>
          </a:xfrm>
        </p:grpSpPr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75329" y="4401884"/>
              <a:ext cx="230193" cy="93760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35645" y="4402575"/>
              <a:ext cx="773344" cy="72406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40694" y="4402575"/>
              <a:ext cx="773344" cy="72406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30879" y="4050791"/>
              <a:ext cx="4224528" cy="5516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92478" y="4091306"/>
              <a:ext cx="4103686" cy="43180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292478" y="4091306"/>
              <a:ext cx="4104004" cy="431800"/>
            </a:xfrm>
            <a:custGeom>
              <a:avLst/>
              <a:gdLst/>
              <a:ahLst/>
              <a:cxnLst/>
              <a:rect l="l" t="t" r="r" b="b"/>
              <a:pathLst>
                <a:path w="4104004" h="431800">
                  <a:moveTo>
                    <a:pt x="0" y="0"/>
                  </a:moveTo>
                  <a:lnTo>
                    <a:pt x="4103687" y="0"/>
                  </a:lnTo>
                  <a:lnTo>
                    <a:pt x="4103687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30879" y="4706111"/>
              <a:ext cx="4224528" cy="55168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92478" y="4746848"/>
              <a:ext cx="4103686" cy="4318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3292478" y="4746848"/>
              <a:ext cx="4104004" cy="431800"/>
            </a:xfrm>
            <a:custGeom>
              <a:avLst/>
              <a:gdLst/>
              <a:ahLst/>
              <a:cxnLst/>
              <a:rect l="l" t="t" r="r" b="b"/>
              <a:pathLst>
                <a:path w="4104004" h="431800">
                  <a:moveTo>
                    <a:pt x="0" y="0"/>
                  </a:moveTo>
                  <a:lnTo>
                    <a:pt x="4103687" y="0"/>
                  </a:lnTo>
                  <a:lnTo>
                    <a:pt x="4103687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3311528" y="4125467"/>
            <a:ext cx="1571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4610" algn="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Busi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807106" y="4125467"/>
            <a:ext cx="909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ness</a:t>
            </a:r>
            <a:r>
              <a:rPr sz="2000" b="1" spc="-8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684361" y="4125467"/>
            <a:ext cx="16929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cess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8354568" y="3358896"/>
            <a:ext cx="1039494" cy="1503045"/>
            <a:chOff x="8354568" y="3358896"/>
            <a:chExt cx="1039494" cy="1503045"/>
          </a:xfrm>
        </p:grpSpPr>
        <p:pic>
          <p:nvPicPr>
            <p:cNvPr id="87" name="object 8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54568" y="3358896"/>
              <a:ext cx="1039368" cy="150266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10016" y="3450336"/>
              <a:ext cx="826007" cy="133807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41366" y="3406148"/>
              <a:ext cx="865817" cy="136630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441366" y="3406149"/>
              <a:ext cx="866140" cy="1366520"/>
            </a:xfrm>
            <a:custGeom>
              <a:avLst/>
              <a:gdLst/>
              <a:ahLst/>
              <a:cxnLst/>
              <a:rect l="l" t="t" r="r" b="b"/>
              <a:pathLst>
                <a:path w="866140" h="1366520">
                  <a:moveTo>
                    <a:pt x="0" y="432909"/>
                  </a:moveTo>
                  <a:lnTo>
                    <a:pt x="432909" y="0"/>
                  </a:lnTo>
                  <a:lnTo>
                    <a:pt x="865818" y="432909"/>
                  </a:lnTo>
                  <a:lnTo>
                    <a:pt x="649363" y="432909"/>
                  </a:lnTo>
                  <a:lnTo>
                    <a:pt x="649363" y="933400"/>
                  </a:lnTo>
                  <a:lnTo>
                    <a:pt x="865818" y="933400"/>
                  </a:lnTo>
                  <a:lnTo>
                    <a:pt x="432909" y="1366308"/>
                  </a:lnTo>
                  <a:lnTo>
                    <a:pt x="0" y="933400"/>
                  </a:lnTo>
                  <a:lnTo>
                    <a:pt x="216454" y="933400"/>
                  </a:lnTo>
                  <a:lnTo>
                    <a:pt x="216454" y="432909"/>
                  </a:lnTo>
                  <a:lnTo>
                    <a:pt x="0" y="432909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0107642" y="6553707"/>
            <a:ext cx="231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12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3121365" y="2783569"/>
            <a:ext cx="4411980" cy="1389380"/>
            <a:chOff x="3121365" y="2783569"/>
            <a:chExt cx="4411980" cy="1389380"/>
          </a:xfrm>
        </p:grpSpPr>
        <p:sp>
          <p:nvSpPr>
            <p:cNvPr id="93" name="object 93"/>
            <p:cNvSpPr/>
            <p:nvPr/>
          </p:nvSpPr>
          <p:spPr>
            <a:xfrm>
              <a:off x="3149940" y="2812144"/>
              <a:ext cx="4354830" cy="544830"/>
            </a:xfrm>
            <a:custGeom>
              <a:avLst/>
              <a:gdLst/>
              <a:ahLst/>
              <a:cxnLst/>
              <a:rect l="l" t="t" r="r" b="b"/>
              <a:pathLst>
                <a:path w="4354830" h="544829">
                  <a:moveTo>
                    <a:pt x="0" y="90714"/>
                  </a:moveTo>
                  <a:lnTo>
                    <a:pt x="7128" y="55404"/>
                  </a:lnTo>
                  <a:lnTo>
                    <a:pt x="26569" y="26569"/>
                  </a:lnTo>
                  <a:lnTo>
                    <a:pt x="55404" y="7128"/>
                  </a:lnTo>
                  <a:lnTo>
                    <a:pt x="90714" y="0"/>
                  </a:lnTo>
                  <a:lnTo>
                    <a:pt x="4263572" y="0"/>
                  </a:lnTo>
                  <a:lnTo>
                    <a:pt x="4298882" y="7128"/>
                  </a:lnTo>
                  <a:lnTo>
                    <a:pt x="4327716" y="26569"/>
                  </a:lnTo>
                  <a:lnTo>
                    <a:pt x="4347157" y="55404"/>
                  </a:lnTo>
                  <a:lnTo>
                    <a:pt x="4354286" y="90714"/>
                  </a:lnTo>
                  <a:lnTo>
                    <a:pt x="4354286" y="453570"/>
                  </a:lnTo>
                  <a:lnTo>
                    <a:pt x="4347157" y="488880"/>
                  </a:lnTo>
                  <a:lnTo>
                    <a:pt x="4327716" y="517715"/>
                  </a:lnTo>
                  <a:lnTo>
                    <a:pt x="4298882" y="537156"/>
                  </a:lnTo>
                  <a:lnTo>
                    <a:pt x="4263572" y="544285"/>
                  </a:lnTo>
                  <a:lnTo>
                    <a:pt x="90714" y="544285"/>
                  </a:lnTo>
                  <a:lnTo>
                    <a:pt x="55404" y="537156"/>
                  </a:lnTo>
                  <a:lnTo>
                    <a:pt x="26569" y="517715"/>
                  </a:lnTo>
                  <a:lnTo>
                    <a:pt x="7128" y="488880"/>
                  </a:lnTo>
                  <a:lnTo>
                    <a:pt x="0" y="453570"/>
                  </a:lnTo>
                  <a:lnTo>
                    <a:pt x="0" y="90714"/>
                  </a:lnTo>
                  <a:close/>
                </a:path>
              </a:pathLst>
            </a:custGeom>
            <a:ln w="571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4" name="object 9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66944" y="3334511"/>
              <a:ext cx="137160" cy="83820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327087" y="3356427"/>
              <a:ext cx="17780" cy="735330"/>
            </a:xfrm>
            <a:custGeom>
              <a:avLst/>
              <a:gdLst/>
              <a:ahLst/>
              <a:cxnLst/>
              <a:rect l="l" t="t" r="r" b="b"/>
              <a:pathLst>
                <a:path w="17779" h="735329">
                  <a:moveTo>
                    <a:pt x="0" y="0"/>
                  </a:moveTo>
                  <a:lnTo>
                    <a:pt x="17239" y="734876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2730</Words>
  <Application>Microsoft Office PowerPoint</Application>
  <PresentationFormat>Custom</PresentationFormat>
  <Paragraphs>890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MS PGothic</vt:lpstr>
      <vt:lpstr>Arial</vt:lpstr>
      <vt:lpstr>Arial MT</vt:lpstr>
      <vt:lpstr>Calibri</vt:lpstr>
      <vt:lpstr>Times New Roman</vt:lpstr>
      <vt:lpstr>Wingdings</vt:lpstr>
      <vt:lpstr>Office Theme</vt:lpstr>
      <vt:lpstr>Part I: Introduction</vt:lpstr>
      <vt:lpstr>Business processes</vt:lpstr>
      <vt:lpstr>Check &amp;  confirm  PO</vt:lpstr>
      <vt:lpstr>Customer  arrived</vt:lpstr>
      <vt:lpstr>A business process is…</vt:lpstr>
      <vt:lpstr>“My washing machine doesn’t work…”</vt:lpstr>
      <vt:lpstr>Your turn</vt:lpstr>
      <vt:lpstr>PowerPoint Presentation</vt:lpstr>
      <vt:lpstr>Improving Performance (Rummler’s Framework)</vt:lpstr>
      <vt:lpstr>Process performance</vt:lpstr>
      <vt:lpstr>Improving process performance</vt:lpstr>
      <vt:lpstr>Business Process Management (BPM)</vt:lpstr>
      <vt:lpstr>Why BPM?</vt:lpstr>
      <vt:lpstr>In other words…</vt:lpstr>
      <vt:lpstr>The BPM lifecycle</vt:lpstr>
      <vt:lpstr>Process identification steps</vt:lpstr>
      <vt:lpstr>Example: process architecture Wholesaler</vt:lpstr>
      <vt:lpstr>Prioritization (aka Process Selection)</vt:lpstr>
      <vt:lpstr>Example: prioritized process portfolio</vt:lpstr>
      <vt:lpstr>The BPM lifecycle</vt:lpstr>
      <vt:lpstr>Business process model</vt:lpstr>
      <vt:lpstr>The BPM lifecycle</vt:lpstr>
      <vt:lpstr>Qualitative process analysis</vt:lpstr>
      <vt:lpstr>PowerPoint Presentation</vt:lpstr>
      <vt:lpstr>The BPM lifecycle</vt:lpstr>
      <vt:lpstr>Process redesign</vt:lpstr>
      <vt:lpstr>The BPM lifecycle</vt:lpstr>
      <vt:lpstr>Process implementation</vt:lpstr>
      <vt:lpstr>The BPM lifecycle</vt:lpstr>
      <vt:lpstr>Process monitoring</vt:lpstr>
      <vt:lpstr>The BPM lifecycle</vt:lpstr>
      <vt:lpstr>The BPM lifecycle</vt:lpstr>
      <vt:lpstr>Process identification</vt:lpstr>
      <vt:lpstr>Process identification steps</vt:lpstr>
      <vt:lpstr>Process Enumeration</vt:lpstr>
      <vt:lpstr>Porter: Types of processes</vt:lpstr>
      <vt:lpstr>Example: core, support and management processes</vt:lpstr>
      <vt:lpstr>Relations between core, support, mgt processes</vt:lpstr>
      <vt:lpstr>Example: process architecture Wholesaler</vt:lpstr>
      <vt:lpstr>Example: process architecture Insurance company</vt:lpstr>
      <vt:lpstr>Exercise: classify by process type</vt:lpstr>
      <vt:lpstr>Solution: identify process types</vt:lpstr>
      <vt:lpstr>Process scoping</vt:lpstr>
      <vt:lpstr>Value chain modeling</vt:lpstr>
      <vt:lpstr>Guidelines to identify horizontal boundaries in  value chains</vt:lpstr>
      <vt:lpstr>Example: value chain</vt:lpstr>
      <vt:lpstr>Typical value chains for core processes</vt:lpstr>
      <vt:lpstr>Example: value chains for service provider IT service provider</vt:lpstr>
      <vt:lpstr>Example: value chain of non-core processes</vt:lpstr>
      <vt:lpstr>Example: process architecture &amp; value chains Wholesaler</vt:lpstr>
      <vt:lpstr>Alternative: process architecture – groups Consultancy Firm</vt:lpstr>
      <vt:lpstr>Typical artifacts for vertical scoping</vt:lpstr>
      <vt:lpstr>Process architecture: hierarchical view</vt:lpstr>
      <vt:lpstr>How many levels in the process architecture?</vt:lpstr>
      <vt:lpstr>Example: hierarchical process architecture Insurance company</vt:lpstr>
      <vt:lpstr>Example: hierarchical process architecture</vt:lpstr>
      <vt:lpstr>Example: hierarchical process architecture</vt:lpstr>
      <vt:lpstr>Example: hierarchical process architecture Insurance company</vt:lpstr>
      <vt:lpstr>Designation via reference models</vt:lpstr>
      <vt:lpstr>Example: APQC Process Classification Framework (PCF)</vt:lpstr>
      <vt:lpstr>PowerPoint Presentation</vt:lpstr>
      <vt:lpstr>APQC Classification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I: Introduction</dc:title>
  <cp:lastModifiedBy>LENOVO</cp:lastModifiedBy>
  <cp:revision>20</cp:revision>
  <dcterms:created xsi:type="dcterms:W3CDTF">2023-09-27T14:54:18Z</dcterms:created>
  <dcterms:modified xsi:type="dcterms:W3CDTF">2023-10-21T06:34:06Z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2023-09-17T00:00:00Z</vt:filetime>
  </property>
  <property fmtid="{D5CDD505-2E9C-101B-9397-08002B2CF9AE}" pid="3" name="LastSaved">
    <vt:filetime>2023-09-27T00:00:00Z</vt:filetime>
  </property>
</Properties>
</file>